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8" r:id="rId6"/>
    <p:sldId id="269" r:id="rId7"/>
    <p:sldId id="270" r:id="rId8"/>
    <p:sldId id="271" r:id="rId9"/>
    <p:sldId id="273" r:id="rId10"/>
    <p:sldId id="274" r:id="rId11"/>
    <p:sldId id="260" r:id="rId12"/>
    <p:sldId id="262" r:id="rId13"/>
    <p:sldId id="263" r:id="rId14"/>
    <p:sldId id="264" r:id="rId15"/>
    <p:sldId id="265" r:id="rId16"/>
    <p:sldId id="266" r:id="rId17"/>
    <p:sldId id="267" r:id="rId18"/>
    <p:sldId id="275"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5" autoAdjust="0"/>
    <p:restoredTop sz="95179" autoAdjust="0"/>
  </p:normalViewPr>
  <p:slideViewPr>
    <p:cSldViewPr snapToGrid="0">
      <p:cViewPr varScale="1">
        <p:scale>
          <a:sx n="69" d="100"/>
          <a:sy n="69" d="100"/>
        </p:scale>
        <p:origin x="696" y="66"/>
      </p:cViewPr>
      <p:guideLst/>
    </p:cSldViewPr>
  </p:slideViewPr>
  <p:outlineViewPr>
    <p:cViewPr>
      <p:scale>
        <a:sx n="33" d="100"/>
        <a:sy n="33" d="100"/>
      </p:scale>
      <p:origin x="0" y="-1009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10/8/2019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dirty="0"/>
              <a:t>10/8/2019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10/8/2019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smtClean="0"/>
              <a:t>Haga clic para modificar el estilo de título del patrón</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10/8/2019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10/8/2019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10/8/2019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10/8/2019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10/8/2019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t>10/8/2019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10/8/2019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10/8/2019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10/8/2019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 name="Date Placeholder 4"/>
          <p:cNvSpPr>
            <a:spLocks noGrp="1"/>
          </p:cNvSpPr>
          <p:nvPr>
            <p:ph type="dt" sz="half" idx="10"/>
          </p:nvPr>
        </p:nvSpPr>
        <p:spPr/>
        <p:txBody>
          <a:bodyPr/>
          <a:lstStyle/>
          <a:p>
            <a:fld id="{4509A250-FF31-4206-8172-F9D3106AACB1}" type="datetimeFigureOut">
              <a:rPr lang="en-US" dirty="0"/>
              <a:t>10/8/2019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dirty="0"/>
              <a:t>10/8/2019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10/8/2019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duotone>
              <a:schemeClr val="accent4">
                <a:shade val="45000"/>
                <a:satMod val="135000"/>
              </a:schemeClr>
              <a:prstClr val="white"/>
            </a:duotone>
          </a:blip>
          <a:stretch>
            <a:fillRect/>
          </a:stretch>
        </p:blipFill>
        <p:spPr>
          <a:xfrm>
            <a:off x="0" y="0"/>
            <a:ext cx="12192000" cy="6858000"/>
          </a:xfrm>
          <a:prstGeom prst="rect">
            <a:avLst/>
          </a:prstGeom>
        </p:spPr>
      </p:pic>
      <p:sp>
        <p:nvSpPr>
          <p:cNvPr id="2" name="Título 1"/>
          <p:cNvSpPr>
            <a:spLocks noGrp="1"/>
          </p:cNvSpPr>
          <p:nvPr>
            <p:ph type="ctrTitle"/>
          </p:nvPr>
        </p:nvSpPr>
        <p:spPr>
          <a:xfrm>
            <a:off x="869244" y="1684868"/>
            <a:ext cx="10272889" cy="3067242"/>
          </a:xfrm>
        </p:spPr>
        <p:txBody>
          <a:bodyPr/>
          <a:lstStyle/>
          <a:p>
            <a:pPr algn="just"/>
            <a:r>
              <a:rPr lang="es-MX" sz="3600" b="1" dirty="0">
                <a:solidFill>
                  <a:schemeClr val="tx2">
                    <a:lumMod val="75000"/>
                  </a:schemeClr>
                </a:solidFill>
                <a:effectLst>
                  <a:outerShdw blurRad="38100" dist="38100" dir="2700000" algn="tl">
                    <a:srgbClr val="000000">
                      <a:alpha val="43137"/>
                    </a:srgbClr>
                  </a:outerShdw>
                </a:effectLst>
              </a:rPr>
              <a:t>MAPEO DE ORGANIZACIONES DE LA SOCIEDAD CIVIL PARA LA PREVENCIÓN DE LA TUBERCULOSIS</a:t>
            </a:r>
            <a:r>
              <a:rPr lang="es-PA" sz="3600" b="1" dirty="0">
                <a:solidFill>
                  <a:schemeClr val="tx2">
                    <a:lumMod val="75000"/>
                  </a:schemeClr>
                </a:solidFill>
                <a:effectLst>
                  <a:outerShdw blurRad="38100" dist="38100" dir="2700000" algn="tl">
                    <a:srgbClr val="000000">
                      <a:alpha val="43137"/>
                    </a:srgbClr>
                  </a:outerShdw>
                </a:effectLst>
              </a:rPr>
              <a:t/>
            </a:r>
            <a:br>
              <a:rPr lang="es-PA" sz="3600" b="1" dirty="0">
                <a:solidFill>
                  <a:schemeClr val="tx2">
                    <a:lumMod val="75000"/>
                  </a:schemeClr>
                </a:solidFill>
                <a:effectLst>
                  <a:outerShdw blurRad="38100" dist="38100" dir="2700000" algn="tl">
                    <a:srgbClr val="000000">
                      <a:alpha val="43137"/>
                    </a:srgbClr>
                  </a:outerShdw>
                </a:effectLst>
              </a:rPr>
            </a:br>
            <a:endParaRPr lang="es-PA" sz="3600" b="1" dirty="0">
              <a:solidFill>
                <a:schemeClr val="tx2">
                  <a:lumMod val="75000"/>
                </a:schemeClr>
              </a:solidFill>
              <a:effectLst>
                <a:outerShdw blurRad="38100" dist="38100" dir="2700000" algn="tl">
                  <a:srgbClr val="000000">
                    <a:alpha val="43137"/>
                  </a:srgbClr>
                </a:outerShdw>
              </a:effectLst>
            </a:endParaRPr>
          </a:p>
        </p:txBody>
      </p:sp>
      <p:sp>
        <p:nvSpPr>
          <p:cNvPr id="3" name="Subtítulo 2"/>
          <p:cNvSpPr>
            <a:spLocks noGrp="1"/>
          </p:cNvSpPr>
          <p:nvPr>
            <p:ph type="subTitle" idx="1"/>
          </p:nvPr>
        </p:nvSpPr>
        <p:spPr>
          <a:xfrm>
            <a:off x="1592859" y="5575558"/>
            <a:ext cx="8825658" cy="861420"/>
          </a:xfrm>
        </p:spPr>
        <p:txBody>
          <a:bodyPr>
            <a:normAutofit/>
          </a:bodyPr>
          <a:lstStyle/>
          <a:p>
            <a:r>
              <a:rPr lang="es-PA" sz="3200" b="1" dirty="0" smtClean="0">
                <a:effectLst>
                  <a:outerShdw blurRad="38100" dist="38100" dir="2700000" algn="tl">
                    <a:srgbClr val="000000">
                      <a:alpha val="43137"/>
                    </a:srgbClr>
                  </a:outerShdw>
                </a:effectLst>
              </a:rPr>
              <a:t>Por: Mgter. Marina Abrego</a:t>
            </a:r>
            <a:endParaRPr lang="es-PA" sz="3200" b="1" dirty="0">
              <a:effectLst>
                <a:outerShdw blurRad="38100" dist="38100" dir="2700000" algn="tl">
                  <a:srgbClr val="000000">
                    <a:alpha val="43137"/>
                  </a:srgbClr>
                </a:outerShdw>
              </a:effectLst>
            </a:endParaRPr>
          </a:p>
        </p:txBody>
      </p:sp>
      <p:pic>
        <p:nvPicPr>
          <p:cNvPr id="4" name="Imagen 3"/>
          <p:cNvPicPr>
            <a:picLocks noChangeAspect="1"/>
          </p:cNvPicPr>
          <p:nvPr/>
        </p:nvPicPr>
        <p:blipFill>
          <a:blip r:embed="rId3"/>
          <a:stretch>
            <a:fillRect/>
          </a:stretch>
        </p:blipFill>
        <p:spPr>
          <a:xfrm>
            <a:off x="573577" y="137590"/>
            <a:ext cx="1063312" cy="1137008"/>
          </a:xfrm>
          <a:prstGeom prst="rect">
            <a:avLst/>
          </a:prstGeom>
        </p:spPr>
      </p:pic>
      <p:pic>
        <p:nvPicPr>
          <p:cNvPr id="6" name="Imagen 5"/>
          <p:cNvPicPr>
            <a:picLocks noChangeAspect="1"/>
          </p:cNvPicPr>
          <p:nvPr/>
        </p:nvPicPr>
        <p:blipFill>
          <a:blip r:embed="rId4"/>
          <a:stretch>
            <a:fillRect/>
          </a:stretch>
        </p:blipFill>
        <p:spPr>
          <a:xfrm>
            <a:off x="10567633" y="167682"/>
            <a:ext cx="1117985" cy="1106916"/>
          </a:xfrm>
          <a:prstGeom prst="rect">
            <a:avLst/>
          </a:prstGeom>
        </p:spPr>
      </p:pic>
    </p:spTree>
    <p:extLst>
      <p:ext uri="{BB962C8B-B14F-4D97-AF65-F5344CB8AC3E}">
        <p14:creationId xmlns:p14="http://schemas.microsoft.com/office/powerpoint/2010/main" val="15534457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646111" y="452718"/>
            <a:ext cx="10063453" cy="1400530"/>
          </a:xfrm>
        </p:spPr>
        <p:txBody>
          <a:bodyPr/>
          <a:lstStyle/>
          <a:p>
            <a:pPr algn="ctr"/>
            <a:r>
              <a:rPr lang="es-PA" sz="3600" b="1" dirty="0"/>
              <a:t>Generalidades de las organizaciones por Regiones de Salud</a:t>
            </a:r>
            <a:br>
              <a:rPr lang="es-PA" sz="3600" b="1" dirty="0"/>
            </a:br>
            <a:endParaRPr lang="es-PA" sz="3600" b="1" dirty="0"/>
          </a:p>
        </p:txBody>
      </p:sp>
      <p:sp>
        <p:nvSpPr>
          <p:cNvPr id="6" name="Marcador de contenido 5"/>
          <p:cNvSpPr>
            <a:spLocks noGrp="1"/>
          </p:cNvSpPr>
          <p:nvPr>
            <p:ph idx="1"/>
          </p:nvPr>
        </p:nvSpPr>
        <p:spPr>
          <a:xfrm>
            <a:off x="1103312" y="1662546"/>
            <a:ext cx="8946541" cy="4585854"/>
          </a:xfrm>
        </p:spPr>
        <p:txBody>
          <a:bodyPr>
            <a:normAutofit lnSpcReduction="10000"/>
          </a:bodyPr>
          <a:lstStyle/>
          <a:p>
            <a:r>
              <a:rPr lang="es-PA" b="1" dirty="0"/>
              <a:t>Contacto: </a:t>
            </a:r>
            <a:endParaRPr lang="es-PA" b="1" dirty="0" smtClean="0"/>
          </a:p>
          <a:p>
            <a:r>
              <a:rPr lang="es-PA" b="1" dirty="0" smtClean="0"/>
              <a:t>Fecha </a:t>
            </a:r>
            <a:r>
              <a:rPr lang="es-PA" b="1" dirty="0"/>
              <a:t>de Creación: </a:t>
            </a:r>
          </a:p>
          <a:p>
            <a:r>
              <a:rPr lang="es-PA" b="1" dirty="0"/>
              <a:t>Dirección</a:t>
            </a:r>
            <a:r>
              <a:rPr lang="es-PA" b="1" dirty="0" smtClean="0"/>
              <a:t>:</a:t>
            </a:r>
            <a:endParaRPr lang="es-PA" b="1" dirty="0"/>
          </a:p>
          <a:p>
            <a:r>
              <a:rPr lang="es-PA" b="1" dirty="0"/>
              <a:t>Provincia: </a:t>
            </a:r>
            <a:endParaRPr lang="es-PA" b="1" dirty="0" smtClean="0"/>
          </a:p>
          <a:p>
            <a:r>
              <a:rPr lang="es-PA" b="1" dirty="0" smtClean="0"/>
              <a:t>Región </a:t>
            </a:r>
            <a:r>
              <a:rPr lang="es-PA" b="1" dirty="0"/>
              <a:t>de Salud: </a:t>
            </a:r>
            <a:endParaRPr lang="es-PA" b="1" dirty="0" smtClean="0"/>
          </a:p>
          <a:p>
            <a:r>
              <a:rPr lang="es-PA" b="1" dirty="0" smtClean="0"/>
              <a:t>Teléfonos</a:t>
            </a:r>
            <a:r>
              <a:rPr lang="es-PA" b="1" dirty="0"/>
              <a:t>: </a:t>
            </a:r>
            <a:endParaRPr lang="es-PA" b="1" dirty="0" smtClean="0"/>
          </a:p>
          <a:p>
            <a:r>
              <a:rPr lang="es-PA" b="1" dirty="0" smtClean="0"/>
              <a:t>E-mail:</a:t>
            </a:r>
            <a:endParaRPr lang="es-PA" b="1" dirty="0"/>
          </a:p>
          <a:p>
            <a:r>
              <a:rPr lang="es-PA" b="1" dirty="0"/>
              <a:t>Página Web:</a:t>
            </a:r>
          </a:p>
          <a:p>
            <a:r>
              <a:rPr lang="es-PA" b="1" dirty="0"/>
              <a:t>Fuentes de financiamiento: </a:t>
            </a:r>
            <a:endParaRPr lang="es-PA" b="1" dirty="0" smtClean="0"/>
          </a:p>
          <a:p>
            <a:r>
              <a:rPr lang="es-PA" b="1" dirty="0" smtClean="0"/>
              <a:t>Temática</a:t>
            </a:r>
            <a:r>
              <a:rPr lang="es-PA" b="1" dirty="0"/>
              <a:t>: </a:t>
            </a:r>
          </a:p>
          <a:p>
            <a:r>
              <a:rPr lang="es-PA" b="1" dirty="0"/>
              <a:t>Tipo de Intervención</a:t>
            </a:r>
            <a:r>
              <a:rPr lang="es-PA" b="1" dirty="0" smtClean="0"/>
              <a:t>:</a:t>
            </a:r>
            <a:endParaRPr lang="es-PA" b="1" dirty="0"/>
          </a:p>
        </p:txBody>
      </p:sp>
    </p:spTree>
    <p:extLst>
      <p:ext uri="{BB962C8B-B14F-4D97-AF65-F5344CB8AC3E}">
        <p14:creationId xmlns:p14="http://schemas.microsoft.com/office/powerpoint/2010/main" val="20129754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A" b="1" dirty="0" smtClean="0">
                <a:effectLst>
                  <a:outerShdw blurRad="38100" dist="38100" dir="2700000" algn="tl">
                    <a:srgbClr val="000000">
                      <a:alpha val="43137"/>
                    </a:srgbClr>
                  </a:outerShdw>
                </a:effectLst>
              </a:rPr>
              <a:t>Conclusiones </a:t>
            </a:r>
            <a:endParaRPr lang="es-PA" b="1"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956557" y="1162756"/>
            <a:ext cx="8946541" cy="5181600"/>
          </a:xfrm>
        </p:spPr>
        <p:txBody>
          <a:bodyPr>
            <a:noAutofit/>
          </a:bodyPr>
          <a:lstStyle/>
          <a:p>
            <a:pPr marL="914400" lvl="1" indent="-457200" algn="just">
              <a:buSzPct val="95000"/>
              <a:buFont typeface="+mj-lt"/>
              <a:buAutoNum type="arabicPeriod"/>
            </a:pPr>
            <a:r>
              <a:rPr lang="es-MX" sz="2000" dirty="0"/>
              <a:t>La Tuberculosis (TB) es una enfermedad que aunque en Panamá estaba casi controlada, según los datos estadísticos, en los últimos años ha ido incrementándose.  Esto hace necesario que se tomen medidas para evitar que continúe ganando terreno</a:t>
            </a:r>
            <a:r>
              <a:rPr lang="es-MX" sz="2000" dirty="0" smtClean="0"/>
              <a:t>.</a:t>
            </a:r>
            <a:endParaRPr lang="es-PA" sz="2000" dirty="0"/>
          </a:p>
          <a:p>
            <a:pPr marL="914400" lvl="1" indent="-457200" algn="just">
              <a:buSzPct val="95000"/>
              <a:buFont typeface="+mj-lt"/>
              <a:buAutoNum type="arabicPeriod"/>
            </a:pPr>
            <a:r>
              <a:rPr lang="es-MX" sz="2000" dirty="0"/>
              <a:t>La mayoría de las personas que atienden los centros entrevistados son hombres y sus edades oscilan entre los 29 y 61 años, ubicándose la mayoría en el rango de edad de 29 y 39 años.</a:t>
            </a:r>
            <a:endParaRPr lang="es-PA" sz="2000" dirty="0"/>
          </a:p>
          <a:p>
            <a:pPr marL="914400" lvl="1" indent="-457200" algn="just">
              <a:buSzPct val="95000"/>
              <a:buFont typeface="+mj-lt"/>
              <a:buAutoNum type="arabicPeriod"/>
            </a:pPr>
            <a:r>
              <a:rPr lang="es-MX" sz="2000" dirty="0"/>
              <a:t>El 76% de las organizaciones entrevistadas cuentan con personería jurídica, por lo que resulta menos complicado canalizar apoyo, tanto económico como técnico.</a:t>
            </a:r>
            <a:endParaRPr lang="es-PA" sz="2000" dirty="0"/>
          </a:p>
          <a:p>
            <a:pPr marL="914400" lvl="1" indent="-457200" algn="just">
              <a:buSzPct val="95000"/>
              <a:buFont typeface="+mj-lt"/>
              <a:buAutoNum type="arabicPeriod"/>
            </a:pPr>
            <a:r>
              <a:rPr lang="es-MX" sz="2000" dirty="0"/>
              <a:t>De las organizaciones entrevistadas, sólo una está inactiva, sin embargo; cuenta con personería jurídica y en disposición de trabajar en prevención de TB.</a:t>
            </a:r>
            <a:endParaRPr lang="es-PA" sz="2000" dirty="0"/>
          </a:p>
          <a:p>
            <a:pPr marL="457200" indent="-457200" algn="just">
              <a:buSzPct val="95000"/>
              <a:buFont typeface="+mj-lt"/>
              <a:buAutoNum type="arabicPeriod"/>
            </a:pPr>
            <a:endParaRPr lang="es-PA" dirty="0"/>
          </a:p>
        </p:txBody>
      </p:sp>
    </p:spTree>
    <p:extLst>
      <p:ext uri="{BB962C8B-B14F-4D97-AF65-F5344CB8AC3E}">
        <p14:creationId xmlns:p14="http://schemas.microsoft.com/office/powerpoint/2010/main" val="30336532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5130" y="170496"/>
            <a:ext cx="9404723" cy="980971"/>
          </a:xfrm>
        </p:spPr>
        <p:txBody>
          <a:bodyPr/>
          <a:lstStyle/>
          <a:p>
            <a:r>
              <a:rPr lang="es-PA" b="1" dirty="0" smtClean="0">
                <a:effectLst>
                  <a:outerShdw blurRad="38100" dist="38100" dir="2700000" algn="tl">
                    <a:srgbClr val="000000">
                      <a:alpha val="43137"/>
                    </a:srgbClr>
                  </a:outerShdw>
                </a:effectLst>
              </a:rPr>
              <a:t>Conclusiones</a:t>
            </a:r>
            <a:endParaRPr lang="es-PA" b="1"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1103312" y="1286934"/>
            <a:ext cx="8946541" cy="5187243"/>
          </a:xfrm>
        </p:spPr>
        <p:txBody>
          <a:bodyPr>
            <a:normAutofit lnSpcReduction="10000"/>
          </a:bodyPr>
          <a:lstStyle/>
          <a:p>
            <a:pPr marL="914400" lvl="1" indent="-457200" algn="just">
              <a:buSzPct val="95000"/>
              <a:buFont typeface="+mj-lt"/>
              <a:buAutoNum type="arabicPeriod" startAt="5"/>
            </a:pPr>
            <a:r>
              <a:rPr lang="es-MX" sz="2000" dirty="0"/>
              <a:t>Las organizaciones entrevistadas realizan distintas actividades, por lo que podemos clasificarlas principalmente en organizaciones educativas, de salud y promoción de los Derechos Humanos.</a:t>
            </a:r>
            <a:endParaRPr lang="es-PA" sz="2000" dirty="0"/>
          </a:p>
          <a:p>
            <a:pPr marL="914400" lvl="1" indent="-457200" algn="just">
              <a:buSzPct val="95000"/>
              <a:buFont typeface="+mj-lt"/>
              <a:buAutoNum type="arabicPeriod" startAt="5"/>
            </a:pPr>
            <a:r>
              <a:rPr lang="es-MX" sz="2000" dirty="0"/>
              <a:t>Con respecto al financiamiento, estas organizaciones lo reciben de distintas fuentes, sin embargo; la mayoría indicó que sus fondos provienen de donaciones y de recursos propios.</a:t>
            </a:r>
            <a:endParaRPr lang="es-PA" sz="2000" dirty="0"/>
          </a:p>
          <a:p>
            <a:pPr marL="914400" lvl="1" indent="-457200" algn="just">
              <a:buSzPct val="95000"/>
              <a:buFont typeface="+mj-lt"/>
              <a:buAutoNum type="arabicPeriod" startAt="5"/>
            </a:pPr>
            <a:r>
              <a:rPr lang="es-MX" sz="2000" dirty="0"/>
              <a:t>De las ONG entrevistadas, el </a:t>
            </a:r>
            <a:r>
              <a:rPr lang="es-MX" sz="2000" u="sng" dirty="0"/>
              <a:t>54% trabajan solo con el tema de VIH y el 39% VIH y TB</a:t>
            </a:r>
            <a:r>
              <a:rPr lang="es-MX" sz="2000" dirty="0"/>
              <a:t>, las 7% restantes trabajan con otros temas. Esto nos indica la necesidad que hay en Panamá de la existencia de una mayor cantidad de organizaciones encargadas de trabajar exclusivamente el tema de TB.</a:t>
            </a:r>
            <a:endParaRPr lang="es-PA" sz="2000" dirty="0"/>
          </a:p>
          <a:p>
            <a:pPr marL="914400" lvl="1" indent="-457200" algn="just">
              <a:buSzPct val="95000"/>
              <a:buFont typeface="+mj-lt"/>
              <a:buAutoNum type="arabicPeriod" startAt="5"/>
            </a:pPr>
            <a:r>
              <a:rPr lang="es-MX" sz="2000" dirty="0"/>
              <a:t>En cuanto a las actividades desarrolladas por las organizaciones de la sociedad civil entrevistadas, la mayoría se centran en las relacionadas con educación, concienciación y prevención.</a:t>
            </a:r>
            <a:endParaRPr lang="es-PA" sz="2000" dirty="0"/>
          </a:p>
          <a:p>
            <a:pPr algn="just">
              <a:buSzPct val="95000"/>
            </a:pPr>
            <a:endParaRPr lang="es-PA" dirty="0"/>
          </a:p>
        </p:txBody>
      </p:sp>
    </p:spTree>
    <p:extLst>
      <p:ext uri="{BB962C8B-B14F-4D97-AF65-F5344CB8AC3E}">
        <p14:creationId xmlns:p14="http://schemas.microsoft.com/office/powerpoint/2010/main" val="27153479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5130" y="226941"/>
            <a:ext cx="3915581" cy="958393"/>
          </a:xfrm>
        </p:spPr>
        <p:txBody>
          <a:bodyPr/>
          <a:lstStyle/>
          <a:p>
            <a:r>
              <a:rPr lang="es-PA" b="1" dirty="0" smtClean="0">
                <a:effectLst>
                  <a:outerShdw blurRad="38100" dist="38100" dir="2700000" algn="tl">
                    <a:srgbClr val="000000">
                      <a:alpha val="43137"/>
                    </a:srgbClr>
                  </a:outerShdw>
                </a:effectLst>
              </a:rPr>
              <a:t>Conclusiones</a:t>
            </a:r>
            <a:endParaRPr lang="es-PA" b="1"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1103312" y="1185334"/>
            <a:ext cx="8946541" cy="5063066"/>
          </a:xfrm>
        </p:spPr>
        <p:txBody>
          <a:bodyPr>
            <a:normAutofit/>
          </a:bodyPr>
          <a:lstStyle/>
          <a:p>
            <a:pPr marL="800100" lvl="1" indent="-342900" algn="just">
              <a:buSzPct val="95000"/>
              <a:buFont typeface="+mj-lt"/>
              <a:buAutoNum type="arabicPeriod" startAt="9"/>
            </a:pPr>
            <a:r>
              <a:rPr lang="es-MX" dirty="0"/>
              <a:t>El 70% de las organizaciones trabajan en alianzas con otras organizaciones, mientras que 30% no lo hace.  </a:t>
            </a:r>
            <a:endParaRPr lang="es-PA" dirty="0"/>
          </a:p>
          <a:p>
            <a:pPr marL="800100" lvl="1" indent="-342900" algn="just">
              <a:buSzPct val="95000"/>
              <a:buFont typeface="+mj-lt"/>
              <a:buAutoNum type="arabicPeriod" startAt="9"/>
            </a:pPr>
            <a:r>
              <a:rPr lang="es-MX" dirty="0"/>
              <a:t>Un 70% de estas organizaciones manifiestan no haber trabajado con el Programa Nacional para el control de la TB, mientras que un 20% dice haber trabajado con el programa y un 10% de las mismas expresa no saber si se ha trabajado con este programa.</a:t>
            </a:r>
            <a:endParaRPr lang="es-PA" dirty="0"/>
          </a:p>
          <a:p>
            <a:pPr marL="800100" lvl="1" indent="-342900" algn="just">
              <a:buSzPct val="95000"/>
              <a:buFont typeface="+mj-lt"/>
              <a:buAutoNum type="arabicPeriod" startAt="9"/>
            </a:pPr>
            <a:r>
              <a:rPr lang="es-MX" dirty="0"/>
              <a:t>43 (93%) de las organizaciones entrevistadas está dispuesta a recibir apoyo económico y técnico para incorporar entre sus actividades el de prevención de TB.  Dos dijeron no saben y 1 manifestó que no está interesada en recibir ese apoyo.</a:t>
            </a:r>
            <a:endParaRPr lang="es-PA" dirty="0"/>
          </a:p>
          <a:p>
            <a:pPr marL="800100" lvl="1" indent="-342900" algn="just">
              <a:buSzPct val="95000"/>
              <a:buFont typeface="+mj-lt"/>
              <a:buAutoNum type="arabicPeriod" startAt="9"/>
            </a:pPr>
            <a:r>
              <a:rPr lang="es-PA" dirty="0"/>
              <a:t>Aunque la comarca </a:t>
            </a:r>
            <a:r>
              <a:rPr lang="es-PA" dirty="0" err="1"/>
              <a:t>Guna</a:t>
            </a:r>
            <a:r>
              <a:rPr lang="es-PA" dirty="0"/>
              <a:t> </a:t>
            </a:r>
            <a:r>
              <a:rPr lang="es-PA" dirty="0" err="1"/>
              <a:t>Yala</a:t>
            </a:r>
            <a:r>
              <a:rPr lang="es-PA" dirty="0"/>
              <a:t> no aparece entre las áreas de salud en las que se tenía que hacer el estudio, se hizo contacto  tanto con la Asociación de Mujeres </a:t>
            </a:r>
            <a:r>
              <a:rPr lang="es-PA" dirty="0" err="1"/>
              <a:t>Gunas</a:t>
            </a:r>
            <a:r>
              <a:rPr lang="es-PA" dirty="0"/>
              <a:t> como con la Oficina de los Pueblos Indígenas que tienen influencia en esta parte del país, que por ser comarca; se encuentra dentro de la categoría de </a:t>
            </a:r>
            <a:r>
              <a:rPr lang="es-PA" dirty="0" smtClean="0"/>
              <a:t>vulnerabilidad </a:t>
            </a:r>
            <a:r>
              <a:rPr lang="es-PA" dirty="0"/>
              <a:t>por esta enfermedad.</a:t>
            </a:r>
            <a:endParaRPr lang="es-PA" sz="1600" dirty="0"/>
          </a:p>
          <a:p>
            <a:pPr marL="457200" indent="-457200" algn="just">
              <a:buSzPct val="95000"/>
              <a:buFont typeface="+mj-lt"/>
              <a:buAutoNum type="arabicPeriod" startAt="9"/>
            </a:pPr>
            <a:endParaRPr lang="es-PA" dirty="0"/>
          </a:p>
        </p:txBody>
      </p:sp>
    </p:spTree>
    <p:extLst>
      <p:ext uri="{BB962C8B-B14F-4D97-AF65-F5344CB8AC3E}">
        <p14:creationId xmlns:p14="http://schemas.microsoft.com/office/powerpoint/2010/main" val="29320964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9404723" cy="890660"/>
          </a:xfrm>
        </p:spPr>
        <p:txBody>
          <a:bodyPr/>
          <a:lstStyle/>
          <a:p>
            <a:r>
              <a:rPr lang="es-PA" b="1" dirty="0" smtClean="0">
                <a:effectLst>
                  <a:outerShdw blurRad="38100" dist="38100" dir="2700000" algn="tl">
                    <a:srgbClr val="000000">
                      <a:alpha val="43137"/>
                    </a:srgbClr>
                  </a:outerShdw>
                </a:effectLst>
              </a:rPr>
              <a:t>Recomendaciones</a:t>
            </a:r>
            <a:endParaRPr lang="es-PA" b="1"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1103312" y="1343378"/>
            <a:ext cx="8946541" cy="4905021"/>
          </a:xfrm>
        </p:spPr>
        <p:txBody>
          <a:bodyPr>
            <a:normAutofit/>
          </a:bodyPr>
          <a:lstStyle/>
          <a:p>
            <a:pPr marL="457200" lvl="0" indent="-457200" algn="just">
              <a:buSzPct val="95000"/>
              <a:buFont typeface="+mj-lt"/>
              <a:buAutoNum type="arabicPeriod"/>
            </a:pPr>
            <a:r>
              <a:rPr lang="es-PA" dirty="0"/>
              <a:t>Destinar apoyo económico y técnico a las distintas organizaciones, que aunque su fuerte no es el trabajo con el tema de prevención de TB, están dispuestas a asumir el reto de adoptarlo, ya que muchas de ellas trabajan el tema de VIH y éste está muy relacionado con la TB, pues es sabido que las personas infectadas con VIH, son más vulnerables a adquirir la TB</a:t>
            </a:r>
            <a:r>
              <a:rPr lang="es-PA" dirty="0" smtClean="0"/>
              <a:t>.</a:t>
            </a:r>
            <a:r>
              <a:rPr lang="es-PA" dirty="0"/>
              <a:t> </a:t>
            </a:r>
          </a:p>
          <a:p>
            <a:pPr marL="457200" lvl="0" indent="-457200" algn="just">
              <a:buSzPct val="95000"/>
              <a:buFont typeface="+mj-lt"/>
              <a:buAutoNum type="arabicPeriod"/>
            </a:pPr>
            <a:r>
              <a:rPr lang="es-PA" dirty="0"/>
              <a:t>Realizar las gestiones pertinentes para reactivar a la organización más antigua que en Panamá ha trabajado con el tema de prevención de TB; la Asociación Panameña Antituberculosa (OPAT), ya que actualmente se encuentra inactiva por la falta de recursos y porque sus miembros son muy mayores, por lo que se </a:t>
            </a:r>
            <a:r>
              <a:rPr lang="es-PA" dirty="0" smtClean="0"/>
              <a:t>requiere </a:t>
            </a:r>
            <a:r>
              <a:rPr lang="es-PA" dirty="0"/>
              <a:t>un cambio de Junta Directiva; cambio con los que manifestaron estar de acuerdo sus actuales miembros.</a:t>
            </a:r>
          </a:p>
          <a:p>
            <a:pPr algn="just">
              <a:buSzPct val="95000"/>
            </a:pPr>
            <a:endParaRPr lang="es-PA" dirty="0"/>
          </a:p>
        </p:txBody>
      </p:sp>
    </p:spTree>
    <p:extLst>
      <p:ext uri="{BB962C8B-B14F-4D97-AF65-F5344CB8AC3E}">
        <p14:creationId xmlns:p14="http://schemas.microsoft.com/office/powerpoint/2010/main" val="3850395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A" b="1" dirty="0">
                <a:effectLst>
                  <a:outerShdw blurRad="38100" dist="38100" dir="2700000" algn="tl">
                    <a:srgbClr val="000000">
                      <a:alpha val="43137"/>
                    </a:srgbClr>
                  </a:outerShdw>
                </a:effectLst>
              </a:rPr>
              <a:t>Recomendaciones</a:t>
            </a:r>
            <a:endParaRPr lang="es-PA" dirty="0"/>
          </a:p>
        </p:txBody>
      </p:sp>
      <p:sp>
        <p:nvSpPr>
          <p:cNvPr id="3" name="Marcador de contenido 2"/>
          <p:cNvSpPr>
            <a:spLocks noGrp="1"/>
          </p:cNvSpPr>
          <p:nvPr>
            <p:ph idx="1"/>
          </p:nvPr>
        </p:nvSpPr>
        <p:spPr>
          <a:xfrm>
            <a:off x="1103312" y="1241778"/>
            <a:ext cx="8946541" cy="5006621"/>
          </a:xfrm>
        </p:spPr>
        <p:txBody>
          <a:bodyPr>
            <a:normAutofit fontScale="92500"/>
          </a:bodyPr>
          <a:lstStyle/>
          <a:p>
            <a:pPr marL="457200" lvl="0" indent="-457200" algn="just">
              <a:buSzPct val="95000"/>
              <a:buFont typeface="+mj-lt"/>
              <a:buAutoNum type="arabicPeriod" startAt="3"/>
            </a:pPr>
            <a:r>
              <a:rPr lang="es-PA" dirty="0"/>
              <a:t>Procurar asesorar y fortalecer a aquellas organizaciones que no cuentan </a:t>
            </a:r>
            <a:r>
              <a:rPr lang="es-PA" dirty="0" smtClean="0"/>
              <a:t>con </a:t>
            </a:r>
            <a:r>
              <a:rPr lang="es-PA" dirty="0"/>
              <a:t>personería jurídica ni local que las aloje, con la finalidad de que incorporen entre sus actividades, el tema de prevención de TB.  </a:t>
            </a:r>
          </a:p>
          <a:p>
            <a:pPr marL="457200" lvl="0" indent="-457200" algn="just">
              <a:buSzPct val="95000"/>
              <a:buFont typeface="+mj-lt"/>
              <a:buAutoNum type="arabicPeriod" startAt="3"/>
            </a:pPr>
            <a:r>
              <a:rPr lang="es-PA" dirty="0"/>
              <a:t> Apoyar a aquellas organizaciones que se encuentran inactivas como el Centro para el Desarrollo de la Mujer (CEDEM), que por falta de recurso económicos no ha podido continuar con sus actividades, sin embargo; cuenta con personería jurídica y con una gran experiencia trabajando el tema de prevención y atención de la violencia doméstica y los derechos humanos de las mujeres</a:t>
            </a:r>
            <a:r>
              <a:rPr lang="es-PA" dirty="0" smtClean="0"/>
              <a:t>.</a:t>
            </a:r>
            <a:endParaRPr lang="es-PA" dirty="0"/>
          </a:p>
          <a:p>
            <a:pPr marL="457200" lvl="0" indent="-457200" algn="just">
              <a:buSzPct val="95000"/>
              <a:buFont typeface="+mj-lt"/>
              <a:buAutoNum type="arabicPeriod" startAt="3"/>
            </a:pPr>
            <a:r>
              <a:rPr lang="es-PA" dirty="0"/>
              <a:t>Gestionar e incentivar la conformación de nuevas organizaciones que trabajen el tema de prevención de TB en áreas del interior del país, así como en las comarcas  y en regiones como Darién y Chepo que no cuentan con organizaciones de esta naturaleza y que por la condición socioeconómica de su población, las hacen más vulnerables.</a:t>
            </a:r>
          </a:p>
          <a:p>
            <a:pPr marL="457200" indent="-457200" algn="just">
              <a:buSzPct val="95000"/>
              <a:buFont typeface="+mj-lt"/>
              <a:buAutoNum type="arabicPeriod" startAt="3"/>
            </a:pPr>
            <a:endParaRPr lang="es-PA" dirty="0"/>
          </a:p>
        </p:txBody>
      </p:sp>
    </p:spTree>
    <p:extLst>
      <p:ext uri="{BB962C8B-B14F-4D97-AF65-F5344CB8AC3E}">
        <p14:creationId xmlns:p14="http://schemas.microsoft.com/office/powerpoint/2010/main" val="5051595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9404723" cy="755193"/>
          </a:xfrm>
        </p:spPr>
        <p:txBody>
          <a:bodyPr/>
          <a:lstStyle/>
          <a:p>
            <a:r>
              <a:rPr lang="es-PA" b="1" dirty="0">
                <a:effectLst>
                  <a:outerShdw blurRad="38100" dist="38100" dir="2700000" algn="tl">
                    <a:srgbClr val="000000">
                      <a:alpha val="43137"/>
                    </a:srgbClr>
                  </a:outerShdw>
                </a:effectLst>
              </a:rPr>
              <a:t>Recomendaciones</a:t>
            </a:r>
            <a:endParaRPr lang="es-PA" dirty="0"/>
          </a:p>
        </p:txBody>
      </p:sp>
      <p:sp>
        <p:nvSpPr>
          <p:cNvPr id="3" name="Marcador de contenido 2"/>
          <p:cNvSpPr>
            <a:spLocks noGrp="1"/>
          </p:cNvSpPr>
          <p:nvPr>
            <p:ph idx="1"/>
          </p:nvPr>
        </p:nvSpPr>
        <p:spPr>
          <a:xfrm>
            <a:off x="1103312" y="1286934"/>
            <a:ext cx="8946541" cy="4961466"/>
          </a:xfrm>
        </p:spPr>
        <p:txBody>
          <a:bodyPr>
            <a:normAutofit/>
          </a:bodyPr>
          <a:lstStyle/>
          <a:p>
            <a:pPr marL="457200" lvl="0" indent="-457200" algn="just">
              <a:buFont typeface="+mj-lt"/>
              <a:buAutoNum type="arabicPeriod" startAt="6"/>
            </a:pPr>
            <a:r>
              <a:rPr lang="es-PA" dirty="0"/>
              <a:t>Se hace necesario llevar a cabo campañas de prevención para que la población pueda identificar los síntomas de la enfermedad, ya que muchos de los síntomas pueden pasar casi desapercibidos o confundirse con otra enfermedad del sistema respiratorio.  Esto ayudaría considerablemente a controlar la enfermedad, que ha ido ganado incidencia en los últimos años, como muestran los datos estadísticos. </a:t>
            </a:r>
          </a:p>
          <a:p>
            <a:pPr marL="457200" lvl="0" indent="-457200" algn="just">
              <a:buFont typeface="+mj-lt"/>
              <a:buAutoNum type="arabicPeriod" startAt="6"/>
            </a:pPr>
            <a:r>
              <a:rPr lang="es-PA" dirty="0"/>
              <a:t>Implementar campañas de prevención en las comarcas del país, incluyendo a la Comarca </a:t>
            </a:r>
            <a:r>
              <a:rPr lang="es-PA" dirty="0" err="1"/>
              <a:t>Guna</a:t>
            </a:r>
            <a:r>
              <a:rPr lang="es-PA" dirty="0"/>
              <a:t> </a:t>
            </a:r>
            <a:r>
              <a:rPr lang="es-PA" dirty="0" err="1"/>
              <a:t>Yala</a:t>
            </a:r>
            <a:r>
              <a:rPr lang="es-PA" dirty="0"/>
              <a:t> a través de las organizaciones indígenas que poseen sede en la ciudad capital y que fueron entrevistadas, ya que ellas poseen influencia en esta área, que por ser indígena, están en la categoría de vulnerabilidad y que de acuerdo a los entrevistados, hay casos de esta enfermedad en la región. </a:t>
            </a:r>
          </a:p>
          <a:p>
            <a:pPr algn="just"/>
            <a:endParaRPr lang="es-PA" dirty="0"/>
          </a:p>
        </p:txBody>
      </p:sp>
    </p:spTree>
    <p:extLst>
      <p:ext uri="{BB962C8B-B14F-4D97-AF65-F5344CB8AC3E}">
        <p14:creationId xmlns:p14="http://schemas.microsoft.com/office/powerpoint/2010/main" val="29751520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sz="2800" b="1" dirty="0"/>
              <a:t>ANEXO</a:t>
            </a:r>
            <a:r>
              <a:rPr lang="es-PA" sz="2800" dirty="0"/>
              <a:t/>
            </a:r>
            <a:br>
              <a:rPr lang="es-PA" sz="2800" dirty="0"/>
            </a:br>
            <a:endParaRPr lang="es-PA" sz="2800" dirty="0"/>
          </a:p>
        </p:txBody>
      </p:sp>
      <p:pic>
        <p:nvPicPr>
          <p:cNvPr id="4" name="Marcador de contenido 3"/>
          <p:cNvPicPr>
            <a:picLocks noGrp="1" noChangeAspect="1"/>
          </p:cNvPicPr>
          <p:nvPr>
            <p:ph idx="1"/>
          </p:nvPr>
        </p:nvPicPr>
        <p:blipFill rotWithShape="1">
          <a:blip r:embed="rId2"/>
          <a:srcRect l="36686" t="24457" r="36086" b="18333"/>
          <a:stretch/>
        </p:blipFill>
        <p:spPr>
          <a:xfrm>
            <a:off x="3167709" y="282222"/>
            <a:ext cx="5280413" cy="6400800"/>
          </a:xfrm>
          <a:prstGeom prst="rect">
            <a:avLst/>
          </a:prstGeom>
        </p:spPr>
      </p:pic>
    </p:spTree>
    <p:extLst>
      <p:ext uri="{BB962C8B-B14F-4D97-AF65-F5344CB8AC3E}">
        <p14:creationId xmlns:p14="http://schemas.microsoft.com/office/powerpoint/2010/main" val="22351081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0" y="-6927"/>
            <a:ext cx="12192000" cy="6871854"/>
          </a:xfrm>
          <a:prstGeom prst="rect">
            <a:avLst/>
          </a:prstGeom>
        </p:spPr>
      </p:pic>
      <p:sp>
        <p:nvSpPr>
          <p:cNvPr id="4" name="CuadroTexto 3"/>
          <p:cNvSpPr txBox="1"/>
          <p:nvPr/>
        </p:nvSpPr>
        <p:spPr>
          <a:xfrm rot="19960092">
            <a:off x="8423444" y="4956653"/>
            <a:ext cx="3778771" cy="1569660"/>
          </a:xfrm>
          <a:prstGeom prst="rect">
            <a:avLst/>
          </a:prstGeom>
          <a:noFill/>
        </p:spPr>
        <p:txBody>
          <a:bodyPr wrap="square" rtlCol="0">
            <a:spAutoFit/>
          </a:bodyPr>
          <a:lstStyle/>
          <a:p>
            <a:r>
              <a:rPr lang="es-PA" sz="9600" b="1" dirty="0">
                <a:effectLst>
                  <a:outerShdw blurRad="38100" dist="38100" dir="2700000" algn="tl">
                    <a:srgbClr val="000000">
                      <a:alpha val="43137"/>
                    </a:srgbClr>
                  </a:outerShdw>
                </a:effectLst>
                <a:latin typeface="Edwardian Script ITC" panose="030303020407070D0804" pitchFamily="66" charset="0"/>
              </a:rPr>
              <a:t>¡</a:t>
            </a:r>
            <a:r>
              <a:rPr lang="es-PA" sz="9600" b="1" dirty="0" smtClean="0">
                <a:effectLst>
                  <a:outerShdw blurRad="38100" dist="38100" dir="2700000" algn="tl">
                    <a:srgbClr val="000000">
                      <a:alpha val="43137"/>
                    </a:srgbClr>
                  </a:outerShdw>
                </a:effectLst>
                <a:latin typeface="Edwardian Script ITC" panose="030303020407070D0804" pitchFamily="66" charset="0"/>
              </a:rPr>
              <a:t>Gracias!</a:t>
            </a:r>
            <a:endParaRPr lang="es-PA" sz="9600" b="1" dirty="0">
              <a:effectLst>
                <a:outerShdw blurRad="38100" dist="38100" dir="2700000" algn="tl">
                  <a:srgbClr val="000000">
                    <a:alpha val="43137"/>
                  </a:srgbClr>
                </a:outerShdw>
              </a:effectLst>
              <a:latin typeface="Edwardian Script ITC" panose="030303020407070D0804" pitchFamily="66" charset="0"/>
            </a:endParaRPr>
          </a:p>
        </p:txBody>
      </p:sp>
    </p:spTree>
    <p:extLst>
      <p:ext uri="{BB962C8B-B14F-4D97-AF65-F5344CB8AC3E}">
        <p14:creationId xmlns:p14="http://schemas.microsoft.com/office/powerpoint/2010/main" val="2360308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a:t>Objetivo General</a:t>
            </a:r>
            <a:r>
              <a:rPr lang="es-PA" dirty="0"/>
              <a:t/>
            </a:r>
            <a:br>
              <a:rPr lang="es-PA" dirty="0"/>
            </a:br>
            <a:endParaRPr lang="es-PA" dirty="0"/>
          </a:p>
        </p:txBody>
      </p:sp>
      <p:sp>
        <p:nvSpPr>
          <p:cNvPr id="3" name="Marcador de contenido 2"/>
          <p:cNvSpPr>
            <a:spLocks noGrp="1"/>
          </p:cNvSpPr>
          <p:nvPr>
            <p:ph idx="1"/>
          </p:nvPr>
        </p:nvSpPr>
        <p:spPr>
          <a:xfrm>
            <a:off x="1104293" y="1623940"/>
            <a:ext cx="8946541" cy="4195481"/>
          </a:xfrm>
        </p:spPr>
        <p:txBody>
          <a:bodyPr>
            <a:noAutofit/>
          </a:bodyPr>
          <a:lstStyle/>
          <a:p>
            <a:pPr algn="just"/>
            <a:r>
              <a:rPr lang="es-MX" sz="2800" u="sng" dirty="0">
                <a:effectLst>
                  <a:outerShdw blurRad="38100" dist="38100" dir="2700000" algn="tl">
                    <a:srgbClr val="000000">
                      <a:alpha val="43137"/>
                    </a:srgbClr>
                  </a:outerShdw>
                </a:effectLst>
              </a:rPr>
              <a:t>Fortalecer las capacidades institucionales del Ministerio de Salud, especialmente del Programa de Control de la Tuberculosis </a:t>
            </a:r>
            <a:r>
              <a:rPr lang="es-MX" sz="2800" dirty="0"/>
              <a:t>mediante la realización de un estudio que permita contar con un </a:t>
            </a:r>
            <a:r>
              <a:rPr lang="es-ES_tradnl" sz="2800" dirty="0"/>
              <a:t>Mapeo a nivel país, de Organizaciones de Sociedad Civil u </a:t>
            </a:r>
            <a:r>
              <a:rPr lang="es-ES_tradnl" sz="2800" dirty="0" err="1"/>
              <a:t>ONG´s</a:t>
            </a:r>
            <a:r>
              <a:rPr lang="es-ES_tradnl" sz="2800" dirty="0"/>
              <a:t> que se dedican a actividades de prevención y apoyo en el tratamiento de la TB, o que consideren que pueden ampliar sus actividades a la temática.</a:t>
            </a:r>
            <a:endParaRPr lang="es-PA" sz="2800" dirty="0"/>
          </a:p>
          <a:p>
            <a:pPr marL="0" indent="0" algn="just">
              <a:buNone/>
            </a:pPr>
            <a:endParaRPr lang="es-PA" sz="2800" dirty="0"/>
          </a:p>
        </p:txBody>
      </p:sp>
    </p:spTree>
    <p:extLst>
      <p:ext uri="{BB962C8B-B14F-4D97-AF65-F5344CB8AC3E}">
        <p14:creationId xmlns:p14="http://schemas.microsoft.com/office/powerpoint/2010/main" val="4712831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A" b="1" dirty="0" smtClean="0"/>
              <a:t>Metodología</a:t>
            </a:r>
            <a:endParaRPr lang="es-PA" b="1" dirty="0"/>
          </a:p>
        </p:txBody>
      </p:sp>
      <p:sp>
        <p:nvSpPr>
          <p:cNvPr id="3" name="Marcador de contenido 2"/>
          <p:cNvSpPr>
            <a:spLocks noGrp="1"/>
          </p:cNvSpPr>
          <p:nvPr>
            <p:ph idx="1"/>
          </p:nvPr>
        </p:nvSpPr>
        <p:spPr>
          <a:xfrm>
            <a:off x="1103312" y="1309512"/>
            <a:ext cx="8946541" cy="4938888"/>
          </a:xfrm>
        </p:spPr>
        <p:txBody>
          <a:bodyPr>
            <a:normAutofit/>
          </a:bodyPr>
          <a:lstStyle/>
          <a:p>
            <a:pPr marL="457200" indent="-457200" algn="just">
              <a:buSzPct val="95000"/>
              <a:buFont typeface="+mj-lt"/>
              <a:buAutoNum type="arabicPeriod"/>
            </a:pPr>
            <a:r>
              <a:rPr lang="es-PA" b="1" dirty="0"/>
              <a:t>Revisión y consulta de información documental a través de la consulta bibliográfica e informática.</a:t>
            </a:r>
            <a:endParaRPr lang="es-PA" dirty="0"/>
          </a:p>
          <a:p>
            <a:pPr marL="457200" indent="-457200" algn="just">
              <a:buSzPct val="95000"/>
              <a:buFont typeface="+mj-lt"/>
              <a:buAutoNum type="arabicPeriod"/>
            </a:pPr>
            <a:r>
              <a:rPr lang="es-PA" b="1" dirty="0"/>
              <a:t>Reunión de acercamiento con personal de PNUD y Ministerio de Salud.</a:t>
            </a:r>
            <a:endParaRPr lang="es-PA" dirty="0"/>
          </a:p>
          <a:p>
            <a:pPr marL="457200" indent="-457200" algn="just">
              <a:buSzPct val="95000"/>
              <a:buFont typeface="+mj-lt"/>
              <a:buAutoNum type="arabicPeriod"/>
            </a:pPr>
            <a:r>
              <a:rPr lang="es-PA" b="1" dirty="0"/>
              <a:t>Conformación y reunión con el equipo de trabajo encargado de recopilar la información.</a:t>
            </a:r>
            <a:endParaRPr lang="es-PA" dirty="0"/>
          </a:p>
          <a:p>
            <a:pPr marL="457200" indent="-457200" algn="just">
              <a:buSzPct val="95000"/>
              <a:buFont typeface="+mj-lt"/>
              <a:buAutoNum type="arabicPeriod"/>
            </a:pPr>
            <a:r>
              <a:rPr lang="es-PA" b="1" dirty="0"/>
              <a:t>Identificación de las organizaciones a través de las 15 Regionales de Salud a nivel nacional.</a:t>
            </a:r>
            <a:endParaRPr lang="es-PA" dirty="0"/>
          </a:p>
          <a:p>
            <a:pPr marL="457200" indent="-457200" algn="just">
              <a:buSzPct val="95000"/>
              <a:buFont typeface="+mj-lt"/>
              <a:buAutoNum type="arabicPeriod"/>
            </a:pPr>
            <a:r>
              <a:rPr lang="es-PA" b="1" dirty="0"/>
              <a:t>Elaboración del formulario o instrumento de recopilación de datos o de la información.</a:t>
            </a:r>
            <a:endParaRPr lang="es-PA" dirty="0"/>
          </a:p>
          <a:p>
            <a:pPr marL="457200" indent="-457200" algn="just">
              <a:buSzPct val="95000"/>
              <a:buFont typeface="+mj-lt"/>
              <a:buAutoNum type="arabicPeriod"/>
            </a:pPr>
            <a:r>
              <a:rPr lang="es-PA" b="1" dirty="0"/>
              <a:t>Localización y contacto con las distintas OSC/ONG que trabajan con el tema de </a:t>
            </a:r>
            <a:r>
              <a:rPr lang="es-PA" b="1" dirty="0" smtClean="0"/>
              <a:t>VIH/TB</a:t>
            </a:r>
            <a:endParaRPr lang="es-PA" dirty="0"/>
          </a:p>
        </p:txBody>
      </p:sp>
    </p:spTree>
    <p:extLst>
      <p:ext uri="{BB962C8B-B14F-4D97-AF65-F5344CB8AC3E}">
        <p14:creationId xmlns:p14="http://schemas.microsoft.com/office/powerpoint/2010/main" val="20515093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A" b="1" dirty="0" smtClean="0">
                <a:effectLst>
                  <a:outerShdw blurRad="38100" dist="38100" dir="2700000" algn="tl">
                    <a:srgbClr val="000000">
                      <a:alpha val="43137"/>
                    </a:srgbClr>
                  </a:outerShdw>
                </a:effectLst>
              </a:rPr>
              <a:t>Metodología</a:t>
            </a:r>
            <a:endParaRPr lang="es-PA" b="1"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1104293" y="1601363"/>
            <a:ext cx="8946541" cy="4195481"/>
          </a:xfrm>
        </p:spPr>
        <p:txBody>
          <a:bodyPr>
            <a:normAutofit/>
          </a:bodyPr>
          <a:lstStyle/>
          <a:p>
            <a:pPr marL="514350" indent="-514350" algn="just">
              <a:buFont typeface="+mj-lt"/>
              <a:buAutoNum type="arabicPeriod" startAt="7"/>
            </a:pPr>
            <a:r>
              <a:rPr lang="es-PA" sz="2800" b="1" dirty="0"/>
              <a:t>Realización de visitas y reuniones con las OSC/ONG. </a:t>
            </a:r>
            <a:endParaRPr lang="es-PA" sz="2800" dirty="0"/>
          </a:p>
          <a:p>
            <a:pPr marL="514350" indent="-514350" algn="just">
              <a:buFont typeface="+mj-lt"/>
              <a:buAutoNum type="arabicPeriod" startAt="7"/>
            </a:pPr>
            <a:r>
              <a:rPr lang="es-PA" sz="2800" b="1" dirty="0"/>
              <a:t>Tabulación y levantado del informe preliminar.</a:t>
            </a:r>
            <a:endParaRPr lang="es-PA" sz="2800" dirty="0"/>
          </a:p>
          <a:p>
            <a:pPr marL="514350" indent="-514350" algn="just">
              <a:buFont typeface="+mj-lt"/>
              <a:buAutoNum type="arabicPeriod" startAt="7"/>
            </a:pPr>
            <a:r>
              <a:rPr lang="es-PA" sz="2800" b="1" dirty="0"/>
              <a:t>Presentación de un informe preliminar a consideración del personal responsable del PNUD y el Ministerio de Salud.</a:t>
            </a:r>
            <a:endParaRPr lang="es-PA" sz="2800" dirty="0"/>
          </a:p>
          <a:p>
            <a:pPr marL="514350" indent="-514350" algn="just">
              <a:buFont typeface="+mj-lt"/>
              <a:buAutoNum type="arabicPeriod" startAt="7"/>
            </a:pPr>
            <a:r>
              <a:rPr lang="es-PA" sz="2800" b="1" dirty="0"/>
              <a:t>Presentación y entrega del informe final.</a:t>
            </a:r>
            <a:endParaRPr lang="es-PA" sz="2800" dirty="0"/>
          </a:p>
          <a:p>
            <a:pPr marL="514350" indent="-514350" algn="just">
              <a:buFont typeface="+mj-lt"/>
              <a:buAutoNum type="arabicPeriod" startAt="7"/>
            </a:pPr>
            <a:endParaRPr lang="es-PA" sz="2800" dirty="0"/>
          </a:p>
        </p:txBody>
      </p:sp>
    </p:spTree>
    <p:extLst>
      <p:ext uri="{BB962C8B-B14F-4D97-AF65-F5344CB8AC3E}">
        <p14:creationId xmlns:p14="http://schemas.microsoft.com/office/powerpoint/2010/main" val="7168459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9404723" cy="710038"/>
          </a:xfrm>
        </p:spPr>
        <p:txBody>
          <a:bodyPr/>
          <a:lstStyle/>
          <a:p>
            <a:r>
              <a:rPr lang="es-PA" sz="3200" b="1" dirty="0">
                <a:effectLst>
                  <a:outerShdw blurRad="38100" dist="25400" dir="5400000" algn="ctr">
                    <a:srgbClr val="6E747A">
                      <a:alpha val="43000"/>
                    </a:srgbClr>
                  </a:outerShdw>
                </a:effectLst>
              </a:rPr>
              <a:t>Organizaciones por Regiones de Salud</a:t>
            </a:r>
            <a:endParaRPr lang="es-PA" sz="3200" b="1" dirty="0"/>
          </a:p>
        </p:txBody>
      </p:sp>
      <p:sp>
        <p:nvSpPr>
          <p:cNvPr id="3" name="Marcador de contenido 2"/>
          <p:cNvSpPr>
            <a:spLocks noGrp="1"/>
          </p:cNvSpPr>
          <p:nvPr>
            <p:ph idx="1"/>
          </p:nvPr>
        </p:nvSpPr>
        <p:spPr>
          <a:xfrm>
            <a:off x="1104293" y="1253068"/>
            <a:ext cx="8946541" cy="4795662"/>
          </a:xfrm>
        </p:spPr>
        <p:txBody>
          <a:bodyPr>
            <a:normAutofit fontScale="85000" lnSpcReduction="20000"/>
          </a:bodyPr>
          <a:lstStyle/>
          <a:p>
            <a:pPr marL="0" indent="0">
              <a:buNone/>
            </a:pPr>
            <a:r>
              <a:rPr lang="es-PA" sz="3000" b="1" u="sng" dirty="0"/>
              <a:t>Región de Salud de Bocas del Toro</a:t>
            </a:r>
            <a:endParaRPr lang="es-PA" sz="3000" u="sng" dirty="0"/>
          </a:p>
          <a:p>
            <a:pPr marL="457200" lvl="0" indent="-457200">
              <a:buFont typeface="+mj-lt"/>
              <a:buAutoNum type="arabicPeriod"/>
            </a:pPr>
            <a:r>
              <a:rPr lang="es-PA" b="1" dirty="0"/>
              <a:t>ASOCIACIÓN VIVIENDO POSITIVAMENTE </a:t>
            </a:r>
            <a:endParaRPr lang="es-PA" dirty="0"/>
          </a:p>
          <a:p>
            <a:pPr marL="457200" lvl="0" indent="-457200">
              <a:buFont typeface="+mj-lt"/>
              <a:buAutoNum type="arabicPeriod"/>
            </a:pPr>
            <a:r>
              <a:rPr lang="es-PA" b="1" dirty="0"/>
              <a:t>NUTRE </a:t>
            </a:r>
            <a:r>
              <a:rPr lang="es-PA" b="1" dirty="0" smtClean="0"/>
              <a:t>HOGAR</a:t>
            </a:r>
            <a:endParaRPr lang="es-PA" dirty="0"/>
          </a:p>
          <a:p>
            <a:pPr marL="457200" lvl="0" indent="-457200">
              <a:buFont typeface="+mj-lt"/>
              <a:buAutoNum type="arabicPeriod"/>
            </a:pPr>
            <a:r>
              <a:rPr lang="es-PA" b="1" dirty="0"/>
              <a:t>NUEVOS </a:t>
            </a:r>
            <a:r>
              <a:rPr lang="es-PA" b="1" dirty="0" smtClean="0"/>
              <a:t>HORIZONTES</a:t>
            </a:r>
            <a:endParaRPr lang="es-PA" dirty="0"/>
          </a:p>
          <a:p>
            <a:pPr marL="457200" lvl="0" indent="-457200">
              <a:buFont typeface="+mj-lt"/>
              <a:buAutoNum type="arabicPeriod"/>
            </a:pPr>
            <a:r>
              <a:rPr lang="es-PA" b="1" dirty="0"/>
              <a:t>IGLESIA EPISCOPAL </a:t>
            </a:r>
            <a:endParaRPr lang="es-PA" dirty="0"/>
          </a:p>
          <a:p>
            <a:pPr marL="457200" lvl="0" indent="-457200">
              <a:buFont typeface="+mj-lt"/>
              <a:buAutoNum type="arabicPeriod"/>
            </a:pPr>
            <a:r>
              <a:rPr lang="es-PA" b="1" dirty="0"/>
              <a:t>GRUPO DE APOYO PARA UNA VIDA</a:t>
            </a:r>
            <a:r>
              <a:rPr lang="es-PA" dirty="0"/>
              <a:t> </a:t>
            </a:r>
            <a:r>
              <a:rPr lang="es-PA" b="1" dirty="0" smtClean="0"/>
              <a:t>MEJOR</a:t>
            </a:r>
            <a:endParaRPr lang="es-PA" dirty="0"/>
          </a:p>
          <a:p>
            <a:pPr marL="0" indent="0">
              <a:buNone/>
            </a:pPr>
            <a:r>
              <a:rPr lang="es-PA" sz="3000" b="1" u="sng" dirty="0"/>
              <a:t>Región de Salud de Chiriquí</a:t>
            </a:r>
          </a:p>
          <a:p>
            <a:pPr marL="457200" lvl="0" indent="-457200">
              <a:buFont typeface="+mj-lt"/>
              <a:buAutoNum type="arabicPeriod" startAt="6"/>
            </a:pPr>
            <a:r>
              <a:rPr lang="es-PA" b="1" dirty="0"/>
              <a:t>ASOCIACIÓN PARA EL PLANEAMIENTO DE LA FAMILIA (APLAFA</a:t>
            </a:r>
            <a:r>
              <a:rPr lang="es-PA" b="1" dirty="0" smtClean="0"/>
              <a:t>)</a:t>
            </a:r>
            <a:endParaRPr lang="es-PA" dirty="0"/>
          </a:p>
          <a:p>
            <a:pPr marL="457200" lvl="0" indent="-457200">
              <a:buFont typeface="+mj-lt"/>
              <a:buAutoNum type="arabicPeriod" startAt="6"/>
            </a:pPr>
            <a:r>
              <a:rPr lang="es-PA" b="1" dirty="0" smtClean="0"/>
              <a:t>ORLY</a:t>
            </a:r>
            <a:endParaRPr lang="es-PA" dirty="0"/>
          </a:p>
          <a:p>
            <a:pPr marL="457200" lvl="0" indent="-457200">
              <a:buFont typeface="+mj-lt"/>
              <a:buAutoNum type="arabicPeriod" startAt="6"/>
            </a:pPr>
            <a:r>
              <a:rPr lang="es-PA" b="1" dirty="0"/>
              <a:t>ASOCIACIÓN DE HOMBRES Y MUJERES NUEVOS DE PANAMÁ, </a:t>
            </a:r>
            <a:r>
              <a:rPr lang="es-PA" b="1" dirty="0" smtClean="0"/>
              <a:t>CHIRIQUÍ</a:t>
            </a:r>
            <a:endParaRPr lang="es-PA" dirty="0"/>
          </a:p>
          <a:p>
            <a:pPr marL="457200" lvl="0" indent="-457200">
              <a:buFont typeface="+mj-lt"/>
              <a:buAutoNum type="arabicPeriod" startAt="6"/>
            </a:pPr>
            <a:r>
              <a:rPr lang="es-PA" b="1" dirty="0"/>
              <a:t>CÁMARA JUNIOR INTERNACIONAL CAPITULO DE DAVID </a:t>
            </a:r>
            <a:endParaRPr lang="es-PA" dirty="0"/>
          </a:p>
          <a:p>
            <a:pPr marL="457200" lvl="0" indent="-457200">
              <a:buFont typeface="+mj-lt"/>
              <a:buAutoNum type="arabicPeriod" startAt="6"/>
            </a:pPr>
            <a:r>
              <a:rPr lang="es-PA" b="1" dirty="0"/>
              <a:t>CRUZ ROJA PANAMEÑA COMITÉ DE </a:t>
            </a:r>
            <a:r>
              <a:rPr lang="es-PA" b="1" dirty="0" smtClean="0"/>
              <a:t>DAVID</a:t>
            </a:r>
            <a:endParaRPr lang="es-PA" dirty="0"/>
          </a:p>
          <a:p>
            <a:pPr marL="457200" lvl="0" indent="-457200">
              <a:buFont typeface="+mj-lt"/>
              <a:buAutoNum type="arabicPeriod" startAt="6"/>
            </a:pPr>
            <a:r>
              <a:rPr lang="es-PA" b="1" dirty="0"/>
              <a:t>PARROQUIA NUESTRA SEÑORA DEL BUEN CONSEJO </a:t>
            </a:r>
            <a:endParaRPr lang="es-PA" dirty="0"/>
          </a:p>
          <a:p>
            <a:pPr marL="0" indent="0">
              <a:buNone/>
            </a:pPr>
            <a:endParaRPr lang="es-PA" dirty="0"/>
          </a:p>
          <a:p>
            <a:endParaRPr lang="es-PA" dirty="0"/>
          </a:p>
        </p:txBody>
      </p:sp>
    </p:spTree>
    <p:extLst>
      <p:ext uri="{BB962C8B-B14F-4D97-AF65-F5344CB8AC3E}">
        <p14:creationId xmlns:p14="http://schemas.microsoft.com/office/powerpoint/2010/main" val="7771236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9404723" cy="732615"/>
          </a:xfrm>
        </p:spPr>
        <p:txBody>
          <a:bodyPr/>
          <a:lstStyle/>
          <a:p>
            <a:r>
              <a:rPr lang="es-PA" sz="3200" b="1" dirty="0">
                <a:effectLst>
                  <a:outerShdw blurRad="38100" dist="25400" dir="5400000" algn="ctr">
                    <a:srgbClr val="6E747A">
                      <a:alpha val="43000"/>
                    </a:srgbClr>
                  </a:outerShdw>
                </a:effectLst>
              </a:rPr>
              <a:t>Organizaciones por Regiones de Salud</a:t>
            </a:r>
            <a:endParaRPr lang="es-PA" sz="3200" dirty="0"/>
          </a:p>
        </p:txBody>
      </p:sp>
      <p:sp>
        <p:nvSpPr>
          <p:cNvPr id="3" name="Marcador de contenido 2"/>
          <p:cNvSpPr>
            <a:spLocks noGrp="1"/>
          </p:cNvSpPr>
          <p:nvPr>
            <p:ph idx="1"/>
          </p:nvPr>
        </p:nvSpPr>
        <p:spPr>
          <a:xfrm>
            <a:off x="1103312" y="1309512"/>
            <a:ext cx="8946541" cy="4938888"/>
          </a:xfrm>
        </p:spPr>
        <p:txBody>
          <a:bodyPr>
            <a:normAutofit fontScale="92500" lnSpcReduction="10000"/>
          </a:bodyPr>
          <a:lstStyle/>
          <a:p>
            <a:pPr marL="0" indent="0">
              <a:buNone/>
            </a:pPr>
            <a:r>
              <a:rPr lang="es-PA" sz="2800" b="1" u="sng" dirty="0"/>
              <a:t>Región de Salud de Coclé</a:t>
            </a:r>
            <a:endParaRPr lang="es-PA" sz="2800" u="sng" dirty="0"/>
          </a:p>
          <a:p>
            <a:pPr marL="457200" lvl="0" indent="-457200">
              <a:buFont typeface="+mj-lt"/>
              <a:buAutoNum type="arabicPeriod" startAt="12"/>
            </a:pPr>
            <a:r>
              <a:rPr lang="es-PA" b="1" dirty="0" smtClean="0"/>
              <a:t>CRUZ </a:t>
            </a:r>
            <a:r>
              <a:rPr lang="es-PA" b="1" dirty="0"/>
              <a:t>ROJA PANAMEÑA, SEDE DE </a:t>
            </a:r>
            <a:r>
              <a:rPr lang="es-PA" b="1" dirty="0" smtClean="0"/>
              <a:t>COCLÉ</a:t>
            </a:r>
            <a:endParaRPr lang="es-PA" dirty="0"/>
          </a:p>
          <a:p>
            <a:pPr marL="0" indent="0">
              <a:buNone/>
            </a:pPr>
            <a:r>
              <a:rPr lang="es-PA" sz="2800" b="1" u="sng" dirty="0"/>
              <a:t>Región de Salud de Colón</a:t>
            </a:r>
            <a:endParaRPr lang="es-PA" sz="2800" u="sng" dirty="0"/>
          </a:p>
          <a:p>
            <a:pPr marL="457200" lvl="0" indent="-457200">
              <a:buFont typeface="+mj-lt"/>
              <a:buAutoNum type="arabicPeriod" startAt="13"/>
            </a:pPr>
            <a:r>
              <a:rPr lang="es-PA" b="1" dirty="0" smtClean="0"/>
              <a:t>ASOCIACIÓN </a:t>
            </a:r>
            <a:r>
              <a:rPr lang="es-PA" b="1" dirty="0"/>
              <a:t>CAMBIANDO </a:t>
            </a:r>
            <a:r>
              <a:rPr lang="es-PA" b="1" dirty="0" smtClean="0"/>
              <a:t>VIDAS</a:t>
            </a:r>
            <a:endParaRPr lang="es-PA" dirty="0"/>
          </a:p>
          <a:p>
            <a:pPr marL="457200" lvl="0" indent="-457200">
              <a:buFont typeface="+mj-lt"/>
              <a:buAutoNum type="arabicPeriod" startAt="13"/>
            </a:pPr>
            <a:r>
              <a:rPr lang="es-PA" b="1" dirty="0"/>
              <a:t>CENTRO DE MUJERES COLONENSES EN </a:t>
            </a:r>
            <a:r>
              <a:rPr lang="es-PA" b="1" dirty="0" smtClean="0"/>
              <a:t>CAMINO</a:t>
            </a:r>
            <a:endParaRPr lang="es-PA" dirty="0"/>
          </a:p>
          <a:p>
            <a:pPr marL="0" indent="0">
              <a:buNone/>
            </a:pPr>
            <a:r>
              <a:rPr lang="es-PA" sz="2800" b="1" u="sng" dirty="0"/>
              <a:t>Región de Salud de Herrera</a:t>
            </a:r>
            <a:endParaRPr lang="es-PA" sz="2800" u="sng" dirty="0"/>
          </a:p>
          <a:p>
            <a:pPr marL="457200" lvl="0" indent="-457200">
              <a:buFont typeface="+mj-lt"/>
              <a:buAutoNum type="arabicPeriod" startAt="15"/>
            </a:pPr>
            <a:r>
              <a:rPr lang="es-PA" b="1" dirty="0"/>
              <a:t>REDCA </a:t>
            </a:r>
            <a:r>
              <a:rPr lang="es-PA" b="1" dirty="0" smtClean="0"/>
              <a:t>PANAMA</a:t>
            </a:r>
            <a:endParaRPr lang="es-PA" dirty="0"/>
          </a:p>
          <a:p>
            <a:pPr marL="457200" lvl="0" indent="-457200">
              <a:buFont typeface="+mj-lt"/>
              <a:buAutoNum type="arabicPeriod" startAt="15"/>
            </a:pPr>
            <a:r>
              <a:rPr lang="es-PA" b="1" dirty="0"/>
              <a:t>APLAFA SEDE DE </a:t>
            </a:r>
            <a:r>
              <a:rPr lang="es-PA" b="1" dirty="0" smtClean="0"/>
              <a:t>AZUERO</a:t>
            </a:r>
            <a:endParaRPr lang="es-PA" dirty="0"/>
          </a:p>
          <a:p>
            <a:pPr marL="457200" lvl="0" indent="-457200">
              <a:buFont typeface="+mj-lt"/>
              <a:buAutoNum type="arabicPeriod" startAt="15"/>
            </a:pPr>
            <a:r>
              <a:rPr lang="es-PA" b="1" dirty="0"/>
              <a:t>ASOCIACIÓN VIVIENDO POSITIVAMENTE PANAMA, </a:t>
            </a:r>
            <a:r>
              <a:rPr lang="es-PA" b="1" dirty="0" smtClean="0"/>
              <a:t>AZUERO</a:t>
            </a:r>
            <a:endParaRPr lang="es-PA" dirty="0"/>
          </a:p>
          <a:p>
            <a:pPr marL="457200" lvl="0" indent="-457200">
              <a:buFont typeface="+mj-lt"/>
              <a:buAutoNum type="arabicPeriod" startAt="15"/>
            </a:pPr>
            <a:r>
              <a:rPr lang="es-PA" b="1" dirty="0"/>
              <a:t>GRUPO GÉNESIS PANAMA POSITIVO AZUERO</a:t>
            </a:r>
            <a:endParaRPr lang="es-PA" dirty="0"/>
          </a:p>
          <a:p>
            <a:pPr marL="457200" lvl="0" indent="-457200">
              <a:buFont typeface="+mj-lt"/>
              <a:buAutoNum type="arabicPeriod" startAt="15"/>
            </a:pPr>
            <a:r>
              <a:rPr lang="es-PA" b="1" u="sng" dirty="0" smtClean="0"/>
              <a:t>UNIVERSIDAD </a:t>
            </a:r>
            <a:r>
              <a:rPr lang="es-PA" b="1" u="sng" dirty="0"/>
              <a:t>LATINA SEDE DE </a:t>
            </a:r>
            <a:r>
              <a:rPr lang="es-PA" b="1" u="sng" dirty="0" smtClean="0"/>
              <a:t>CHITRÉ</a:t>
            </a:r>
            <a:endParaRPr lang="es-PA" u="sng" dirty="0"/>
          </a:p>
          <a:p>
            <a:pPr marL="457200" lvl="0" indent="-457200">
              <a:buFont typeface="+mj-lt"/>
              <a:buAutoNum type="arabicPeriod" startAt="15"/>
            </a:pPr>
            <a:r>
              <a:rPr lang="es-PA" b="1" dirty="0"/>
              <a:t>FUNDACION SIGO TUS HUELLAS</a:t>
            </a:r>
            <a:endParaRPr lang="es-PA" dirty="0"/>
          </a:p>
          <a:p>
            <a:endParaRPr lang="es-PA" dirty="0"/>
          </a:p>
        </p:txBody>
      </p:sp>
    </p:spTree>
    <p:extLst>
      <p:ext uri="{BB962C8B-B14F-4D97-AF65-F5344CB8AC3E}">
        <p14:creationId xmlns:p14="http://schemas.microsoft.com/office/powerpoint/2010/main" val="21202847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9404723" cy="822926"/>
          </a:xfrm>
        </p:spPr>
        <p:txBody>
          <a:bodyPr/>
          <a:lstStyle/>
          <a:p>
            <a:r>
              <a:rPr lang="es-PA" sz="3200" b="1" dirty="0">
                <a:effectLst>
                  <a:outerShdw blurRad="38100" dist="25400" dir="5400000" algn="ctr">
                    <a:srgbClr val="6E747A">
                      <a:alpha val="43000"/>
                    </a:srgbClr>
                  </a:outerShdw>
                </a:effectLst>
              </a:rPr>
              <a:t>Organizaciones por Regiones de Salud</a:t>
            </a:r>
            <a:endParaRPr lang="es-PA" sz="3200" dirty="0"/>
          </a:p>
        </p:txBody>
      </p:sp>
      <p:sp>
        <p:nvSpPr>
          <p:cNvPr id="3" name="Marcador de contenido 2"/>
          <p:cNvSpPr>
            <a:spLocks noGrp="1"/>
          </p:cNvSpPr>
          <p:nvPr>
            <p:ph idx="1"/>
          </p:nvPr>
        </p:nvSpPr>
        <p:spPr>
          <a:xfrm>
            <a:off x="1103312" y="1275644"/>
            <a:ext cx="8946541" cy="4972755"/>
          </a:xfrm>
        </p:spPr>
        <p:txBody>
          <a:bodyPr>
            <a:normAutofit/>
          </a:bodyPr>
          <a:lstStyle/>
          <a:p>
            <a:pPr marL="0" indent="0">
              <a:buNone/>
            </a:pPr>
            <a:r>
              <a:rPr lang="es-PA" sz="2400" b="1" u="sng" dirty="0"/>
              <a:t>Región de Salud de la Comarca Kuna </a:t>
            </a:r>
            <a:r>
              <a:rPr lang="es-PA" sz="2400" b="1" u="sng" dirty="0" err="1"/>
              <a:t>Yala</a:t>
            </a:r>
            <a:endParaRPr lang="es-PA" sz="2400" u="sng" dirty="0"/>
          </a:p>
          <a:p>
            <a:pPr marL="457200" lvl="0" indent="-457200">
              <a:buFont typeface="+mj-lt"/>
              <a:buAutoNum type="arabicPeriod" startAt="21"/>
            </a:pPr>
            <a:r>
              <a:rPr lang="es-PA" b="1" dirty="0"/>
              <a:t>MOVIMIENTO DE LA JUVENTUD KUNA (MJK), GUNAYALA </a:t>
            </a:r>
            <a:endParaRPr lang="es-PA" dirty="0"/>
          </a:p>
          <a:p>
            <a:pPr marL="0" indent="0">
              <a:buNone/>
            </a:pPr>
            <a:r>
              <a:rPr lang="es-PA" sz="2400" b="1" u="sng" dirty="0"/>
              <a:t>Región de Salud de la Comarca </a:t>
            </a:r>
            <a:r>
              <a:rPr lang="es-PA" sz="2400" b="1" u="sng" dirty="0" err="1"/>
              <a:t>Ngabe</a:t>
            </a:r>
            <a:r>
              <a:rPr lang="es-PA" sz="2400" b="1" u="sng" dirty="0"/>
              <a:t> </a:t>
            </a:r>
            <a:r>
              <a:rPr lang="es-PA" sz="2400" b="1" u="sng" dirty="0" err="1"/>
              <a:t>Buglé</a:t>
            </a:r>
            <a:endParaRPr lang="es-PA" sz="2400" u="sng" dirty="0"/>
          </a:p>
          <a:p>
            <a:pPr marL="457200" lvl="0" indent="-457200">
              <a:buFont typeface="+mj-lt"/>
              <a:buAutoNum type="arabicPeriod" startAt="22"/>
            </a:pPr>
            <a:r>
              <a:rPr lang="es-PA" b="1" dirty="0"/>
              <a:t>CUERPO DE PAZ- </a:t>
            </a:r>
            <a:r>
              <a:rPr lang="es-PA" b="1" dirty="0" smtClean="0"/>
              <a:t>PANAMÁ</a:t>
            </a:r>
            <a:endParaRPr lang="es-PA" dirty="0"/>
          </a:p>
          <a:p>
            <a:pPr marL="0" indent="0">
              <a:buNone/>
            </a:pPr>
            <a:r>
              <a:rPr lang="es-PA" sz="2400" b="1" u="sng" dirty="0"/>
              <a:t>Región de Salud de Los Santos</a:t>
            </a:r>
            <a:endParaRPr lang="es-PA" sz="2400" u="sng" dirty="0"/>
          </a:p>
          <a:p>
            <a:pPr marL="457200" lvl="0" indent="-457200">
              <a:buFont typeface="+mj-lt"/>
              <a:buAutoNum type="arabicPeriod" startAt="23"/>
            </a:pPr>
            <a:r>
              <a:rPr lang="es-MX" b="1" dirty="0"/>
              <a:t>CLUB DE LEONES DE LAS </a:t>
            </a:r>
            <a:r>
              <a:rPr lang="es-MX" b="1" dirty="0" smtClean="0"/>
              <a:t>TABLAS</a:t>
            </a:r>
            <a:endParaRPr lang="es-PA" dirty="0"/>
          </a:p>
          <a:p>
            <a:pPr marL="457200" lvl="0" indent="-457200">
              <a:buFont typeface="+mj-lt"/>
              <a:buAutoNum type="arabicPeriod" startAt="23"/>
            </a:pPr>
            <a:r>
              <a:rPr lang="es-MX" b="1" dirty="0"/>
              <a:t>CRUZ ROJA PANAMEÑA SEDE DE LOS </a:t>
            </a:r>
            <a:r>
              <a:rPr lang="es-MX" b="1" dirty="0" smtClean="0"/>
              <a:t>SANTOS</a:t>
            </a:r>
            <a:endParaRPr lang="es-PA" dirty="0"/>
          </a:p>
          <a:p>
            <a:pPr marL="0" indent="0">
              <a:buNone/>
            </a:pPr>
            <a:r>
              <a:rPr lang="es-PA" sz="2400" b="1" u="sng" dirty="0"/>
              <a:t>Región de Salud de Panamá Oeste</a:t>
            </a:r>
            <a:endParaRPr lang="es-PA" sz="2400" u="sng" dirty="0"/>
          </a:p>
          <a:p>
            <a:pPr marL="457200" lvl="0" indent="-457200">
              <a:buFont typeface="+mj-lt"/>
              <a:buAutoNum type="arabicPeriod" startAt="25"/>
            </a:pPr>
            <a:r>
              <a:rPr lang="en-US" b="1" dirty="0" smtClean="0"/>
              <a:t>APLAFA</a:t>
            </a:r>
            <a:endParaRPr lang="es-PA" dirty="0"/>
          </a:p>
          <a:p>
            <a:pPr marL="457200" lvl="0" indent="-457200">
              <a:buFont typeface="+mj-lt"/>
              <a:buAutoNum type="arabicPeriod" startAt="25"/>
            </a:pPr>
            <a:r>
              <a:rPr lang="es-PA" b="1" dirty="0"/>
              <a:t>ASOCIACIÓN NUEVOS HORIZONTES</a:t>
            </a:r>
            <a:endParaRPr lang="es-PA" dirty="0"/>
          </a:p>
          <a:p>
            <a:pPr marL="457200" indent="-457200">
              <a:buFont typeface="+mj-lt"/>
              <a:buAutoNum type="arabicPeriod" startAt="25"/>
            </a:pPr>
            <a:endParaRPr lang="es-PA" dirty="0"/>
          </a:p>
        </p:txBody>
      </p:sp>
    </p:spTree>
    <p:extLst>
      <p:ext uri="{BB962C8B-B14F-4D97-AF65-F5344CB8AC3E}">
        <p14:creationId xmlns:p14="http://schemas.microsoft.com/office/powerpoint/2010/main" val="38161838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9404723" cy="834215"/>
          </a:xfrm>
        </p:spPr>
        <p:txBody>
          <a:bodyPr/>
          <a:lstStyle/>
          <a:p>
            <a:r>
              <a:rPr lang="es-PA" sz="3200" b="1" dirty="0">
                <a:effectLst>
                  <a:outerShdw blurRad="38100" dist="25400" dir="5400000" algn="ctr">
                    <a:srgbClr val="6E747A">
                      <a:alpha val="43000"/>
                    </a:srgbClr>
                  </a:outerShdw>
                </a:effectLst>
              </a:rPr>
              <a:t>Organizaciones por Regiones de Salud</a:t>
            </a:r>
            <a:endParaRPr lang="es-PA" sz="3200" dirty="0"/>
          </a:p>
        </p:txBody>
      </p:sp>
      <p:sp>
        <p:nvSpPr>
          <p:cNvPr id="3" name="Marcador de contenido 2"/>
          <p:cNvSpPr>
            <a:spLocks noGrp="1"/>
          </p:cNvSpPr>
          <p:nvPr>
            <p:ph idx="1"/>
          </p:nvPr>
        </p:nvSpPr>
        <p:spPr>
          <a:xfrm>
            <a:off x="1103312" y="1286934"/>
            <a:ext cx="8946541" cy="4961466"/>
          </a:xfrm>
        </p:spPr>
        <p:txBody>
          <a:bodyPr>
            <a:normAutofit fontScale="92500" lnSpcReduction="10000"/>
          </a:bodyPr>
          <a:lstStyle/>
          <a:p>
            <a:pPr marL="0" indent="0">
              <a:buNone/>
            </a:pPr>
            <a:r>
              <a:rPr lang="es-PA" sz="2400" b="1" u="sng" dirty="0"/>
              <a:t>Región de Salud de San Miguelito</a:t>
            </a:r>
            <a:endParaRPr lang="es-PA" sz="2400" u="sng" dirty="0"/>
          </a:p>
          <a:p>
            <a:pPr marL="457200" lvl="0" indent="-457200">
              <a:buFont typeface="+mj-lt"/>
              <a:buAutoNum type="arabicPeriod" startAt="27"/>
            </a:pPr>
            <a:r>
              <a:rPr lang="es-PA" b="1" dirty="0" smtClean="0"/>
              <a:t>APLAFA </a:t>
            </a:r>
            <a:r>
              <a:rPr lang="es-PA" b="1" dirty="0"/>
              <a:t>(Asociación Panameña para el Planeamiento de la Familia</a:t>
            </a:r>
            <a:r>
              <a:rPr lang="es-PA" b="1" dirty="0" smtClean="0"/>
              <a:t>)</a:t>
            </a:r>
            <a:endParaRPr lang="es-PA" dirty="0"/>
          </a:p>
          <a:p>
            <a:pPr marL="457200" lvl="0" indent="-457200">
              <a:buFont typeface="+mj-lt"/>
              <a:buAutoNum type="arabicPeriod" startAt="27"/>
            </a:pPr>
            <a:r>
              <a:rPr lang="es-PA" b="1" dirty="0"/>
              <a:t>COALICIÓN PANAMEÑA POR LA EDUCACIÓN INTEGRAL EN SEXUALIDAD (EIS) </a:t>
            </a:r>
            <a:endParaRPr lang="es-PA" dirty="0"/>
          </a:p>
          <a:p>
            <a:pPr marL="457200" lvl="0" indent="-457200">
              <a:buFont typeface="+mj-lt"/>
              <a:buAutoNum type="arabicPeriod" startAt="27"/>
            </a:pPr>
            <a:r>
              <a:rPr lang="es-MX" b="1" dirty="0"/>
              <a:t>IGLESIA DE JESUCRISTO, </a:t>
            </a:r>
            <a:r>
              <a:rPr lang="es-MX" b="1" dirty="0" smtClean="0"/>
              <a:t>SAMARIA</a:t>
            </a:r>
            <a:endParaRPr lang="es-PA" dirty="0"/>
          </a:p>
          <a:p>
            <a:pPr marL="457200" lvl="0" indent="-457200">
              <a:buFont typeface="+mj-lt"/>
              <a:buAutoNum type="arabicPeriod" startAt="27"/>
            </a:pPr>
            <a:r>
              <a:rPr lang="es-MX" b="1" dirty="0"/>
              <a:t>JÓVENES ALIADOS DE SAN MIGUELITO </a:t>
            </a:r>
            <a:endParaRPr lang="es-PA" dirty="0"/>
          </a:p>
          <a:p>
            <a:pPr marL="457200" lvl="0" indent="-457200">
              <a:buFont typeface="+mj-lt"/>
              <a:buAutoNum type="arabicPeriod" startAt="27"/>
            </a:pPr>
            <a:r>
              <a:rPr lang="es-MX" b="1" dirty="0"/>
              <a:t>CENTRO DE ESTUDIO PARA EL DESARROLLO SOCIAL (</a:t>
            </a:r>
            <a:r>
              <a:rPr lang="es-MX" b="1" dirty="0" smtClean="0"/>
              <a:t>CEDES)</a:t>
            </a:r>
            <a:r>
              <a:rPr lang="es-MX" dirty="0"/>
              <a:t> </a:t>
            </a:r>
            <a:endParaRPr lang="es-PA" dirty="0"/>
          </a:p>
          <a:p>
            <a:pPr marL="0" indent="0">
              <a:buNone/>
            </a:pPr>
            <a:r>
              <a:rPr lang="es-PA" sz="2600" b="1" u="sng" dirty="0"/>
              <a:t>Región de Salud de Veraguas</a:t>
            </a:r>
            <a:endParaRPr lang="es-PA" sz="2600" u="sng" dirty="0"/>
          </a:p>
          <a:p>
            <a:pPr marL="457200" lvl="0" indent="-457200">
              <a:buFont typeface="+mj-lt"/>
              <a:buAutoNum type="arabicPeriod" startAt="32"/>
            </a:pPr>
            <a:r>
              <a:rPr lang="es-PA" b="1" dirty="0"/>
              <a:t>ASOCIACIÓN HOMBRES Y MUJERES NUEVOS DE </a:t>
            </a:r>
            <a:r>
              <a:rPr lang="es-PA" b="1" dirty="0" smtClean="0"/>
              <a:t>PANAMÁ</a:t>
            </a:r>
            <a:endParaRPr lang="es-PA" dirty="0"/>
          </a:p>
          <a:p>
            <a:pPr marL="457200" lvl="0" indent="-457200">
              <a:buFont typeface="+mj-lt"/>
              <a:buAutoNum type="arabicPeriod" startAt="32"/>
            </a:pPr>
            <a:r>
              <a:rPr lang="es-PA" b="1" dirty="0"/>
              <a:t>ASOCIACIÓN PARA EL PLANEAMIENTO DE LA FAMILIA (APLAFA) </a:t>
            </a:r>
            <a:endParaRPr lang="es-PA" dirty="0"/>
          </a:p>
          <a:p>
            <a:pPr marL="0" indent="0">
              <a:buNone/>
            </a:pPr>
            <a:r>
              <a:rPr lang="es-PA" sz="2600" b="1" u="sng" dirty="0"/>
              <a:t>Región de Salud del Distrito de Arraiján</a:t>
            </a:r>
            <a:endParaRPr lang="es-PA" sz="2600" u="sng" dirty="0"/>
          </a:p>
          <a:p>
            <a:pPr marL="457200" lvl="0" indent="-457200">
              <a:buFont typeface="+mj-lt"/>
              <a:buAutoNum type="arabicPeriod" startAt="34"/>
            </a:pPr>
            <a:r>
              <a:rPr lang="es-PA" b="1" dirty="0"/>
              <a:t>HOGAR SAN JOSÉ DE MALAMBO</a:t>
            </a:r>
            <a:endParaRPr lang="es-PA" dirty="0"/>
          </a:p>
          <a:p>
            <a:pPr marL="0" indent="0">
              <a:buNone/>
            </a:pPr>
            <a:endParaRPr lang="es-PA" dirty="0"/>
          </a:p>
          <a:p>
            <a:endParaRPr lang="es-PA" dirty="0"/>
          </a:p>
        </p:txBody>
      </p:sp>
    </p:spTree>
    <p:extLst>
      <p:ext uri="{BB962C8B-B14F-4D97-AF65-F5344CB8AC3E}">
        <p14:creationId xmlns:p14="http://schemas.microsoft.com/office/powerpoint/2010/main" val="36540173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46111" y="229980"/>
            <a:ext cx="9404723" cy="778205"/>
          </a:xfrm>
        </p:spPr>
        <p:txBody>
          <a:bodyPr/>
          <a:lstStyle/>
          <a:p>
            <a:r>
              <a:rPr lang="es-PA" sz="3200" b="1" dirty="0">
                <a:effectLst>
                  <a:outerShdw blurRad="38100" dist="25400" dir="5400000" algn="ctr">
                    <a:srgbClr val="6E747A">
                      <a:alpha val="43000"/>
                    </a:srgbClr>
                  </a:outerShdw>
                </a:effectLst>
              </a:rPr>
              <a:t>Organizaciones por Regiones de Salud</a:t>
            </a:r>
            <a:endParaRPr lang="es-PA" sz="3200" dirty="0"/>
          </a:p>
        </p:txBody>
      </p:sp>
      <p:sp>
        <p:nvSpPr>
          <p:cNvPr id="5" name="Marcador de contenido 4"/>
          <p:cNvSpPr>
            <a:spLocks noGrp="1"/>
          </p:cNvSpPr>
          <p:nvPr>
            <p:ph sz="half" idx="1"/>
          </p:nvPr>
        </p:nvSpPr>
        <p:spPr>
          <a:xfrm>
            <a:off x="832338" y="1008184"/>
            <a:ext cx="4822155" cy="5392615"/>
          </a:xfrm>
        </p:spPr>
        <p:txBody>
          <a:bodyPr>
            <a:normAutofit fontScale="77500" lnSpcReduction="20000"/>
          </a:bodyPr>
          <a:lstStyle/>
          <a:p>
            <a:pPr marL="0" indent="0">
              <a:buNone/>
            </a:pPr>
            <a:r>
              <a:rPr lang="es-PA" sz="3100" b="1" u="sng" dirty="0">
                <a:effectLst>
                  <a:outerShdw blurRad="38100" dist="38100" dir="2700000" algn="tl">
                    <a:srgbClr val="000000">
                      <a:alpha val="43137"/>
                    </a:srgbClr>
                  </a:outerShdw>
                </a:effectLst>
              </a:rPr>
              <a:t>Región Metropolitana de Salud</a:t>
            </a:r>
          </a:p>
          <a:p>
            <a:pPr lvl="0">
              <a:buFont typeface="+mj-lt"/>
              <a:buAutoNum type="arabicPeriod" startAt="35"/>
            </a:pPr>
            <a:r>
              <a:rPr lang="en-US" sz="2300" b="1" dirty="0"/>
              <a:t>AID FOR AIDS PANAMÁ (AFA) </a:t>
            </a:r>
            <a:endParaRPr lang="es-PA" sz="2300" dirty="0"/>
          </a:p>
          <a:p>
            <a:pPr lvl="0">
              <a:buFont typeface="+mj-lt"/>
              <a:buAutoNum type="arabicPeriod" startAt="35"/>
            </a:pPr>
            <a:r>
              <a:rPr lang="es-PA" sz="2300" b="1" dirty="0"/>
              <a:t>ASOCIACIÓN DE HOMBRES Y MUJERES NUEVOS DE PANAMÁ (AHMNP)</a:t>
            </a:r>
            <a:endParaRPr lang="es-PA" sz="2300" dirty="0"/>
          </a:p>
          <a:p>
            <a:pPr lvl="0">
              <a:buFont typeface="+mj-lt"/>
              <a:buAutoNum type="arabicPeriod" startAt="35"/>
            </a:pPr>
            <a:r>
              <a:rPr lang="es-PA" sz="2300" b="1" dirty="0"/>
              <a:t>ASOCIACIÓN HOGARES CREA, PANAMÁ </a:t>
            </a:r>
            <a:endParaRPr lang="es-PA" sz="2300" dirty="0"/>
          </a:p>
          <a:p>
            <a:pPr lvl="0">
              <a:buFont typeface="+mj-lt"/>
              <a:buAutoNum type="arabicPeriod" startAt="35"/>
            </a:pPr>
            <a:r>
              <a:rPr lang="es-PA" sz="2300" b="1" dirty="0"/>
              <a:t>CENTRO DE DESARROLLO JUVENIL COMUNITARIO </a:t>
            </a:r>
            <a:endParaRPr lang="es-PA" sz="2300" dirty="0"/>
          </a:p>
          <a:p>
            <a:pPr lvl="0">
              <a:buFont typeface="+mj-lt"/>
              <a:buAutoNum type="arabicPeriod" startAt="35"/>
            </a:pPr>
            <a:r>
              <a:rPr lang="es-MX" sz="2300" b="1" dirty="0"/>
              <a:t>CENTRO PARA EL DESARROLLO DE LA MUJER CEDEM) </a:t>
            </a:r>
            <a:endParaRPr lang="es-PA" sz="2300" dirty="0"/>
          </a:p>
          <a:p>
            <a:pPr lvl="0">
              <a:buFont typeface="+mj-lt"/>
              <a:buAutoNum type="arabicPeriod" startAt="35"/>
            </a:pPr>
            <a:r>
              <a:rPr lang="es-MX" sz="2300" b="1" dirty="0"/>
              <a:t>CRUZ ROJA PANAMEÑA</a:t>
            </a:r>
            <a:endParaRPr lang="es-PA" sz="2300" dirty="0"/>
          </a:p>
          <a:p>
            <a:pPr lvl="0">
              <a:buFont typeface="+mj-lt"/>
              <a:buAutoNum type="arabicPeriod" startAt="35"/>
            </a:pPr>
            <a:r>
              <a:rPr lang="es-MX" sz="2300" b="1" dirty="0"/>
              <a:t>FUNDACIÓN CASA HOGAR EL BUEN SAMARITANO </a:t>
            </a:r>
            <a:endParaRPr lang="es-PA" sz="2300" dirty="0"/>
          </a:p>
          <a:p>
            <a:pPr lvl="0">
              <a:buFont typeface="+mj-lt"/>
              <a:buAutoNum type="arabicPeriod" startAt="35"/>
            </a:pPr>
            <a:r>
              <a:rPr lang="es-MX" sz="2300" b="1" dirty="0"/>
              <a:t>FUNDACIÓN PROBIDSIDA</a:t>
            </a:r>
            <a:endParaRPr lang="es-PA" sz="2300" dirty="0"/>
          </a:p>
          <a:p>
            <a:pPr lvl="0">
              <a:buFont typeface="+mj-lt"/>
              <a:buAutoNum type="arabicPeriod" startAt="35"/>
            </a:pPr>
            <a:r>
              <a:rPr lang="es-MX" sz="2300" b="1" dirty="0"/>
              <a:t>GRUPO DE PROFESIONALES DE EDUCACIÓN EN POBLACIÓN Y SEXUALIDAD (GPEPS)</a:t>
            </a:r>
            <a:endParaRPr lang="es-PA" sz="2300" dirty="0"/>
          </a:p>
          <a:p>
            <a:endParaRPr lang="es-PA" dirty="0"/>
          </a:p>
        </p:txBody>
      </p:sp>
      <p:sp>
        <p:nvSpPr>
          <p:cNvPr id="6" name="Marcador de contenido 5"/>
          <p:cNvSpPr>
            <a:spLocks noGrp="1"/>
          </p:cNvSpPr>
          <p:nvPr>
            <p:ph sz="half" idx="2"/>
          </p:nvPr>
        </p:nvSpPr>
        <p:spPr>
          <a:xfrm>
            <a:off x="5654493" y="1008185"/>
            <a:ext cx="4396341" cy="5248153"/>
          </a:xfrm>
        </p:spPr>
        <p:txBody>
          <a:bodyPr>
            <a:normAutofit fontScale="77500" lnSpcReduction="20000"/>
          </a:bodyPr>
          <a:lstStyle/>
          <a:p>
            <a:pPr lvl="0">
              <a:buFont typeface="+mj-lt"/>
              <a:buAutoNum type="arabicPeriod" startAt="44"/>
            </a:pPr>
            <a:r>
              <a:rPr lang="es-MX" sz="2300" b="1" dirty="0"/>
              <a:t>GRUPO GÉNESIS PANAMÁ POSITIVO</a:t>
            </a:r>
            <a:endParaRPr lang="es-PA" sz="2300" dirty="0"/>
          </a:p>
          <a:p>
            <a:pPr lvl="0">
              <a:buFont typeface="+mj-lt"/>
              <a:buAutoNum type="arabicPeriod" startAt="44"/>
            </a:pPr>
            <a:r>
              <a:rPr lang="es-MX" sz="2300" b="1" dirty="0"/>
              <a:t>JÓVENES POSITIVOS DE PANAMÁ</a:t>
            </a:r>
            <a:endParaRPr lang="es-PA" sz="2300" dirty="0"/>
          </a:p>
          <a:p>
            <a:pPr lvl="0">
              <a:buFont typeface="+mj-lt"/>
              <a:buAutoNum type="arabicPeriod" startAt="44"/>
            </a:pPr>
            <a:r>
              <a:rPr lang="es-MX" sz="2300" b="1" dirty="0"/>
              <a:t>MUJERES CON DIGNIDAD Y DERECHOS DE PANAMÁ</a:t>
            </a:r>
            <a:endParaRPr lang="es-PA" sz="2300" dirty="0"/>
          </a:p>
          <a:p>
            <a:pPr lvl="0">
              <a:buFont typeface="+mj-lt"/>
              <a:buAutoNum type="arabicPeriod" startAt="44"/>
            </a:pPr>
            <a:r>
              <a:rPr lang="es-MX" sz="2300" b="1" dirty="0"/>
              <a:t>MUJERES INDEPENDIENTES LUCHANDO POR SUS DERECHOS (MILD) </a:t>
            </a:r>
            <a:endParaRPr lang="es-PA" sz="2300" dirty="0"/>
          </a:p>
          <a:p>
            <a:pPr lvl="0">
              <a:buFont typeface="+mj-lt"/>
              <a:buAutoNum type="arabicPeriod" startAt="44"/>
            </a:pPr>
            <a:r>
              <a:rPr lang="es-MX" sz="2300" b="1" dirty="0"/>
              <a:t>ORGANIZACIÓN PANAMERICANA DE MERCADEO SOCIAL (PASMO)</a:t>
            </a:r>
            <a:endParaRPr lang="es-PA" sz="2300" dirty="0"/>
          </a:p>
          <a:p>
            <a:pPr lvl="0">
              <a:buFont typeface="+mj-lt"/>
              <a:buAutoNum type="arabicPeriod" startAt="44"/>
            </a:pPr>
            <a:r>
              <a:rPr lang="es-MX" sz="2300" b="1" dirty="0"/>
              <a:t>ORGANIZACIÓN DE DESARROLLO COMUNITARIO (ODESCOM)</a:t>
            </a:r>
            <a:endParaRPr lang="es-PA" sz="2300" dirty="0"/>
          </a:p>
          <a:p>
            <a:pPr lvl="0">
              <a:buFont typeface="+mj-lt"/>
              <a:buAutoNum type="arabicPeriod" startAt="44"/>
            </a:pPr>
            <a:r>
              <a:rPr lang="es-MX" sz="2300" b="1" dirty="0"/>
              <a:t>VIVIENDO POSITIVAMENTE (VP)</a:t>
            </a:r>
            <a:endParaRPr lang="es-PA" sz="2300" dirty="0"/>
          </a:p>
          <a:p>
            <a:pPr lvl="0">
              <a:buFont typeface="+mj-lt"/>
              <a:buAutoNum type="arabicPeriod" startAt="44"/>
            </a:pPr>
            <a:r>
              <a:rPr lang="es-MX" sz="2300" b="1" dirty="0"/>
              <a:t>WIGUDUM GALU</a:t>
            </a:r>
            <a:endParaRPr lang="es-PA" sz="2300" dirty="0"/>
          </a:p>
          <a:p>
            <a:pPr lvl="0">
              <a:buFont typeface="+mj-lt"/>
              <a:buAutoNum type="arabicPeriod" startAt="44"/>
            </a:pPr>
            <a:r>
              <a:rPr lang="es-MX" sz="2300" b="1" dirty="0"/>
              <a:t>OFICINA DE LOS PUEBLOS INDÍGENAS</a:t>
            </a:r>
            <a:endParaRPr lang="es-PA" sz="2300" dirty="0"/>
          </a:p>
          <a:p>
            <a:pPr lvl="0">
              <a:buFont typeface="+mj-lt"/>
              <a:buAutoNum type="arabicPeriod" startAt="44"/>
            </a:pPr>
            <a:r>
              <a:rPr lang="es-MX" sz="2300" b="1" dirty="0"/>
              <a:t>MUJERES LUCHANDO POR LA VIDA (ICW SIGLAS EN INGLES)</a:t>
            </a:r>
            <a:endParaRPr lang="es-PA" sz="2300" dirty="0"/>
          </a:p>
          <a:p>
            <a:endParaRPr lang="es-PA" dirty="0"/>
          </a:p>
          <a:p>
            <a:endParaRPr lang="es-PA" dirty="0"/>
          </a:p>
        </p:txBody>
      </p:sp>
    </p:spTree>
    <p:extLst>
      <p:ext uri="{BB962C8B-B14F-4D97-AF65-F5344CB8AC3E}">
        <p14:creationId xmlns:p14="http://schemas.microsoft.com/office/powerpoint/2010/main" val="39108101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416</TotalTime>
  <Words>1347</Words>
  <Application>Microsoft Office PowerPoint</Application>
  <PresentationFormat>Panorámica</PresentationFormat>
  <Paragraphs>126</Paragraphs>
  <Slides>18</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18</vt:i4>
      </vt:variant>
    </vt:vector>
  </HeadingPairs>
  <TitlesOfParts>
    <vt:vector size="23" baseType="lpstr">
      <vt:lpstr>Arial</vt:lpstr>
      <vt:lpstr>Century Gothic</vt:lpstr>
      <vt:lpstr>Edwardian Script ITC</vt:lpstr>
      <vt:lpstr>Wingdings 3</vt:lpstr>
      <vt:lpstr>Ion</vt:lpstr>
      <vt:lpstr>MAPEO DE ORGANIZACIONES DE LA SOCIEDAD CIVIL PARA LA PREVENCIÓN DE LA TUBERCULOSIS </vt:lpstr>
      <vt:lpstr>Objetivo General </vt:lpstr>
      <vt:lpstr>Metodología</vt:lpstr>
      <vt:lpstr>Metodología</vt:lpstr>
      <vt:lpstr>Organizaciones por Regiones de Salud</vt:lpstr>
      <vt:lpstr>Organizaciones por Regiones de Salud</vt:lpstr>
      <vt:lpstr>Organizaciones por Regiones de Salud</vt:lpstr>
      <vt:lpstr>Organizaciones por Regiones de Salud</vt:lpstr>
      <vt:lpstr>Organizaciones por Regiones de Salud</vt:lpstr>
      <vt:lpstr>Generalidades de las organizaciones por Regiones de Salud </vt:lpstr>
      <vt:lpstr>Conclusiones </vt:lpstr>
      <vt:lpstr>Conclusiones</vt:lpstr>
      <vt:lpstr>Conclusiones</vt:lpstr>
      <vt:lpstr>Recomendaciones</vt:lpstr>
      <vt:lpstr>Recomendaciones</vt:lpstr>
      <vt:lpstr>Recomendaciones</vt:lpstr>
      <vt:lpstr>ANEXO </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MAPEO DE ORGANIZACIONES DE LA SOCIEDAD CIVIL PARA LA PREVENCIÓN DE LA TUBERCULOSIS</dc:title>
  <dc:creator>hp</dc:creator>
  <cp:lastModifiedBy>Marina</cp:lastModifiedBy>
  <cp:revision>27</cp:revision>
  <dcterms:created xsi:type="dcterms:W3CDTF">2019-10-07T15:47:29Z</dcterms:created>
  <dcterms:modified xsi:type="dcterms:W3CDTF">2019-10-09T01:29:04Z</dcterms:modified>
</cp:coreProperties>
</file>