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59" r:id="rId11"/>
    <p:sldId id="260" r:id="rId12"/>
    <p:sldId id="261" r:id="rId13"/>
    <p:sldId id="263" r:id="rId14"/>
    <p:sldId id="262" r:id="rId15"/>
    <p:sldId id="273" r:id="rId16"/>
    <p:sldId id="274" r:id="rId17"/>
    <p:sldId id="275" r:id="rId18"/>
    <p:sldId id="272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4" autoAdjust="0"/>
  </p:normalViewPr>
  <p:slideViewPr>
    <p:cSldViewPr snapToGrid="0">
      <p:cViewPr varScale="1">
        <p:scale>
          <a:sx n="97" d="100"/>
          <a:sy n="97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macion%20passport\Documents\Estudio%20Nutricion%20Colon\graficas%20para%20post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macion%20passport\Documents\Estudio%20Nutricion%20Colon\graficas%20para%20post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macion%20passport\Documents\Estudio%20Nutricion%20Colon\graficas%20para%20post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>
        <c:manualLayout>
          <c:layoutTarget val="inner"/>
          <c:xMode val="edge"/>
          <c:yMode val="edge"/>
          <c:x val="0.2985627734033246"/>
          <c:y val="0.15782407407407409"/>
          <c:w val="0.40287467191601051"/>
          <c:h val="0.6714577865266842"/>
        </c:manualLayout>
      </c:layout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  <c:pt idx="0">
                  <c:v>Granos Integrales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0-4B08-BC25-A35ABBD46D3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0-4B08-BC25-A35ABBD46D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Sheet1!$C$13:$D$13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Sheet1!$C$14:$D$14</c:f>
              <c:numCache>
                <c:formatCode>General</c:formatCode>
                <c:ptCount val="2"/>
                <c:pt idx="0">
                  <c:v>24.4</c:v>
                </c:pt>
                <c:pt idx="1">
                  <c:v>75.599999999999994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A0-4B08-BC25-A35ABBD46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s-P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Sheet1!$B$10</c:f>
              <c:strCache>
                <c:ptCount val="1"/>
                <c:pt idx="0">
                  <c:v>Azúcares Añadidos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1-4495-B63F-33B7DFEC992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1-4495-B63F-33B7DFEC992A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E1-4495-B63F-33B7DFEC992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E1-4495-B63F-33B7DFEC9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Sheet1!$C$9:$D$9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Sheet1!$C$10:$D$10</c:f>
              <c:numCache>
                <c:formatCode>General</c:formatCode>
                <c:ptCount val="2"/>
                <c:pt idx="0">
                  <c:v>95.1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E1-4495-B63F-33B7DFEC9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Azúcares añadidos provenientes de bebidas</a:t>
            </a:r>
            <a:r>
              <a:rPr lang="en-US" baseline="0"/>
              <a:t> azucaradas</a:t>
            </a:r>
            <a:endParaRPr lang="en-US"/>
          </a:p>
        </c:rich>
      </c:tx>
      <c:layout>
        <c:manualLayout>
          <c:xMode val="edge"/>
          <c:yMode val="edge"/>
          <c:x val="0.12051377952755905"/>
          <c:y val="3.4308091666584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Sheet1!$B$12</c:f>
              <c:strCache>
                <c:ptCount val="1"/>
                <c:pt idx="0">
                  <c:v>Azúcares Añadidos provenientes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70-42B4-974C-93B11A76388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70-42B4-974C-93B11A7638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Sheet1!$C$11:$D$11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Sheet1!$C$12:$D$12</c:f>
              <c:numCache>
                <c:formatCode>General</c:formatCode>
                <c:ptCount val="2"/>
                <c:pt idx="0">
                  <c:v>85.4</c:v>
                </c:pt>
                <c:pt idx="1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70-42B4-974C-93B11A763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s-P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6674E-56E2-4CB7-B39A-9533396D5DA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69CDBC-130B-402C-99A5-AC1F1075AE90}">
      <dgm:prSet/>
      <dgm:spPr/>
      <dgm:t>
        <a:bodyPr/>
        <a:lstStyle/>
        <a:p>
          <a:r>
            <a:rPr lang="en-US"/>
            <a:t>Estos resultados forman parte de una investigación hecha en colaboración con la CSS y MINSA en la provincial de Colon.</a:t>
          </a:r>
        </a:p>
      </dgm:t>
    </dgm:pt>
    <dgm:pt modelId="{613205F9-25FD-4571-A9E2-13E070C6D48E}" type="parTrans" cxnId="{8C1CA44F-DB02-4CC2-BC3B-43904207F1A5}">
      <dgm:prSet/>
      <dgm:spPr/>
      <dgm:t>
        <a:bodyPr/>
        <a:lstStyle/>
        <a:p>
          <a:endParaRPr lang="en-US"/>
        </a:p>
      </dgm:t>
    </dgm:pt>
    <dgm:pt modelId="{E2416066-1194-429E-91E2-CBFC418D3B05}" type="sibTrans" cxnId="{8C1CA44F-DB02-4CC2-BC3B-43904207F1A5}">
      <dgm:prSet/>
      <dgm:spPr/>
      <dgm:t>
        <a:bodyPr/>
        <a:lstStyle/>
        <a:p>
          <a:endParaRPr lang="en-US"/>
        </a:p>
      </dgm:t>
    </dgm:pt>
    <dgm:pt modelId="{A805DF79-F85A-4C2B-B65B-9F52E5EA5195}">
      <dgm:prSet/>
      <dgm:spPr/>
      <dgm:t>
        <a:bodyPr/>
        <a:lstStyle/>
        <a:p>
          <a:r>
            <a:rPr lang="en-US" dirty="0" err="1"/>
            <a:t>Fue</a:t>
          </a:r>
          <a:r>
            <a:rPr lang="en-US" dirty="0"/>
            <a:t> </a:t>
          </a:r>
          <a:r>
            <a:rPr lang="en-US" dirty="0" err="1"/>
            <a:t>financiada</a:t>
          </a:r>
          <a:r>
            <a:rPr lang="en-US" dirty="0"/>
            <a:t> </a:t>
          </a:r>
          <a:r>
            <a:rPr lang="en-US"/>
            <a:t>por la</a:t>
          </a:r>
          <a:endParaRPr lang="en-US" dirty="0"/>
        </a:p>
        <a:p>
          <a:r>
            <a:rPr lang="en-US" altLang="es-MX" i="0" dirty="0">
              <a:cs typeface="Arial" charset="0"/>
            </a:rPr>
            <a:t>SENACYT  No.  IDDS-2015-180 </a:t>
          </a:r>
          <a:endParaRPr lang="en-US" dirty="0"/>
        </a:p>
      </dgm:t>
    </dgm:pt>
    <dgm:pt modelId="{DB1D6E5B-B47E-4F7B-8264-0817EF81E7BC}" type="parTrans" cxnId="{CBE3BDB9-C593-4843-941A-3C092EEC7900}">
      <dgm:prSet/>
      <dgm:spPr/>
      <dgm:t>
        <a:bodyPr/>
        <a:lstStyle/>
        <a:p>
          <a:endParaRPr lang="en-US"/>
        </a:p>
      </dgm:t>
    </dgm:pt>
    <dgm:pt modelId="{AC82EC99-44B4-447C-8128-62CD20595146}" type="sibTrans" cxnId="{CBE3BDB9-C593-4843-941A-3C092EEC7900}">
      <dgm:prSet/>
      <dgm:spPr/>
      <dgm:t>
        <a:bodyPr/>
        <a:lstStyle/>
        <a:p>
          <a:endParaRPr lang="en-US"/>
        </a:p>
      </dgm:t>
    </dgm:pt>
    <dgm:pt modelId="{41ABCE75-CC7A-4BB9-B1F6-FE820CD533F3}">
      <dgm:prSet/>
      <dgm:spPr/>
      <dgm:t>
        <a:bodyPr/>
        <a:lstStyle/>
        <a:p>
          <a:r>
            <a:rPr lang="en-US"/>
            <a:t>Contó con el apoyo de un equipo multidisciplinario que laboraban en el primer nivel de atención y nivel hospitalario.</a:t>
          </a:r>
        </a:p>
      </dgm:t>
    </dgm:pt>
    <dgm:pt modelId="{BB748B1B-1190-425A-A2FB-2C7491CF7904}" type="parTrans" cxnId="{9DBFC245-ED17-4191-953E-85773B54DA63}">
      <dgm:prSet/>
      <dgm:spPr/>
      <dgm:t>
        <a:bodyPr/>
        <a:lstStyle/>
        <a:p>
          <a:endParaRPr lang="en-US"/>
        </a:p>
      </dgm:t>
    </dgm:pt>
    <dgm:pt modelId="{8216921C-2F6F-4EB0-905A-B1AE5EC78DB0}" type="sibTrans" cxnId="{9DBFC245-ED17-4191-953E-85773B54DA63}">
      <dgm:prSet/>
      <dgm:spPr/>
      <dgm:t>
        <a:bodyPr/>
        <a:lstStyle/>
        <a:p>
          <a:endParaRPr lang="en-US"/>
        </a:p>
      </dgm:t>
    </dgm:pt>
    <dgm:pt modelId="{0B3C8A76-53FD-49E2-AB93-42B653F51F13}">
      <dgm:prSet/>
      <dgm:spPr/>
      <dgm:t>
        <a:bodyPr/>
        <a:lstStyle/>
        <a:p>
          <a:r>
            <a:rPr lang="en-US"/>
            <a:t>Fue un trabajo colaborativo que siguió al paciente durante el curso de su enfermedad desde que fue detectado.</a:t>
          </a:r>
        </a:p>
      </dgm:t>
    </dgm:pt>
    <dgm:pt modelId="{DE3A5A43-DF33-40F8-A5A5-BBEDFA9772E8}" type="parTrans" cxnId="{18875BD7-690E-4B60-AF1C-8BA75B7816A8}">
      <dgm:prSet/>
      <dgm:spPr/>
      <dgm:t>
        <a:bodyPr/>
        <a:lstStyle/>
        <a:p>
          <a:endParaRPr lang="en-US"/>
        </a:p>
      </dgm:t>
    </dgm:pt>
    <dgm:pt modelId="{3A9B106A-9850-4A14-9C26-F8C5AFC3FB1D}" type="sibTrans" cxnId="{18875BD7-690E-4B60-AF1C-8BA75B7816A8}">
      <dgm:prSet/>
      <dgm:spPr/>
      <dgm:t>
        <a:bodyPr/>
        <a:lstStyle/>
        <a:p>
          <a:endParaRPr lang="en-US"/>
        </a:p>
      </dgm:t>
    </dgm:pt>
    <dgm:pt modelId="{C1E92D6D-EB38-41FA-A468-012C84AB3E38}">
      <dgm:prSet/>
      <dgm:spPr/>
      <dgm:t>
        <a:bodyPr/>
        <a:lstStyle/>
        <a:p>
          <a:r>
            <a:rPr lang="en-US" b="1"/>
            <a:t>Nos queda claro que el Sistema de Salud no está listo para apoyar la INVESTIGACIÓN EN SALUD.</a:t>
          </a:r>
          <a:endParaRPr lang="en-US"/>
        </a:p>
      </dgm:t>
    </dgm:pt>
    <dgm:pt modelId="{39F0A767-1769-4931-B34C-062FBCE7774D}" type="parTrans" cxnId="{8CE86130-0493-466C-9186-6CB7510EDC85}">
      <dgm:prSet/>
      <dgm:spPr/>
      <dgm:t>
        <a:bodyPr/>
        <a:lstStyle/>
        <a:p>
          <a:endParaRPr lang="en-US"/>
        </a:p>
      </dgm:t>
    </dgm:pt>
    <dgm:pt modelId="{AA56A661-9CF8-43CF-999D-CEF3249D923D}" type="sibTrans" cxnId="{8CE86130-0493-466C-9186-6CB7510EDC85}">
      <dgm:prSet/>
      <dgm:spPr/>
      <dgm:t>
        <a:bodyPr/>
        <a:lstStyle/>
        <a:p>
          <a:endParaRPr lang="en-US"/>
        </a:p>
      </dgm:t>
    </dgm:pt>
    <dgm:pt modelId="{6786AFD7-2D36-4CD5-B42F-9CB2BC5FE830}" type="pres">
      <dgm:prSet presAssocID="{11B6674E-56E2-4CB7-B39A-9533396D5DA1}" presName="Name0" presStyleCnt="0">
        <dgm:presLayoutVars>
          <dgm:dir/>
          <dgm:resizeHandles val="exact"/>
        </dgm:presLayoutVars>
      </dgm:prSet>
      <dgm:spPr/>
    </dgm:pt>
    <dgm:pt modelId="{88E59C43-6F43-4260-9214-BCAF3D6E911A}" type="pres">
      <dgm:prSet presAssocID="{8669CDBC-130B-402C-99A5-AC1F1075AE90}" presName="node" presStyleLbl="node1" presStyleIdx="0" presStyleCnt="5">
        <dgm:presLayoutVars>
          <dgm:bulletEnabled val="1"/>
        </dgm:presLayoutVars>
      </dgm:prSet>
      <dgm:spPr/>
    </dgm:pt>
    <dgm:pt modelId="{96F92C2A-6A55-40C4-9DE1-4B955BC9356B}" type="pres">
      <dgm:prSet presAssocID="{E2416066-1194-429E-91E2-CBFC418D3B05}" presName="sibTrans" presStyleLbl="sibTrans1D1" presStyleIdx="0" presStyleCnt="4"/>
      <dgm:spPr/>
    </dgm:pt>
    <dgm:pt modelId="{81B7BD72-9D39-4AEB-951A-2BCA9B2CE620}" type="pres">
      <dgm:prSet presAssocID="{E2416066-1194-429E-91E2-CBFC418D3B05}" presName="connectorText" presStyleLbl="sibTrans1D1" presStyleIdx="0" presStyleCnt="4"/>
      <dgm:spPr/>
    </dgm:pt>
    <dgm:pt modelId="{6DDF9B7F-8ECE-4D51-8A45-299EB041A134}" type="pres">
      <dgm:prSet presAssocID="{A805DF79-F85A-4C2B-B65B-9F52E5EA5195}" presName="node" presStyleLbl="node1" presStyleIdx="1" presStyleCnt="5">
        <dgm:presLayoutVars>
          <dgm:bulletEnabled val="1"/>
        </dgm:presLayoutVars>
      </dgm:prSet>
      <dgm:spPr/>
    </dgm:pt>
    <dgm:pt modelId="{1A99B4BA-C4DE-43CC-B223-D23E3495B1AF}" type="pres">
      <dgm:prSet presAssocID="{AC82EC99-44B4-447C-8128-62CD20595146}" presName="sibTrans" presStyleLbl="sibTrans1D1" presStyleIdx="1" presStyleCnt="4"/>
      <dgm:spPr/>
    </dgm:pt>
    <dgm:pt modelId="{4AAB4DC9-DC4E-457F-8689-9B8541206B3C}" type="pres">
      <dgm:prSet presAssocID="{AC82EC99-44B4-447C-8128-62CD20595146}" presName="connectorText" presStyleLbl="sibTrans1D1" presStyleIdx="1" presStyleCnt="4"/>
      <dgm:spPr/>
    </dgm:pt>
    <dgm:pt modelId="{D261BC9C-8DE4-4EE2-A74D-FF904AF1E634}" type="pres">
      <dgm:prSet presAssocID="{41ABCE75-CC7A-4BB9-B1F6-FE820CD533F3}" presName="node" presStyleLbl="node1" presStyleIdx="2" presStyleCnt="5">
        <dgm:presLayoutVars>
          <dgm:bulletEnabled val="1"/>
        </dgm:presLayoutVars>
      </dgm:prSet>
      <dgm:spPr/>
    </dgm:pt>
    <dgm:pt modelId="{A4DC84C8-FD6C-4DF1-AB92-3914DAD67AED}" type="pres">
      <dgm:prSet presAssocID="{8216921C-2F6F-4EB0-905A-B1AE5EC78DB0}" presName="sibTrans" presStyleLbl="sibTrans1D1" presStyleIdx="2" presStyleCnt="4"/>
      <dgm:spPr/>
    </dgm:pt>
    <dgm:pt modelId="{3912D461-7083-40A2-AC6C-278C8CD029BC}" type="pres">
      <dgm:prSet presAssocID="{8216921C-2F6F-4EB0-905A-B1AE5EC78DB0}" presName="connectorText" presStyleLbl="sibTrans1D1" presStyleIdx="2" presStyleCnt="4"/>
      <dgm:spPr/>
    </dgm:pt>
    <dgm:pt modelId="{7650C8BA-2C5E-4A1A-8B09-37BE252466BB}" type="pres">
      <dgm:prSet presAssocID="{0B3C8A76-53FD-49E2-AB93-42B653F51F13}" presName="node" presStyleLbl="node1" presStyleIdx="3" presStyleCnt="5">
        <dgm:presLayoutVars>
          <dgm:bulletEnabled val="1"/>
        </dgm:presLayoutVars>
      </dgm:prSet>
      <dgm:spPr/>
    </dgm:pt>
    <dgm:pt modelId="{BABC552D-7AD6-49D6-B202-D6E49213B685}" type="pres">
      <dgm:prSet presAssocID="{3A9B106A-9850-4A14-9C26-F8C5AFC3FB1D}" presName="sibTrans" presStyleLbl="sibTrans1D1" presStyleIdx="3" presStyleCnt="4"/>
      <dgm:spPr/>
    </dgm:pt>
    <dgm:pt modelId="{997EE64B-1325-4C48-8580-9B0FE533E745}" type="pres">
      <dgm:prSet presAssocID="{3A9B106A-9850-4A14-9C26-F8C5AFC3FB1D}" presName="connectorText" presStyleLbl="sibTrans1D1" presStyleIdx="3" presStyleCnt="4"/>
      <dgm:spPr/>
    </dgm:pt>
    <dgm:pt modelId="{2BD96A0F-E542-4F43-8902-117D71515804}" type="pres">
      <dgm:prSet presAssocID="{C1E92D6D-EB38-41FA-A468-012C84AB3E38}" presName="node" presStyleLbl="node1" presStyleIdx="4" presStyleCnt="5">
        <dgm:presLayoutVars>
          <dgm:bulletEnabled val="1"/>
        </dgm:presLayoutVars>
      </dgm:prSet>
      <dgm:spPr/>
    </dgm:pt>
  </dgm:ptLst>
  <dgm:cxnLst>
    <dgm:cxn modelId="{FC950F04-0915-47AE-BE1A-825599F71B33}" type="presOf" srcId="{A805DF79-F85A-4C2B-B65B-9F52E5EA5195}" destId="{6DDF9B7F-8ECE-4D51-8A45-299EB041A134}" srcOrd="0" destOrd="0" presId="urn:microsoft.com/office/officeart/2016/7/layout/RepeatingBendingProcessNew"/>
    <dgm:cxn modelId="{7E5DA71E-7BA3-45F0-8234-233AA7A7A02F}" type="presOf" srcId="{3A9B106A-9850-4A14-9C26-F8C5AFC3FB1D}" destId="{997EE64B-1325-4C48-8580-9B0FE533E745}" srcOrd="1" destOrd="0" presId="urn:microsoft.com/office/officeart/2016/7/layout/RepeatingBendingProcessNew"/>
    <dgm:cxn modelId="{9A44A225-5894-4BBA-804A-2FBFAAFA0889}" type="presOf" srcId="{AC82EC99-44B4-447C-8128-62CD20595146}" destId="{4AAB4DC9-DC4E-457F-8689-9B8541206B3C}" srcOrd="1" destOrd="0" presId="urn:microsoft.com/office/officeart/2016/7/layout/RepeatingBendingProcessNew"/>
    <dgm:cxn modelId="{8CE86130-0493-466C-9186-6CB7510EDC85}" srcId="{11B6674E-56E2-4CB7-B39A-9533396D5DA1}" destId="{C1E92D6D-EB38-41FA-A468-012C84AB3E38}" srcOrd="4" destOrd="0" parTransId="{39F0A767-1769-4931-B34C-062FBCE7774D}" sibTransId="{AA56A661-9CF8-43CF-999D-CEF3249D923D}"/>
    <dgm:cxn modelId="{38FC273B-7875-4600-B690-AEC4F191A55D}" type="presOf" srcId="{AC82EC99-44B4-447C-8128-62CD20595146}" destId="{1A99B4BA-C4DE-43CC-B223-D23E3495B1AF}" srcOrd="0" destOrd="0" presId="urn:microsoft.com/office/officeart/2016/7/layout/RepeatingBendingProcessNew"/>
    <dgm:cxn modelId="{30E2343C-3656-4C6F-A59C-06C406CBAEE3}" type="presOf" srcId="{8216921C-2F6F-4EB0-905A-B1AE5EC78DB0}" destId="{3912D461-7083-40A2-AC6C-278C8CD029BC}" srcOrd="1" destOrd="0" presId="urn:microsoft.com/office/officeart/2016/7/layout/RepeatingBendingProcessNew"/>
    <dgm:cxn modelId="{9DBFC245-ED17-4191-953E-85773B54DA63}" srcId="{11B6674E-56E2-4CB7-B39A-9533396D5DA1}" destId="{41ABCE75-CC7A-4BB9-B1F6-FE820CD533F3}" srcOrd="2" destOrd="0" parTransId="{BB748B1B-1190-425A-A2FB-2C7491CF7904}" sibTransId="{8216921C-2F6F-4EB0-905A-B1AE5EC78DB0}"/>
    <dgm:cxn modelId="{B64CB467-03CC-4AFC-A6E8-710FAF496CA8}" type="presOf" srcId="{8669CDBC-130B-402C-99A5-AC1F1075AE90}" destId="{88E59C43-6F43-4260-9214-BCAF3D6E911A}" srcOrd="0" destOrd="0" presId="urn:microsoft.com/office/officeart/2016/7/layout/RepeatingBendingProcessNew"/>
    <dgm:cxn modelId="{2138544D-75DF-4CAE-A313-900BDB61DF61}" type="presOf" srcId="{8216921C-2F6F-4EB0-905A-B1AE5EC78DB0}" destId="{A4DC84C8-FD6C-4DF1-AB92-3914DAD67AED}" srcOrd="0" destOrd="0" presId="urn:microsoft.com/office/officeart/2016/7/layout/RepeatingBendingProcessNew"/>
    <dgm:cxn modelId="{8C1CA44F-DB02-4CC2-BC3B-43904207F1A5}" srcId="{11B6674E-56E2-4CB7-B39A-9533396D5DA1}" destId="{8669CDBC-130B-402C-99A5-AC1F1075AE90}" srcOrd="0" destOrd="0" parTransId="{613205F9-25FD-4571-A9E2-13E070C6D48E}" sibTransId="{E2416066-1194-429E-91E2-CBFC418D3B05}"/>
    <dgm:cxn modelId="{BB45E954-10AE-4E69-9B7F-BF7851272A21}" type="presOf" srcId="{E2416066-1194-429E-91E2-CBFC418D3B05}" destId="{96F92C2A-6A55-40C4-9DE1-4B955BC9356B}" srcOrd="0" destOrd="0" presId="urn:microsoft.com/office/officeart/2016/7/layout/RepeatingBendingProcessNew"/>
    <dgm:cxn modelId="{E784FA78-EA97-4760-A099-27D11518407D}" type="presOf" srcId="{11B6674E-56E2-4CB7-B39A-9533396D5DA1}" destId="{6786AFD7-2D36-4CD5-B42F-9CB2BC5FE830}" srcOrd="0" destOrd="0" presId="urn:microsoft.com/office/officeart/2016/7/layout/RepeatingBendingProcessNew"/>
    <dgm:cxn modelId="{C363A87E-C00F-438E-ABCA-A4A147416507}" type="presOf" srcId="{0B3C8A76-53FD-49E2-AB93-42B653F51F13}" destId="{7650C8BA-2C5E-4A1A-8B09-37BE252466BB}" srcOrd="0" destOrd="0" presId="urn:microsoft.com/office/officeart/2016/7/layout/RepeatingBendingProcessNew"/>
    <dgm:cxn modelId="{BCA05B89-5FA3-47DF-82E5-5C61D7925A60}" type="presOf" srcId="{3A9B106A-9850-4A14-9C26-F8C5AFC3FB1D}" destId="{BABC552D-7AD6-49D6-B202-D6E49213B685}" srcOrd="0" destOrd="0" presId="urn:microsoft.com/office/officeart/2016/7/layout/RepeatingBendingProcessNew"/>
    <dgm:cxn modelId="{7E8EEEA1-6882-49E7-A3E9-8D106906D991}" type="presOf" srcId="{C1E92D6D-EB38-41FA-A468-012C84AB3E38}" destId="{2BD96A0F-E542-4F43-8902-117D71515804}" srcOrd="0" destOrd="0" presId="urn:microsoft.com/office/officeart/2016/7/layout/RepeatingBendingProcessNew"/>
    <dgm:cxn modelId="{CBE3BDB9-C593-4843-941A-3C092EEC7900}" srcId="{11B6674E-56E2-4CB7-B39A-9533396D5DA1}" destId="{A805DF79-F85A-4C2B-B65B-9F52E5EA5195}" srcOrd="1" destOrd="0" parTransId="{DB1D6E5B-B47E-4F7B-8264-0817EF81E7BC}" sibTransId="{AC82EC99-44B4-447C-8128-62CD20595146}"/>
    <dgm:cxn modelId="{18875BD7-690E-4B60-AF1C-8BA75B7816A8}" srcId="{11B6674E-56E2-4CB7-B39A-9533396D5DA1}" destId="{0B3C8A76-53FD-49E2-AB93-42B653F51F13}" srcOrd="3" destOrd="0" parTransId="{DE3A5A43-DF33-40F8-A5A5-BBEDFA9772E8}" sibTransId="{3A9B106A-9850-4A14-9C26-F8C5AFC3FB1D}"/>
    <dgm:cxn modelId="{D8A446F1-A3EC-4525-B0EE-4B66150F018C}" type="presOf" srcId="{41ABCE75-CC7A-4BB9-B1F6-FE820CD533F3}" destId="{D261BC9C-8DE4-4EE2-A74D-FF904AF1E634}" srcOrd="0" destOrd="0" presId="urn:microsoft.com/office/officeart/2016/7/layout/RepeatingBendingProcessNew"/>
    <dgm:cxn modelId="{AB438CF2-339C-4379-BDBE-DDC33401F734}" type="presOf" srcId="{E2416066-1194-429E-91E2-CBFC418D3B05}" destId="{81B7BD72-9D39-4AEB-951A-2BCA9B2CE620}" srcOrd="1" destOrd="0" presId="urn:microsoft.com/office/officeart/2016/7/layout/RepeatingBendingProcessNew"/>
    <dgm:cxn modelId="{BE0FA4EA-7D4D-4CD0-95FE-C99457269681}" type="presParOf" srcId="{6786AFD7-2D36-4CD5-B42F-9CB2BC5FE830}" destId="{88E59C43-6F43-4260-9214-BCAF3D6E911A}" srcOrd="0" destOrd="0" presId="urn:microsoft.com/office/officeart/2016/7/layout/RepeatingBendingProcessNew"/>
    <dgm:cxn modelId="{329899C1-3B9F-486C-8692-B8AE17EF90C0}" type="presParOf" srcId="{6786AFD7-2D36-4CD5-B42F-9CB2BC5FE830}" destId="{96F92C2A-6A55-40C4-9DE1-4B955BC9356B}" srcOrd="1" destOrd="0" presId="urn:microsoft.com/office/officeart/2016/7/layout/RepeatingBendingProcessNew"/>
    <dgm:cxn modelId="{5A3AC704-AC9A-4B64-8624-1701CB7EE07F}" type="presParOf" srcId="{96F92C2A-6A55-40C4-9DE1-4B955BC9356B}" destId="{81B7BD72-9D39-4AEB-951A-2BCA9B2CE620}" srcOrd="0" destOrd="0" presId="urn:microsoft.com/office/officeart/2016/7/layout/RepeatingBendingProcessNew"/>
    <dgm:cxn modelId="{8246A867-1890-48F5-B931-958013BC4738}" type="presParOf" srcId="{6786AFD7-2D36-4CD5-B42F-9CB2BC5FE830}" destId="{6DDF9B7F-8ECE-4D51-8A45-299EB041A134}" srcOrd="2" destOrd="0" presId="urn:microsoft.com/office/officeart/2016/7/layout/RepeatingBendingProcessNew"/>
    <dgm:cxn modelId="{0C223ABB-1CA4-4791-AE56-53BF5DC9EDA3}" type="presParOf" srcId="{6786AFD7-2D36-4CD5-B42F-9CB2BC5FE830}" destId="{1A99B4BA-C4DE-43CC-B223-D23E3495B1AF}" srcOrd="3" destOrd="0" presId="urn:microsoft.com/office/officeart/2016/7/layout/RepeatingBendingProcessNew"/>
    <dgm:cxn modelId="{139C08FA-030F-4191-BDD7-36A9F71F5238}" type="presParOf" srcId="{1A99B4BA-C4DE-43CC-B223-D23E3495B1AF}" destId="{4AAB4DC9-DC4E-457F-8689-9B8541206B3C}" srcOrd="0" destOrd="0" presId="urn:microsoft.com/office/officeart/2016/7/layout/RepeatingBendingProcessNew"/>
    <dgm:cxn modelId="{7B0FC6ED-5A5A-4040-A1A8-4AC95C922D34}" type="presParOf" srcId="{6786AFD7-2D36-4CD5-B42F-9CB2BC5FE830}" destId="{D261BC9C-8DE4-4EE2-A74D-FF904AF1E634}" srcOrd="4" destOrd="0" presId="urn:microsoft.com/office/officeart/2016/7/layout/RepeatingBendingProcessNew"/>
    <dgm:cxn modelId="{9CBF5918-FEB6-4523-A1A7-F9F46745F954}" type="presParOf" srcId="{6786AFD7-2D36-4CD5-B42F-9CB2BC5FE830}" destId="{A4DC84C8-FD6C-4DF1-AB92-3914DAD67AED}" srcOrd="5" destOrd="0" presId="urn:microsoft.com/office/officeart/2016/7/layout/RepeatingBendingProcessNew"/>
    <dgm:cxn modelId="{C2B2412E-5D04-4F03-B8F6-09590872BF2C}" type="presParOf" srcId="{A4DC84C8-FD6C-4DF1-AB92-3914DAD67AED}" destId="{3912D461-7083-40A2-AC6C-278C8CD029BC}" srcOrd="0" destOrd="0" presId="urn:microsoft.com/office/officeart/2016/7/layout/RepeatingBendingProcessNew"/>
    <dgm:cxn modelId="{B17B32F6-A9FB-4A9A-98A2-4C7573C2AB30}" type="presParOf" srcId="{6786AFD7-2D36-4CD5-B42F-9CB2BC5FE830}" destId="{7650C8BA-2C5E-4A1A-8B09-37BE252466BB}" srcOrd="6" destOrd="0" presId="urn:microsoft.com/office/officeart/2016/7/layout/RepeatingBendingProcessNew"/>
    <dgm:cxn modelId="{FAEDFF68-D68D-473F-8A75-BA55A24014E3}" type="presParOf" srcId="{6786AFD7-2D36-4CD5-B42F-9CB2BC5FE830}" destId="{BABC552D-7AD6-49D6-B202-D6E49213B685}" srcOrd="7" destOrd="0" presId="urn:microsoft.com/office/officeart/2016/7/layout/RepeatingBendingProcessNew"/>
    <dgm:cxn modelId="{7130B96B-BF86-4F61-97A6-F3958EFAF8F8}" type="presParOf" srcId="{BABC552D-7AD6-49D6-B202-D6E49213B685}" destId="{997EE64B-1325-4C48-8580-9B0FE533E745}" srcOrd="0" destOrd="0" presId="urn:microsoft.com/office/officeart/2016/7/layout/RepeatingBendingProcessNew"/>
    <dgm:cxn modelId="{5223667D-1970-4339-B78B-BDBC3F302575}" type="presParOf" srcId="{6786AFD7-2D36-4CD5-B42F-9CB2BC5FE830}" destId="{2BD96A0F-E542-4F43-8902-117D71515804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484BC-B3BE-44C9-A4DA-EBEF2BDD943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BE9DF4D-02DE-48DE-B52C-9917F0FE40A8}">
      <dgm:prSet/>
      <dgm:spPr/>
      <dgm:t>
        <a:bodyPr/>
        <a:lstStyle/>
        <a:p>
          <a:r>
            <a:rPr lang="en-US"/>
            <a:t>El estudio se ofreció a todos los casos nuevos detectados a través del programa de TB en Colon durante 2017-2018 .</a:t>
          </a:r>
        </a:p>
      </dgm:t>
    </dgm:pt>
    <dgm:pt modelId="{7EA3CBB8-95F5-4E5A-9304-26931EA16B6E}" type="parTrans" cxnId="{80E5578A-D44B-4D4C-9175-72F09AAE294D}">
      <dgm:prSet/>
      <dgm:spPr/>
      <dgm:t>
        <a:bodyPr/>
        <a:lstStyle/>
        <a:p>
          <a:endParaRPr lang="en-US"/>
        </a:p>
      </dgm:t>
    </dgm:pt>
    <dgm:pt modelId="{90112544-31C9-489C-9966-C462BDEDCEDA}" type="sibTrans" cxnId="{80E5578A-D44B-4D4C-9175-72F09AAE294D}">
      <dgm:prSet/>
      <dgm:spPr/>
      <dgm:t>
        <a:bodyPr/>
        <a:lstStyle/>
        <a:p>
          <a:endParaRPr lang="en-US"/>
        </a:p>
      </dgm:t>
    </dgm:pt>
    <dgm:pt modelId="{BDF5C64D-53E5-48FA-B3F0-9351E5F8CE24}">
      <dgm:prSet/>
      <dgm:spPr/>
      <dgm:t>
        <a:bodyPr/>
        <a:lstStyle/>
        <a:p>
          <a:r>
            <a:rPr lang="en-US"/>
            <a:t>Se incluia a los que consentían en participar.</a:t>
          </a:r>
        </a:p>
      </dgm:t>
    </dgm:pt>
    <dgm:pt modelId="{15C108CE-4165-4650-B0DC-A6F85F56027D}" type="parTrans" cxnId="{269A0B0B-B69E-41B8-9811-302736F2AEBE}">
      <dgm:prSet/>
      <dgm:spPr/>
      <dgm:t>
        <a:bodyPr/>
        <a:lstStyle/>
        <a:p>
          <a:endParaRPr lang="en-US"/>
        </a:p>
      </dgm:t>
    </dgm:pt>
    <dgm:pt modelId="{A74477C8-27FE-478D-B101-2B25BB7CF75E}" type="sibTrans" cxnId="{269A0B0B-B69E-41B8-9811-302736F2AEBE}">
      <dgm:prSet/>
      <dgm:spPr/>
      <dgm:t>
        <a:bodyPr/>
        <a:lstStyle/>
        <a:p>
          <a:endParaRPr lang="en-US"/>
        </a:p>
      </dgm:t>
    </dgm:pt>
    <dgm:pt modelId="{C196A660-D2DD-4E9C-AD84-38C75E036AB1}">
      <dgm:prSet/>
      <dgm:spPr/>
      <dgm:t>
        <a:bodyPr/>
        <a:lstStyle/>
        <a:p>
          <a:r>
            <a:rPr lang="en-US"/>
            <a:t>Todos los sujetos completaban un cuestionario que recogía información general, frecuencia de consumo de alimentos, datos de laboratorio, datos de historia clínica y preguntas sobre conductas relacionadas a alimentación.</a:t>
          </a:r>
        </a:p>
      </dgm:t>
    </dgm:pt>
    <dgm:pt modelId="{A1DCEC94-8A2A-42D3-941C-D0024B68FD3F}" type="parTrans" cxnId="{69ADC68B-1121-49A0-B432-E55689351519}">
      <dgm:prSet/>
      <dgm:spPr/>
      <dgm:t>
        <a:bodyPr/>
        <a:lstStyle/>
        <a:p>
          <a:endParaRPr lang="en-US"/>
        </a:p>
      </dgm:t>
    </dgm:pt>
    <dgm:pt modelId="{F5E5B96D-99ED-42CD-85ED-620F65A41062}" type="sibTrans" cxnId="{69ADC68B-1121-49A0-B432-E55689351519}">
      <dgm:prSet/>
      <dgm:spPr/>
      <dgm:t>
        <a:bodyPr/>
        <a:lstStyle/>
        <a:p>
          <a:endParaRPr lang="en-US"/>
        </a:p>
      </dgm:t>
    </dgm:pt>
    <dgm:pt modelId="{C632DA0A-44A5-4A8F-97CA-2F4CA1BB0E6C}">
      <dgm:prSet/>
      <dgm:spPr/>
      <dgm:t>
        <a:bodyPr/>
        <a:lstStyle/>
        <a:p>
          <a:r>
            <a:rPr lang="en-US"/>
            <a:t>Se les hizo seguimiento durante el tratamiento y se tomaron muestras de sangre.</a:t>
          </a:r>
        </a:p>
      </dgm:t>
    </dgm:pt>
    <dgm:pt modelId="{8BCB64D4-1070-4F15-907A-307F0717E2A9}" type="parTrans" cxnId="{E165DBEB-E8CB-45E4-A3BD-A14174A95F4A}">
      <dgm:prSet/>
      <dgm:spPr/>
      <dgm:t>
        <a:bodyPr/>
        <a:lstStyle/>
        <a:p>
          <a:endParaRPr lang="en-US"/>
        </a:p>
      </dgm:t>
    </dgm:pt>
    <dgm:pt modelId="{69F3F9CC-6277-4553-8821-05B9D3CD2609}" type="sibTrans" cxnId="{E165DBEB-E8CB-45E4-A3BD-A14174A95F4A}">
      <dgm:prSet/>
      <dgm:spPr/>
      <dgm:t>
        <a:bodyPr/>
        <a:lstStyle/>
        <a:p>
          <a:endParaRPr lang="en-US"/>
        </a:p>
      </dgm:t>
    </dgm:pt>
    <dgm:pt modelId="{89600A57-1221-4AB7-8593-64743130F608}" type="pres">
      <dgm:prSet presAssocID="{5EA484BC-B3BE-44C9-A4DA-EBEF2BDD9435}" presName="vert0" presStyleCnt="0">
        <dgm:presLayoutVars>
          <dgm:dir/>
          <dgm:animOne val="branch"/>
          <dgm:animLvl val="lvl"/>
        </dgm:presLayoutVars>
      </dgm:prSet>
      <dgm:spPr/>
    </dgm:pt>
    <dgm:pt modelId="{09ED3059-F6DE-4DF4-AA6D-79C384CE3096}" type="pres">
      <dgm:prSet presAssocID="{EBE9DF4D-02DE-48DE-B52C-9917F0FE40A8}" presName="thickLine" presStyleLbl="alignNode1" presStyleIdx="0" presStyleCnt="4"/>
      <dgm:spPr/>
    </dgm:pt>
    <dgm:pt modelId="{D76AD613-CB99-4E72-BF10-F7A04CA3D05E}" type="pres">
      <dgm:prSet presAssocID="{EBE9DF4D-02DE-48DE-B52C-9917F0FE40A8}" presName="horz1" presStyleCnt="0"/>
      <dgm:spPr/>
    </dgm:pt>
    <dgm:pt modelId="{2F503610-29D3-4260-A12E-631007C0D78C}" type="pres">
      <dgm:prSet presAssocID="{EBE9DF4D-02DE-48DE-B52C-9917F0FE40A8}" presName="tx1" presStyleLbl="revTx" presStyleIdx="0" presStyleCnt="4"/>
      <dgm:spPr/>
    </dgm:pt>
    <dgm:pt modelId="{1704C1A1-F64C-4BE2-8743-D18719208BB1}" type="pres">
      <dgm:prSet presAssocID="{EBE9DF4D-02DE-48DE-B52C-9917F0FE40A8}" presName="vert1" presStyleCnt="0"/>
      <dgm:spPr/>
    </dgm:pt>
    <dgm:pt modelId="{E742C542-71BD-4217-BE73-627C36331B14}" type="pres">
      <dgm:prSet presAssocID="{BDF5C64D-53E5-48FA-B3F0-9351E5F8CE24}" presName="thickLine" presStyleLbl="alignNode1" presStyleIdx="1" presStyleCnt="4"/>
      <dgm:spPr/>
    </dgm:pt>
    <dgm:pt modelId="{C8A869A0-6F3B-4E83-BC34-0D854D212AD5}" type="pres">
      <dgm:prSet presAssocID="{BDF5C64D-53E5-48FA-B3F0-9351E5F8CE24}" presName="horz1" presStyleCnt="0"/>
      <dgm:spPr/>
    </dgm:pt>
    <dgm:pt modelId="{084C02E8-79E2-4510-8A72-2047FD020B60}" type="pres">
      <dgm:prSet presAssocID="{BDF5C64D-53E5-48FA-B3F0-9351E5F8CE24}" presName="tx1" presStyleLbl="revTx" presStyleIdx="1" presStyleCnt="4"/>
      <dgm:spPr/>
    </dgm:pt>
    <dgm:pt modelId="{45A1678C-06D9-4C25-90FE-9CEBAFC2CBD7}" type="pres">
      <dgm:prSet presAssocID="{BDF5C64D-53E5-48FA-B3F0-9351E5F8CE24}" presName="vert1" presStyleCnt="0"/>
      <dgm:spPr/>
    </dgm:pt>
    <dgm:pt modelId="{F39A7D25-BCED-49AF-B251-410926970F1A}" type="pres">
      <dgm:prSet presAssocID="{C196A660-D2DD-4E9C-AD84-38C75E036AB1}" presName="thickLine" presStyleLbl="alignNode1" presStyleIdx="2" presStyleCnt="4"/>
      <dgm:spPr/>
    </dgm:pt>
    <dgm:pt modelId="{469A5AD4-7EDC-4435-8578-8E7FAD31595D}" type="pres">
      <dgm:prSet presAssocID="{C196A660-D2DD-4E9C-AD84-38C75E036AB1}" presName="horz1" presStyleCnt="0"/>
      <dgm:spPr/>
    </dgm:pt>
    <dgm:pt modelId="{1B5B5E23-CE1A-4B68-98B2-75F5FA442621}" type="pres">
      <dgm:prSet presAssocID="{C196A660-D2DD-4E9C-AD84-38C75E036AB1}" presName="tx1" presStyleLbl="revTx" presStyleIdx="2" presStyleCnt="4"/>
      <dgm:spPr/>
    </dgm:pt>
    <dgm:pt modelId="{DD739B36-7A63-429A-814A-C5685CEC541E}" type="pres">
      <dgm:prSet presAssocID="{C196A660-D2DD-4E9C-AD84-38C75E036AB1}" presName="vert1" presStyleCnt="0"/>
      <dgm:spPr/>
    </dgm:pt>
    <dgm:pt modelId="{F1AC3C7E-A0AD-4D68-832A-A3E1F2E57340}" type="pres">
      <dgm:prSet presAssocID="{C632DA0A-44A5-4A8F-97CA-2F4CA1BB0E6C}" presName="thickLine" presStyleLbl="alignNode1" presStyleIdx="3" presStyleCnt="4"/>
      <dgm:spPr/>
    </dgm:pt>
    <dgm:pt modelId="{34051021-4A6C-48D7-A63C-7B0D19124403}" type="pres">
      <dgm:prSet presAssocID="{C632DA0A-44A5-4A8F-97CA-2F4CA1BB0E6C}" presName="horz1" presStyleCnt="0"/>
      <dgm:spPr/>
    </dgm:pt>
    <dgm:pt modelId="{0E1077B7-C1AE-4163-9B97-EC6BB0EC2BB0}" type="pres">
      <dgm:prSet presAssocID="{C632DA0A-44A5-4A8F-97CA-2F4CA1BB0E6C}" presName="tx1" presStyleLbl="revTx" presStyleIdx="3" presStyleCnt="4"/>
      <dgm:spPr/>
    </dgm:pt>
    <dgm:pt modelId="{6CA8E148-1566-4EB7-A461-A06D9ABE9E05}" type="pres">
      <dgm:prSet presAssocID="{C632DA0A-44A5-4A8F-97CA-2F4CA1BB0E6C}" presName="vert1" presStyleCnt="0"/>
      <dgm:spPr/>
    </dgm:pt>
  </dgm:ptLst>
  <dgm:cxnLst>
    <dgm:cxn modelId="{5B053B04-FE55-4C54-ADE7-FEB514D13B1C}" type="presOf" srcId="{EBE9DF4D-02DE-48DE-B52C-9917F0FE40A8}" destId="{2F503610-29D3-4260-A12E-631007C0D78C}" srcOrd="0" destOrd="0" presId="urn:microsoft.com/office/officeart/2008/layout/LinedList"/>
    <dgm:cxn modelId="{269A0B0B-B69E-41B8-9811-302736F2AEBE}" srcId="{5EA484BC-B3BE-44C9-A4DA-EBEF2BDD9435}" destId="{BDF5C64D-53E5-48FA-B3F0-9351E5F8CE24}" srcOrd="1" destOrd="0" parTransId="{15C108CE-4165-4650-B0DC-A6F85F56027D}" sibTransId="{A74477C8-27FE-478D-B101-2B25BB7CF75E}"/>
    <dgm:cxn modelId="{32782715-AD11-4F8C-B085-D3C84D0ED4EA}" type="presOf" srcId="{C196A660-D2DD-4E9C-AD84-38C75E036AB1}" destId="{1B5B5E23-CE1A-4B68-98B2-75F5FA442621}" srcOrd="0" destOrd="0" presId="urn:microsoft.com/office/officeart/2008/layout/LinedList"/>
    <dgm:cxn modelId="{85813D62-A966-48AC-9771-3BBF7EC7D7CD}" type="presOf" srcId="{5EA484BC-B3BE-44C9-A4DA-EBEF2BDD9435}" destId="{89600A57-1221-4AB7-8593-64743130F608}" srcOrd="0" destOrd="0" presId="urn:microsoft.com/office/officeart/2008/layout/LinedList"/>
    <dgm:cxn modelId="{CE621B71-FFB4-4429-96B5-1C36BA82DE7E}" type="presOf" srcId="{C632DA0A-44A5-4A8F-97CA-2F4CA1BB0E6C}" destId="{0E1077B7-C1AE-4163-9B97-EC6BB0EC2BB0}" srcOrd="0" destOrd="0" presId="urn:microsoft.com/office/officeart/2008/layout/LinedList"/>
    <dgm:cxn modelId="{80E5578A-D44B-4D4C-9175-72F09AAE294D}" srcId="{5EA484BC-B3BE-44C9-A4DA-EBEF2BDD9435}" destId="{EBE9DF4D-02DE-48DE-B52C-9917F0FE40A8}" srcOrd="0" destOrd="0" parTransId="{7EA3CBB8-95F5-4E5A-9304-26931EA16B6E}" sibTransId="{90112544-31C9-489C-9966-C462BDEDCEDA}"/>
    <dgm:cxn modelId="{69ADC68B-1121-49A0-B432-E55689351519}" srcId="{5EA484BC-B3BE-44C9-A4DA-EBEF2BDD9435}" destId="{C196A660-D2DD-4E9C-AD84-38C75E036AB1}" srcOrd="2" destOrd="0" parTransId="{A1DCEC94-8A2A-42D3-941C-D0024B68FD3F}" sibTransId="{F5E5B96D-99ED-42CD-85ED-620F65A41062}"/>
    <dgm:cxn modelId="{E165DBEB-E8CB-45E4-A3BD-A14174A95F4A}" srcId="{5EA484BC-B3BE-44C9-A4DA-EBEF2BDD9435}" destId="{C632DA0A-44A5-4A8F-97CA-2F4CA1BB0E6C}" srcOrd="3" destOrd="0" parTransId="{8BCB64D4-1070-4F15-907A-307F0717E2A9}" sibTransId="{69F3F9CC-6277-4553-8821-05B9D3CD2609}"/>
    <dgm:cxn modelId="{71A55EF6-CE54-4B80-B7D4-E94B626B367E}" type="presOf" srcId="{BDF5C64D-53E5-48FA-B3F0-9351E5F8CE24}" destId="{084C02E8-79E2-4510-8A72-2047FD020B60}" srcOrd="0" destOrd="0" presId="urn:microsoft.com/office/officeart/2008/layout/LinedList"/>
    <dgm:cxn modelId="{016DA33F-7D14-4A45-8F07-FCB6E233447C}" type="presParOf" srcId="{89600A57-1221-4AB7-8593-64743130F608}" destId="{09ED3059-F6DE-4DF4-AA6D-79C384CE3096}" srcOrd="0" destOrd="0" presId="urn:microsoft.com/office/officeart/2008/layout/LinedList"/>
    <dgm:cxn modelId="{CED2B522-0AD5-4DF0-9C6D-3EB36D0A1A1D}" type="presParOf" srcId="{89600A57-1221-4AB7-8593-64743130F608}" destId="{D76AD613-CB99-4E72-BF10-F7A04CA3D05E}" srcOrd="1" destOrd="0" presId="urn:microsoft.com/office/officeart/2008/layout/LinedList"/>
    <dgm:cxn modelId="{1F7539B4-065A-481D-95A5-0EFB82AC8924}" type="presParOf" srcId="{D76AD613-CB99-4E72-BF10-F7A04CA3D05E}" destId="{2F503610-29D3-4260-A12E-631007C0D78C}" srcOrd="0" destOrd="0" presId="urn:microsoft.com/office/officeart/2008/layout/LinedList"/>
    <dgm:cxn modelId="{117C7588-C46D-42E1-8AE6-16657E060002}" type="presParOf" srcId="{D76AD613-CB99-4E72-BF10-F7A04CA3D05E}" destId="{1704C1A1-F64C-4BE2-8743-D18719208BB1}" srcOrd="1" destOrd="0" presId="urn:microsoft.com/office/officeart/2008/layout/LinedList"/>
    <dgm:cxn modelId="{11A77A74-9936-4D5F-8189-39CC696977B9}" type="presParOf" srcId="{89600A57-1221-4AB7-8593-64743130F608}" destId="{E742C542-71BD-4217-BE73-627C36331B14}" srcOrd="2" destOrd="0" presId="urn:microsoft.com/office/officeart/2008/layout/LinedList"/>
    <dgm:cxn modelId="{ED62F86D-2D40-4420-9AB1-72688B942483}" type="presParOf" srcId="{89600A57-1221-4AB7-8593-64743130F608}" destId="{C8A869A0-6F3B-4E83-BC34-0D854D212AD5}" srcOrd="3" destOrd="0" presId="urn:microsoft.com/office/officeart/2008/layout/LinedList"/>
    <dgm:cxn modelId="{364253D6-CA33-4D88-9548-A3C9B384CA10}" type="presParOf" srcId="{C8A869A0-6F3B-4E83-BC34-0D854D212AD5}" destId="{084C02E8-79E2-4510-8A72-2047FD020B60}" srcOrd="0" destOrd="0" presId="urn:microsoft.com/office/officeart/2008/layout/LinedList"/>
    <dgm:cxn modelId="{B9AE5DF1-1A90-4587-B40B-88CE61BDA6C7}" type="presParOf" srcId="{C8A869A0-6F3B-4E83-BC34-0D854D212AD5}" destId="{45A1678C-06D9-4C25-90FE-9CEBAFC2CBD7}" srcOrd="1" destOrd="0" presId="urn:microsoft.com/office/officeart/2008/layout/LinedList"/>
    <dgm:cxn modelId="{B8C01BA2-196E-4E95-B7C1-904802A43FA0}" type="presParOf" srcId="{89600A57-1221-4AB7-8593-64743130F608}" destId="{F39A7D25-BCED-49AF-B251-410926970F1A}" srcOrd="4" destOrd="0" presId="urn:microsoft.com/office/officeart/2008/layout/LinedList"/>
    <dgm:cxn modelId="{F9E4D474-3906-4F9D-948E-51E0EAE709C9}" type="presParOf" srcId="{89600A57-1221-4AB7-8593-64743130F608}" destId="{469A5AD4-7EDC-4435-8578-8E7FAD31595D}" srcOrd="5" destOrd="0" presId="urn:microsoft.com/office/officeart/2008/layout/LinedList"/>
    <dgm:cxn modelId="{8D9F4704-737C-4DEA-B521-3E71C2F2E1C3}" type="presParOf" srcId="{469A5AD4-7EDC-4435-8578-8E7FAD31595D}" destId="{1B5B5E23-CE1A-4B68-98B2-75F5FA442621}" srcOrd="0" destOrd="0" presId="urn:microsoft.com/office/officeart/2008/layout/LinedList"/>
    <dgm:cxn modelId="{50E59D92-1485-4B46-A470-6A18D680DFFF}" type="presParOf" srcId="{469A5AD4-7EDC-4435-8578-8E7FAD31595D}" destId="{DD739B36-7A63-429A-814A-C5685CEC541E}" srcOrd="1" destOrd="0" presId="urn:microsoft.com/office/officeart/2008/layout/LinedList"/>
    <dgm:cxn modelId="{37695853-3CE6-494F-9886-A6103381F53C}" type="presParOf" srcId="{89600A57-1221-4AB7-8593-64743130F608}" destId="{F1AC3C7E-A0AD-4D68-832A-A3E1F2E57340}" srcOrd="6" destOrd="0" presId="urn:microsoft.com/office/officeart/2008/layout/LinedList"/>
    <dgm:cxn modelId="{302C1315-4FEB-4EAA-8FE6-644EDFF99B5B}" type="presParOf" srcId="{89600A57-1221-4AB7-8593-64743130F608}" destId="{34051021-4A6C-48D7-A63C-7B0D19124403}" srcOrd="7" destOrd="0" presId="urn:microsoft.com/office/officeart/2008/layout/LinedList"/>
    <dgm:cxn modelId="{00850184-70CC-41AE-B4B5-4FEA842402E0}" type="presParOf" srcId="{34051021-4A6C-48D7-A63C-7B0D19124403}" destId="{0E1077B7-C1AE-4163-9B97-EC6BB0EC2BB0}" srcOrd="0" destOrd="0" presId="urn:microsoft.com/office/officeart/2008/layout/LinedList"/>
    <dgm:cxn modelId="{30F28F25-49A6-4635-9567-AEF229179725}" type="presParOf" srcId="{34051021-4A6C-48D7-A63C-7B0D19124403}" destId="{6CA8E148-1566-4EB7-A461-A06D9ABE9E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580C92-F46C-4B8A-9935-7B76B1B37B6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63DAAE-ED91-409E-82C2-92664EE92D3B}">
      <dgm:prSet/>
      <dgm:spPr/>
      <dgm:t>
        <a:bodyPr/>
        <a:lstStyle/>
        <a:p>
          <a:r>
            <a:rPr lang="en-US"/>
            <a:t>Utilizamos un cuestionario de frecuencia de alimentos adaptado a Panamá e inicialmente probado en Puerto Rico.</a:t>
          </a:r>
        </a:p>
      </dgm:t>
    </dgm:pt>
    <dgm:pt modelId="{C0EE8198-F9CF-41D9-BE2C-660034EB0E8E}" type="parTrans" cxnId="{6CC884A3-7281-422E-BE6C-BA18822313DC}">
      <dgm:prSet/>
      <dgm:spPr/>
      <dgm:t>
        <a:bodyPr/>
        <a:lstStyle/>
        <a:p>
          <a:endParaRPr lang="en-US"/>
        </a:p>
      </dgm:t>
    </dgm:pt>
    <dgm:pt modelId="{F2828C10-6BAE-43AB-9F88-1EF2F48F05DF}" type="sibTrans" cxnId="{6CC884A3-7281-422E-BE6C-BA18822313DC}">
      <dgm:prSet/>
      <dgm:spPr/>
      <dgm:t>
        <a:bodyPr/>
        <a:lstStyle/>
        <a:p>
          <a:endParaRPr lang="en-US"/>
        </a:p>
      </dgm:t>
    </dgm:pt>
    <dgm:pt modelId="{ED27EC76-51A1-4EF7-B7B6-AC0388AAD85A}">
      <dgm:prSet/>
      <dgm:spPr/>
      <dgm:t>
        <a:bodyPr/>
        <a:lstStyle/>
        <a:p>
          <a:r>
            <a:rPr lang="en-US" dirty="0"/>
            <a:t>La </a:t>
          </a:r>
          <a:r>
            <a:rPr lang="en-US" dirty="0" err="1"/>
            <a:t>intención</a:t>
          </a:r>
          <a:r>
            <a:rPr lang="en-US" dirty="0"/>
            <a:t> era </a:t>
          </a:r>
          <a:r>
            <a:rPr lang="en-US" dirty="0" err="1"/>
            <a:t>usar</a:t>
          </a:r>
          <a:r>
            <a:rPr lang="en-US" dirty="0"/>
            <a:t> un </a:t>
          </a:r>
          <a:r>
            <a:rPr lang="en-US" dirty="0" err="1"/>
            <a:t>instrumento</a:t>
          </a:r>
          <a:r>
            <a:rPr lang="en-US" dirty="0"/>
            <a:t> que </a:t>
          </a:r>
          <a:r>
            <a:rPr lang="en-US" dirty="0" err="1"/>
            <a:t>nos</a:t>
          </a:r>
          <a:r>
            <a:rPr lang="en-US" dirty="0"/>
            <a:t> </a:t>
          </a:r>
          <a:r>
            <a:rPr lang="en-US" dirty="0" err="1"/>
            <a:t>permitiera</a:t>
          </a:r>
          <a:r>
            <a:rPr lang="en-US" dirty="0"/>
            <a:t> </a:t>
          </a:r>
          <a:r>
            <a:rPr lang="en-US" dirty="0" err="1"/>
            <a:t>compararnos</a:t>
          </a:r>
          <a:r>
            <a:rPr lang="en-US" dirty="0"/>
            <a:t> con </a:t>
          </a:r>
          <a:r>
            <a:rPr lang="en-US" dirty="0" err="1"/>
            <a:t>otros</a:t>
          </a:r>
          <a:r>
            <a:rPr lang="en-US" dirty="0"/>
            <a:t> </a:t>
          </a:r>
          <a:r>
            <a:rPr lang="en-US" dirty="0" err="1"/>
            <a:t>países</a:t>
          </a:r>
          <a:r>
            <a:rPr lang="en-US" dirty="0"/>
            <a:t>.</a:t>
          </a:r>
        </a:p>
      </dgm:t>
    </dgm:pt>
    <dgm:pt modelId="{E13911F3-E7B9-4BFE-9438-21203A751CEB}" type="parTrans" cxnId="{C9114B25-30F3-4AA4-B21D-568EBDFE75A6}">
      <dgm:prSet/>
      <dgm:spPr/>
      <dgm:t>
        <a:bodyPr/>
        <a:lstStyle/>
        <a:p>
          <a:endParaRPr lang="en-US"/>
        </a:p>
      </dgm:t>
    </dgm:pt>
    <dgm:pt modelId="{FF1DD07D-586E-482D-8D73-0080D9FE7AD6}" type="sibTrans" cxnId="{C9114B25-30F3-4AA4-B21D-568EBDFE75A6}">
      <dgm:prSet/>
      <dgm:spPr/>
      <dgm:t>
        <a:bodyPr/>
        <a:lstStyle/>
        <a:p>
          <a:endParaRPr lang="en-US"/>
        </a:p>
      </dgm:t>
    </dgm:pt>
    <dgm:pt modelId="{CE590091-FFFD-4CAF-AC5A-25CC88872B43}">
      <dgm:prSet/>
      <dgm:spPr/>
      <dgm:t>
        <a:bodyPr/>
        <a:lstStyle/>
        <a:p>
          <a:r>
            <a:rPr lang="en-US"/>
            <a:t>Usamos el modelo que se utiliza en la encuesta NHANES en Estados Unidos.</a:t>
          </a:r>
        </a:p>
      </dgm:t>
    </dgm:pt>
    <dgm:pt modelId="{0B12C276-35E2-4F1F-A5C8-AA3CDC992C5E}" type="parTrans" cxnId="{E26EEB9C-8C58-4FE6-9097-044766886949}">
      <dgm:prSet/>
      <dgm:spPr/>
      <dgm:t>
        <a:bodyPr/>
        <a:lstStyle/>
        <a:p>
          <a:endParaRPr lang="en-US"/>
        </a:p>
      </dgm:t>
    </dgm:pt>
    <dgm:pt modelId="{D046B1A0-253A-4125-8C31-D8228C674D56}" type="sibTrans" cxnId="{E26EEB9C-8C58-4FE6-9097-044766886949}">
      <dgm:prSet/>
      <dgm:spPr/>
      <dgm:t>
        <a:bodyPr/>
        <a:lstStyle/>
        <a:p>
          <a:endParaRPr lang="en-US"/>
        </a:p>
      </dgm:t>
    </dgm:pt>
    <dgm:pt modelId="{547DAE4B-C765-48F8-8C16-35BBD20BA551}" type="pres">
      <dgm:prSet presAssocID="{4F580C92-F46C-4B8A-9935-7B76B1B37B61}" presName="linear" presStyleCnt="0">
        <dgm:presLayoutVars>
          <dgm:animLvl val="lvl"/>
          <dgm:resizeHandles val="exact"/>
        </dgm:presLayoutVars>
      </dgm:prSet>
      <dgm:spPr/>
    </dgm:pt>
    <dgm:pt modelId="{EF1DDD9D-1FA2-4D61-974D-1BDFFA8B85B3}" type="pres">
      <dgm:prSet presAssocID="{4963DAAE-ED91-409E-82C2-92664EE92D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C6DBD6-8742-4BA3-A567-0E1A4B0CCB3C}" type="pres">
      <dgm:prSet presAssocID="{F2828C10-6BAE-43AB-9F88-1EF2F48F05DF}" presName="spacer" presStyleCnt="0"/>
      <dgm:spPr/>
    </dgm:pt>
    <dgm:pt modelId="{DA00FD93-5DBF-4ED1-A15E-E3F72ADB9A60}" type="pres">
      <dgm:prSet presAssocID="{ED27EC76-51A1-4EF7-B7B6-AC0388AAD8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57EC9F-4BAB-4304-8A78-B56916BFA1DD}" type="pres">
      <dgm:prSet presAssocID="{FF1DD07D-586E-482D-8D73-0080D9FE7AD6}" presName="spacer" presStyleCnt="0"/>
      <dgm:spPr/>
    </dgm:pt>
    <dgm:pt modelId="{36980379-7E3B-4BCD-BB94-AA4075D44B36}" type="pres">
      <dgm:prSet presAssocID="{CE590091-FFFD-4CAF-AC5A-25CC88872B4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9114B25-30F3-4AA4-B21D-568EBDFE75A6}" srcId="{4F580C92-F46C-4B8A-9935-7B76B1B37B61}" destId="{ED27EC76-51A1-4EF7-B7B6-AC0388AAD85A}" srcOrd="1" destOrd="0" parTransId="{E13911F3-E7B9-4BFE-9438-21203A751CEB}" sibTransId="{FF1DD07D-586E-482D-8D73-0080D9FE7AD6}"/>
    <dgm:cxn modelId="{8836876B-52BC-4EDF-B133-5B931811D889}" type="presOf" srcId="{4F580C92-F46C-4B8A-9935-7B76B1B37B61}" destId="{547DAE4B-C765-48F8-8C16-35BBD20BA551}" srcOrd="0" destOrd="0" presId="urn:microsoft.com/office/officeart/2005/8/layout/vList2"/>
    <dgm:cxn modelId="{E26EEB9C-8C58-4FE6-9097-044766886949}" srcId="{4F580C92-F46C-4B8A-9935-7B76B1B37B61}" destId="{CE590091-FFFD-4CAF-AC5A-25CC88872B43}" srcOrd="2" destOrd="0" parTransId="{0B12C276-35E2-4F1F-A5C8-AA3CDC992C5E}" sibTransId="{D046B1A0-253A-4125-8C31-D8228C674D56}"/>
    <dgm:cxn modelId="{6CC884A3-7281-422E-BE6C-BA18822313DC}" srcId="{4F580C92-F46C-4B8A-9935-7B76B1B37B61}" destId="{4963DAAE-ED91-409E-82C2-92664EE92D3B}" srcOrd="0" destOrd="0" parTransId="{C0EE8198-F9CF-41D9-BE2C-660034EB0E8E}" sibTransId="{F2828C10-6BAE-43AB-9F88-1EF2F48F05DF}"/>
    <dgm:cxn modelId="{6B42A9A9-02A7-45F8-89FF-2E503369D4E6}" type="presOf" srcId="{ED27EC76-51A1-4EF7-B7B6-AC0388AAD85A}" destId="{DA00FD93-5DBF-4ED1-A15E-E3F72ADB9A60}" srcOrd="0" destOrd="0" presId="urn:microsoft.com/office/officeart/2005/8/layout/vList2"/>
    <dgm:cxn modelId="{4B89FECE-B3E5-47DD-B4E2-7AEB4790281B}" type="presOf" srcId="{CE590091-FFFD-4CAF-AC5A-25CC88872B43}" destId="{36980379-7E3B-4BCD-BB94-AA4075D44B36}" srcOrd="0" destOrd="0" presId="urn:microsoft.com/office/officeart/2005/8/layout/vList2"/>
    <dgm:cxn modelId="{1C5B1EEE-0B77-4FC5-A75E-D096F824B23C}" type="presOf" srcId="{4963DAAE-ED91-409E-82C2-92664EE92D3B}" destId="{EF1DDD9D-1FA2-4D61-974D-1BDFFA8B85B3}" srcOrd="0" destOrd="0" presId="urn:microsoft.com/office/officeart/2005/8/layout/vList2"/>
    <dgm:cxn modelId="{4106CAEF-D308-4C18-BDE6-6A7B480C34DE}" type="presParOf" srcId="{547DAE4B-C765-48F8-8C16-35BBD20BA551}" destId="{EF1DDD9D-1FA2-4D61-974D-1BDFFA8B85B3}" srcOrd="0" destOrd="0" presId="urn:microsoft.com/office/officeart/2005/8/layout/vList2"/>
    <dgm:cxn modelId="{B30BFFF9-EA6E-4806-963E-5250B90C63F0}" type="presParOf" srcId="{547DAE4B-C765-48F8-8C16-35BBD20BA551}" destId="{37C6DBD6-8742-4BA3-A567-0E1A4B0CCB3C}" srcOrd="1" destOrd="0" presId="urn:microsoft.com/office/officeart/2005/8/layout/vList2"/>
    <dgm:cxn modelId="{BC5CAC38-D874-4117-AD3B-74A3CBBA452E}" type="presParOf" srcId="{547DAE4B-C765-48F8-8C16-35BBD20BA551}" destId="{DA00FD93-5DBF-4ED1-A15E-E3F72ADB9A60}" srcOrd="2" destOrd="0" presId="urn:microsoft.com/office/officeart/2005/8/layout/vList2"/>
    <dgm:cxn modelId="{7021C6C0-CE0D-4524-A5B8-B35A836BD77B}" type="presParOf" srcId="{547DAE4B-C765-48F8-8C16-35BBD20BA551}" destId="{2C57EC9F-4BAB-4304-8A78-B56916BFA1DD}" srcOrd="3" destOrd="0" presId="urn:microsoft.com/office/officeart/2005/8/layout/vList2"/>
    <dgm:cxn modelId="{D5B9767F-7BE1-4DF7-A110-F6BEF08DB4E8}" type="presParOf" srcId="{547DAE4B-C765-48F8-8C16-35BBD20BA551}" destId="{36980379-7E3B-4BCD-BB94-AA4075D44B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973C8E-B4E3-4D8D-B654-7FA5D253976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C8C561-C15D-44EB-B1BF-1E7FB4B23689}">
      <dgm:prSet/>
      <dgm:spPr/>
      <dgm:t>
        <a:bodyPr/>
        <a:lstStyle/>
        <a:p>
          <a:r>
            <a:rPr lang="en-US"/>
            <a:t>Nutrición deficiente y Tuberculosis han sido ligadas a pobreza, inestabilidad económica e inseguridad alimentaria.</a:t>
          </a:r>
          <a:r>
            <a:rPr lang="en-US" baseline="30000"/>
            <a:t>1</a:t>
          </a:r>
          <a:endParaRPr lang="en-US"/>
        </a:p>
      </dgm:t>
    </dgm:pt>
    <dgm:pt modelId="{806A52ED-4E3F-4B3D-8229-B47C98860EF1}" type="parTrans" cxnId="{24F769F5-41E4-43EE-9F4C-C828CA56726A}">
      <dgm:prSet/>
      <dgm:spPr/>
      <dgm:t>
        <a:bodyPr/>
        <a:lstStyle/>
        <a:p>
          <a:endParaRPr lang="en-US"/>
        </a:p>
      </dgm:t>
    </dgm:pt>
    <dgm:pt modelId="{E84B8BE5-9D5E-4747-886A-121825F8A84F}" type="sibTrans" cxnId="{24F769F5-41E4-43EE-9F4C-C828CA56726A}">
      <dgm:prSet/>
      <dgm:spPr/>
      <dgm:t>
        <a:bodyPr/>
        <a:lstStyle/>
        <a:p>
          <a:endParaRPr lang="en-US"/>
        </a:p>
      </dgm:t>
    </dgm:pt>
    <dgm:pt modelId="{F96CA078-29DD-4C39-9180-606807A5ED5E}">
      <dgm:prSet/>
      <dgm:spPr/>
      <dgm:t>
        <a:bodyPr/>
        <a:lstStyle/>
        <a:p>
          <a:r>
            <a:rPr lang="en-US" dirty="0" err="1"/>
            <a:t>Estudios</a:t>
          </a:r>
          <a:r>
            <a:rPr lang="en-US" dirty="0"/>
            <a:t> </a:t>
          </a:r>
          <a:r>
            <a:rPr lang="en-US" dirty="0" err="1"/>
            <a:t>observacionales</a:t>
          </a:r>
          <a:r>
            <a:rPr lang="en-US" dirty="0"/>
            <a:t> </a:t>
          </a:r>
          <a:r>
            <a:rPr lang="en-US" dirty="0" err="1"/>
            <a:t>han</a:t>
          </a:r>
          <a:r>
            <a:rPr lang="en-US" dirty="0"/>
            <a:t> </a:t>
          </a:r>
          <a:r>
            <a:rPr lang="en-US" dirty="0" err="1"/>
            <a:t>encontrado</a:t>
          </a:r>
          <a:r>
            <a:rPr lang="en-US" dirty="0"/>
            <a:t> </a:t>
          </a:r>
          <a:r>
            <a:rPr lang="en-US" dirty="0" err="1"/>
            <a:t>asociación</a:t>
          </a:r>
          <a:r>
            <a:rPr lang="en-US" dirty="0"/>
            <a:t> entre TB </a:t>
          </a:r>
          <a:r>
            <a:rPr lang="en-US" dirty="0" err="1"/>
            <a:t>activa</a:t>
          </a:r>
          <a:r>
            <a:rPr lang="en-US" dirty="0"/>
            <a:t> y  </a:t>
          </a:r>
          <a:r>
            <a:rPr lang="en-US" dirty="0" err="1"/>
            <a:t>dieta</a:t>
          </a:r>
          <a:r>
            <a:rPr lang="en-US" dirty="0"/>
            <a:t>, TB </a:t>
          </a:r>
          <a:r>
            <a:rPr lang="en-US" dirty="0" err="1"/>
            <a:t>activa</a:t>
          </a:r>
          <a:r>
            <a:rPr lang="en-US" dirty="0"/>
            <a:t> y </a:t>
          </a:r>
          <a:r>
            <a:rPr lang="en-US" dirty="0" err="1"/>
            <a:t>estado</a:t>
          </a:r>
          <a:r>
            <a:rPr lang="en-US" dirty="0"/>
            <a:t> </a:t>
          </a:r>
          <a:r>
            <a:rPr lang="en-US" dirty="0" err="1"/>
            <a:t>nutricional</a:t>
          </a:r>
          <a:r>
            <a:rPr lang="en-US" dirty="0"/>
            <a:t>, TB </a:t>
          </a:r>
          <a:r>
            <a:rPr lang="en-US" dirty="0" err="1"/>
            <a:t>activa</a:t>
          </a:r>
          <a:r>
            <a:rPr lang="en-US" dirty="0"/>
            <a:t> y </a:t>
          </a:r>
          <a:r>
            <a:rPr lang="en-US" dirty="0" err="1"/>
            <a:t>factores</a:t>
          </a:r>
          <a:r>
            <a:rPr lang="en-US" dirty="0"/>
            <a:t> </a:t>
          </a:r>
          <a:r>
            <a:rPr lang="en-US" dirty="0" err="1"/>
            <a:t>socioeconómicos</a:t>
          </a:r>
          <a:r>
            <a:rPr lang="en-US" dirty="0"/>
            <a:t> </a:t>
          </a:r>
          <a:r>
            <a:rPr lang="en-US" dirty="0" err="1"/>
            <a:t>como</a:t>
          </a:r>
          <a:r>
            <a:rPr lang="en-US" dirty="0"/>
            <a:t> (</a:t>
          </a:r>
          <a:r>
            <a:rPr lang="en-US" dirty="0" err="1"/>
            <a:t>tipo</a:t>
          </a:r>
          <a:r>
            <a:rPr lang="en-US" dirty="0"/>
            <a:t> de Vivienda del </a:t>
          </a:r>
          <a:r>
            <a:rPr lang="en-US" dirty="0" err="1"/>
            <a:t>paciente</a:t>
          </a:r>
          <a:r>
            <a:rPr lang="en-US" dirty="0"/>
            <a:t>) 2 y 3</a:t>
          </a:r>
        </a:p>
      </dgm:t>
    </dgm:pt>
    <dgm:pt modelId="{3338511B-EFFA-4D2F-9083-58574F418ADE}" type="parTrans" cxnId="{00B7B1B8-1836-464B-A43C-3F59DC96BBB1}">
      <dgm:prSet/>
      <dgm:spPr/>
      <dgm:t>
        <a:bodyPr/>
        <a:lstStyle/>
        <a:p>
          <a:endParaRPr lang="en-US"/>
        </a:p>
      </dgm:t>
    </dgm:pt>
    <dgm:pt modelId="{79B0F6F6-7250-473F-9D9A-5E174D87D0D9}" type="sibTrans" cxnId="{00B7B1B8-1836-464B-A43C-3F59DC96BBB1}">
      <dgm:prSet/>
      <dgm:spPr/>
      <dgm:t>
        <a:bodyPr/>
        <a:lstStyle/>
        <a:p>
          <a:endParaRPr lang="en-US"/>
        </a:p>
      </dgm:t>
    </dgm:pt>
    <dgm:pt modelId="{81324BA1-4BFE-49B6-A688-4A9846FD95A7}" type="pres">
      <dgm:prSet presAssocID="{A8973C8E-B4E3-4D8D-B654-7FA5D2539769}" presName="linear" presStyleCnt="0">
        <dgm:presLayoutVars>
          <dgm:animLvl val="lvl"/>
          <dgm:resizeHandles val="exact"/>
        </dgm:presLayoutVars>
      </dgm:prSet>
      <dgm:spPr/>
    </dgm:pt>
    <dgm:pt modelId="{AE5886A2-B196-4612-B485-2F75E87A920C}" type="pres">
      <dgm:prSet presAssocID="{7FC8C561-C15D-44EB-B1BF-1E7FB4B2368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6755867-4045-4B64-ADDE-600C4E968D34}" type="pres">
      <dgm:prSet presAssocID="{E84B8BE5-9D5E-4747-886A-121825F8A84F}" presName="spacer" presStyleCnt="0"/>
      <dgm:spPr/>
    </dgm:pt>
    <dgm:pt modelId="{34F79476-39BB-4E21-86CD-A51254D94598}" type="pres">
      <dgm:prSet presAssocID="{F96CA078-29DD-4C39-9180-606807A5ED5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0BF6A19-8439-4722-A7B4-0E369DC04A7E}" type="presOf" srcId="{F96CA078-29DD-4C39-9180-606807A5ED5E}" destId="{34F79476-39BB-4E21-86CD-A51254D94598}" srcOrd="0" destOrd="0" presId="urn:microsoft.com/office/officeart/2005/8/layout/vList2"/>
    <dgm:cxn modelId="{9869296B-2CB2-479C-9E5A-69D4B7AF2001}" type="presOf" srcId="{7FC8C561-C15D-44EB-B1BF-1E7FB4B23689}" destId="{AE5886A2-B196-4612-B485-2F75E87A920C}" srcOrd="0" destOrd="0" presId="urn:microsoft.com/office/officeart/2005/8/layout/vList2"/>
    <dgm:cxn modelId="{00B7B1B8-1836-464B-A43C-3F59DC96BBB1}" srcId="{A8973C8E-B4E3-4D8D-B654-7FA5D2539769}" destId="{F96CA078-29DD-4C39-9180-606807A5ED5E}" srcOrd="1" destOrd="0" parTransId="{3338511B-EFFA-4D2F-9083-58574F418ADE}" sibTransId="{79B0F6F6-7250-473F-9D9A-5E174D87D0D9}"/>
    <dgm:cxn modelId="{24F769F5-41E4-43EE-9F4C-C828CA56726A}" srcId="{A8973C8E-B4E3-4D8D-B654-7FA5D2539769}" destId="{7FC8C561-C15D-44EB-B1BF-1E7FB4B23689}" srcOrd="0" destOrd="0" parTransId="{806A52ED-4E3F-4B3D-8229-B47C98860EF1}" sibTransId="{E84B8BE5-9D5E-4747-886A-121825F8A84F}"/>
    <dgm:cxn modelId="{D3DAF5F5-DCB4-4224-8BFB-52951C0BF98B}" type="presOf" srcId="{A8973C8E-B4E3-4D8D-B654-7FA5D2539769}" destId="{81324BA1-4BFE-49B6-A688-4A9846FD95A7}" srcOrd="0" destOrd="0" presId="urn:microsoft.com/office/officeart/2005/8/layout/vList2"/>
    <dgm:cxn modelId="{8E2334F2-582B-4EFD-821B-F7415A1B4818}" type="presParOf" srcId="{81324BA1-4BFE-49B6-A688-4A9846FD95A7}" destId="{AE5886A2-B196-4612-B485-2F75E87A920C}" srcOrd="0" destOrd="0" presId="urn:microsoft.com/office/officeart/2005/8/layout/vList2"/>
    <dgm:cxn modelId="{A4A9F819-A3D1-4D88-816F-8323AE382DA8}" type="presParOf" srcId="{81324BA1-4BFE-49B6-A688-4A9846FD95A7}" destId="{D6755867-4045-4B64-ADDE-600C4E968D34}" srcOrd="1" destOrd="0" presId="urn:microsoft.com/office/officeart/2005/8/layout/vList2"/>
    <dgm:cxn modelId="{54C9DAC6-B3B8-4526-A0F3-2A1EA2321AE0}" type="presParOf" srcId="{81324BA1-4BFE-49B6-A688-4A9846FD95A7}" destId="{34F79476-39BB-4E21-86CD-A51254D9459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127A7D-7363-4FCA-8BA9-F7DE08933B0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D5253AC9-02A0-43F9-BCC9-5944D294B8DF}">
      <dgm:prSet/>
      <dgm:spPr/>
      <dgm:t>
        <a:bodyPr/>
        <a:lstStyle/>
        <a:p>
          <a:r>
            <a:rPr lang="en-US" dirty="0"/>
            <a:t>El patron de </a:t>
          </a:r>
          <a:r>
            <a:rPr lang="en-US" dirty="0" err="1"/>
            <a:t>frecuencias</a:t>
          </a:r>
          <a:r>
            <a:rPr lang="en-US" dirty="0"/>
            <a:t> de consume de </a:t>
          </a:r>
          <a:r>
            <a:rPr lang="en-US" dirty="0" err="1"/>
            <a:t>alimentos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pacientes</a:t>
          </a:r>
          <a:r>
            <a:rPr lang="en-US" dirty="0"/>
            <a:t> con tuberculosis active </a:t>
          </a:r>
          <a:r>
            <a:rPr lang="en-US" dirty="0" err="1"/>
            <a:t>en</a:t>
          </a:r>
          <a:r>
            <a:rPr lang="en-US" dirty="0"/>
            <a:t> la ciudad de Colon y </a:t>
          </a:r>
          <a:r>
            <a:rPr lang="en-US" dirty="0" err="1"/>
            <a:t>suburbios</a:t>
          </a:r>
          <a:r>
            <a:rPr lang="en-US" dirty="0"/>
            <a:t> </a:t>
          </a:r>
          <a:r>
            <a:rPr lang="en-US" dirty="0" err="1"/>
            <a:t>incluye</a:t>
          </a:r>
          <a:r>
            <a:rPr lang="en-US" dirty="0"/>
            <a:t>: </a:t>
          </a:r>
        </a:p>
      </dgm:t>
    </dgm:pt>
    <dgm:pt modelId="{AB2BAD23-06ED-4330-82A1-DE2B9C93511A}" type="parTrans" cxnId="{4587B80E-9BB6-49AA-A138-0203E454F5AE}">
      <dgm:prSet/>
      <dgm:spPr/>
      <dgm:t>
        <a:bodyPr/>
        <a:lstStyle/>
        <a:p>
          <a:endParaRPr lang="en-US"/>
        </a:p>
      </dgm:t>
    </dgm:pt>
    <dgm:pt modelId="{29449F98-1337-4A3F-BA29-884E753A22AC}" type="sibTrans" cxnId="{4587B80E-9BB6-49AA-A138-0203E454F5AE}">
      <dgm:prSet/>
      <dgm:spPr/>
      <dgm:t>
        <a:bodyPr/>
        <a:lstStyle/>
        <a:p>
          <a:endParaRPr lang="en-US"/>
        </a:p>
      </dgm:t>
    </dgm:pt>
    <dgm:pt modelId="{2D3EE78B-0383-434D-93DF-C092467256DB}">
      <dgm:prSet/>
      <dgm:spPr/>
      <dgm:t>
        <a:bodyPr/>
        <a:lstStyle/>
        <a:p>
          <a:r>
            <a:rPr lang="en-US"/>
            <a:t>Consumo diario de vegetales, frijoles secos/menestras y lacteos.</a:t>
          </a:r>
        </a:p>
      </dgm:t>
    </dgm:pt>
    <dgm:pt modelId="{4707C5FA-FF50-46AC-A153-D7FC1D623F1D}" type="parTrans" cxnId="{AE05B351-5675-4227-A33A-49B08B1A05DD}">
      <dgm:prSet/>
      <dgm:spPr/>
      <dgm:t>
        <a:bodyPr/>
        <a:lstStyle/>
        <a:p>
          <a:endParaRPr lang="en-US"/>
        </a:p>
      </dgm:t>
    </dgm:pt>
    <dgm:pt modelId="{884D0463-1C29-462F-BDEF-B0435F6E9D2C}" type="sibTrans" cxnId="{AE05B351-5675-4227-A33A-49B08B1A05DD}">
      <dgm:prSet/>
      <dgm:spPr/>
      <dgm:t>
        <a:bodyPr/>
        <a:lstStyle/>
        <a:p>
          <a:endParaRPr lang="en-US"/>
        </a:p>
      </dgm:t>
    </dgm:pt>
    <dgm:pt modelId="{1138D580-849A-452A-A2B3-36F4D1F23C5E}">
      <dgm:prSet/>
      <dgm:spPr/>
      <dgm:t>
        <a:bodyPr/>
        <a:lstStyle/>
        <a:p>
          <a:r>
            <a:rPr lang="en-US" dirty="0"/>
            <a:t>Baja </a:t>
          </a:r>
          <a:r>
            <a:rPr lang="en-US" dirty="0" err="1"/>
            <a:t>frecuencia</a:t>
          </a:r>
          <a:r>
            <a:rPr lang="en-US" dirty="0"/>
            <a:t> de </a:t>
          </a:r>
          <a:r>
            <a:rPr lang="en-US" dirty="0" err="1"/>
            <a:t>consumo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frutas</a:t>
          </a:r>
          <a:r>
            <a:rPr lang="en-US" dirty="0"/>
            <a:t> y </a:t>
          </a:r>
          <a:r>
            <a:rPr lang="en-US" dirty="0" err="1"/>
            <a:t>granos</a:t>
          </a:r>
          <a:r>
            <a:rPr lang="en-US" dirty="0"/>
            <a:t> integrals.</a:t>
          </a:r>
        </a:p>
      </dgm:t>
    </dgm:pt>
    <dgm:pt modelId="{E7B6DA02-5615-4283-BEFB-04799A6F4B1B}" type="parTrans" cxnId="{32A5950A-C470-4D4B-8BA1-83420FC3002A}">
      <dgm:prSet/>
      <dgm:spPr/>
      <dgm:t>
        <a:bodyPr/>
        <a:lstStyle/>
        <a:p>
          <a:endParaRPr lang="en-US"/>
        </a:p>
      </dgm:t>
    </dgm:pt>
    <dgm:pt modelId="{CB9DF349-6BE8-4E7D-99C8-1F3546DB5BC0}" type="sibTrans" cxnId="{32A5950A-C470-4D4B-8BA1-83420FC3002A}">
      <dgm:prSet/>
      <dgm:spPr/>
      <dgm:t>
        <a:bodyPr/>
        <a:lstStyle/>
        <a:p>
          <a:endParaRPr lang="en-US"/>
        </a:p>
      </dgm:t>
    </dgm:pt>
    <dgm:pt modelId="{C61BA22B-059B-463D-AAFF-F81AB67E846D}">
      <dgm:prSet/>
      <dgm:spPr/>
      <dgm:t>
        <a:bodyPr/>
        <a:lstStyle/>
        <a:p>
          <a:r>
            <a:rPr lang="en-US" dirty="0"/>
            <a:t>Alta </a:t>
          </a:r>
          <a:r>
            <a:rPr lang="en-US" dirty="0" err="1"/>
            <a:t>frecuencia</a:t>
          </a:r>
          <a:r>
            <a:rPr lang="en-US" dirty="0"/>
            <a:t> de consume de </a:t>
          </a:r>
          <a:r>
            <a:rPr lang="en-US" dirty="0" err="1"/>
            <a:t>azúcares</a:t>
          </a:r>
          <a:r>
            <a:rPr lang="en-US" dirty="0"/>
            <a:t> </a:t>
          </a:r>
          <a:r>
            <a:rPr lang="en-US" dirty="0" err="1"/>
            <a:t>añadidos</a:t>
          </a:r>
          <a:r>
            <a:rPr lang="en-US" dirty="0"/>
            <a:t>, </a:t>
          </a:r>
          <a:r>
            <a:rPr lang="en-US" dirty="0" err="1"/>
            <a:t>bebidas</a:t>
          </a:r>
          <a:r>
            <a:rPr lang="en-US" dirty="0"/>
            <a:t> para </a:t>
          </a:r>
          <a:r>
            <a:rPr lang="en-US" dirty="0" err="1"/>
            <a:t>deportes</a:t>
          </a:r>
          <a:r>
            <a:rPr lang="en-US" dirty="0"/>
            <a:t> o </a:t>
          </a:r>
          <a:r>
            <a:rPr lang="en-US" dirty="0" err="1"/>
            <a:t>jugos</a:t>
          </a:r>
          <a:r>
            <a:rPr lang="en-US" dirty="0"/>
            <a:t> de </a:t>
          </a:r>
          <a:r>
            <a:rPr lang="en-US" dirty="0" err="1"/>
            <a:t>frutas</a:t>
          </a:r>
          <a:r>
            <a:rPr lang="en-US" dirty="0"/>
            <a:t> y </a:t>
          </a:r>
          <a:r>
            <a:rPr lang="en-US" dirty="0" err="1"/>
            <a:t>carnes</a:t>
          </a:r>
          <a:r>
            <a:rPr lang="en-US" dirty="0"/>
            <a:t> </a:t>
          </a:r>
          <a:r>
            <a:rPr lang="en-US" dirty="0" err="1"/>
            <a:t>procesadas</a:t>
          </a:r>
          <a:r>
            <a:rPr lang="en-US" dirty="0"/>
            <a:t>. </a:t>
          </a:r>
        </a:p>
      </dgm:t>
    </dgm:pt>
    <dgm:pt modelId="{B7292DE0-40F1-42E9-B3CC-9D023021C718}" type="parTrans" cxnId="{8A3C27CB-5A8C-4D5B-A30C-0D341F6C5FAE}">
      <dgm:prSet/>
      <dgm:spPr/>
      <dgm:t>
        <a:bodyPr/>
        <a:lstStyle/>
        <a:p>
          <a:endParaRPr lang="en-US"/>
        </a:p>
      </dgm:t>
    </dgm:pt>
    <dgm:pt modelId="{6BE6FDBE-ADDD-4E6E-B7F6-975C57784D76}" type="sibTrans" cxnId="{8A3C27CB-5A8C-4D5B-A30C-0D341F6C5FAE}">
      <dgm:prSet/>
      <dgm:spPr/>
      <dgm:t>
        <a:bodyPr/>
        <a:lstStyle/>
        <a:p>
          <a:endParaRPr lang="en-US"/>
        </a:p>
      </dgm:t>
    </dgm:pt>
    <dgm:pt modelId="{77FB5872-67B5-4CC3-93DE-6094D3FC61CA}" type="pres">
      <dgm:prSet presAssocID="{23127A7D-7363-4FCA-8BA9-F7DE08933B0E}" presName="root" presStyleCnt="0">
        <dgm:presLayoutVars>
          <dgm:dir/>
          <dgm:resizeHandles val="exact"/>
        </dgm:presLayoutVars>
      </dgm:prSet>
      <dgm:spPr/>
    </dgm:pt>
    <dgm:pt modelId="{CAA588FE-7DF5-486A-A65A-02FC64033330}" type="pres">
      <dgm:prSet presAssocID="{23127A7D-7363-4FCA-8BA9-F7DE08933B0E}" presName="container" presStyleCnt="0">
        <dgm:presLayoutVars>
          <dgm:dir/>
          <dgm:resizeHandles val="exact"/>
        </dgm:presLayoutVars>
      </dgm:prSet>
      <dgm:spPr/>
    </dgm:pt>
    <dgm:pt modelId="{47AF1DE0-4B5E-472D-AB7B-F694C8DEE4D3}" type="pres">
      <dgm:prSet presAssocID="{D5253AC9-02A0-43F9-BCC9-5944D294B8DF}" presName="compNode" presStyleCnt="0"/>
      <dgm:spPr/>
    </dgm:pt>
    <dgm:pt modelId="{B7AD6C76-2397-4743-AA03-06F4A9503CCC}" type="pres">
      <dgm:prSet presAssocID="{D5253AC9-02A0-43F9-BCC9-5944D294B8DF}" presName="iconBgRect" presStyleLbl="bgShp" presStyleIdx="0" presStyleCnt="4"/>
      <dgm:spPr/>
    </dgm:pt>
    <dgm:pt modelId="{CAAC74BD-9E45-4547-8C55-CC47CF27AD35}" type="pres">
      <dgm:prSet presAssocID="{D5253AC9-02A0-43F9-BCC9-5944D294B8D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09CD0982-3E41-4360-9760-B2ACB150B8F3}" type="pres">
      <dgm:prSet presAssocID="{D5253AC9-02A0-43F9-BCC9-5944D294B8DF}" presName="spaceRect" presStyleCnt="0"/>
      <dgm:spPr/>
    </dgm:pt>
    <dgm:pt modelId="{00A6C37D-7217-45F4-889C-14B023F7A21E}" type="pres">
      <dgm:prSet presAssocID="{D5253AC9-02A0-43F9-BCC9-5944D294B8DF}" presName="textRect" presStyleLbl="revTx" presStyleIdx="0" presStyleCnt="4">
        <dgm:presLayoutVars>
          <dgm:chMax val="1"/>
          <dgm:chPref val="1"/>
        </dgm:presLayoutVars>
      </dgm:prSet>
      <dgm:spPr/>
    </dgm:pt>
    <dgm:pt modelId="{60F25FF0-A889-48AD-AFA6-4D154EB50E0F}" type="pres">
      <dgm:prSet presAssocID="{29449F98-1337-4A3F-BA29-884E753A22AC}" presName="sibTrans" presStyleLbl="sibTrans2D1" presStyleIdx="0" presStyleCnt="0"/>
      <dgm:spPr/>
    </dgm:pt>
    <dgm:pt modelId="{EEA01D58-BC81-4D6C-8FC7-C805BC65102B}" type="pres">
      <dgm:prSet presAssocID="{2D3EE78B-0383-434D-93DF-C092467256DB}" presName="compNode" presStyleCnt="0"/>
      <dgm:spPr/>
    </dgm:pt>
    <dgm:pt modelId="{3CE4FCA6-C7DE-49BF-980E-4CDAE094A7C6}" type="pres">
      <dgm:prSet presAssocID="{2D3EE78B-0383-434D-93DF-C092467256DB}" presName="iconBgRect" presStyleLbl="bgShp" presStyleIdx="1" presStyleCnt="4"/>
      <dgm:spPr/>
    </dgm:pt>
    <dgm:pt modelId="{8DF51CC3-F3D1-4E1C-B112-B13ADB57404F}" type="pres">
      <dgm:prSet presAssocID="{2D3EE78B-0383-434D-93DF-C092467256D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ED3559C-56C7-4278-9BE5-28DFD0DEB701}" type="pres">
      <dgm:prSet presAssocID="{2D3EE78B-0383-434D-93DF-C092467256DB}" presName="spaceRect" presStyleCnt="0"/>
      <dgm:spPr/>
    </dgm:pt>
    <dgm:pt modelId="{1220F4E5-4E59-46B0-957F-4D87BFF7ADA2}" type="pres">
      <dgm:prSet presAssocID="{2D3EE78B-0383-434D-93DF-C092467256DB}" presName="textRect" presStyleLbl="revTx" presStyleIdx="1" presStyleCnt="4">
        <dgm:presLayoutVars>
          <dgm:chMax val="1"/>
          <dgm:chPref val="1"/>
        </dgm:presLayoutVars>
      </dgm:prSet>
      <dgm:spPr/>
    </dgm:pt>
    <dgm:pt modelId="{7FF1E10A-3156-41FB-9695-8B3FD51DE8FB}" type="pres">
      <dgm:prSet presAssocID="{884D0463-1C29-462F-BDEF-B0435F6E9D2C}" presName="sibTrans" presStyleLbl="sibTrans2D1" presStyleIdx="0" presStyleCnt="0"/>
      <dgm:spPr/>
    </dgm:pt>
    <dgm:pt modelId="{FA4BE70A-8FC3-4114-8D1D-209923F8E433}" type="pres">
      <dgm:prSet presAssocID="{1138D580-849A-452A-A2B3-36F4D1F23C5E}" presName="compNode" presStyleCnt="0"/>
      <dgm:spPr/>
    </dgm:pt>
    <dgm:pt modelId="{41F6DBA5-9578-4752-96EC-2CE9CEFD7E26}" type="pres">
      <dgm:prSet presAssocID="{1138D580-849A-452A-A2B3-36F4D1F23C5E}" presName="iconBgRect" presStyleLbl="bgShp" presStyleIdx="2" presStyleCnt="4"/>
      <dgm:spPr/>
    </dgm:pt>
    <dgm:pt modelId="{32921493-AE20-4421-B52F-11815289A598}" type="pres">
      <dgm:prSet presAssocID="{1138D580-849A-452A-A2B3-36F4D1F23C5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Outline"/>
        </a:ext>
      </dgm:extLst>
    </dgm:pt>
    <dgm:pt modelId="{1840DFCF-8280-429A-8756-3C6DB4FCD666}" type="pres">
      <dgm:prSet presAssocID="{1138D580-849A-452A-A2B3-36F4D1F23C5E}" presName="spaceRect" presStyleCnt="0"/>
      <dgm:spPr/>
    </dgm:pt>
    <dgm:pt modelId="{2FEFC004-C1FE-4DE1-B97E-5BCB63B39325}" type="pres">
      <dgm:prSet presAssocID="{1138D580-849A-452A-A2B3-36F4D1F23C5E}" presName="textRect" presStyleLbl="revTx" presStyleIdx="2" presStyleCnt="4">
        <dgm:presLayoutVars>
          <dgm:chMax val="1"/>
          <dgm:chPref val="1"/>
        </dgm:presLayoutVars>
      </dgm:prSet>
      <dgm:spPr/>
    </dgm:pt>
    <dgm:pt modelId="{07B32907-5B6E-404B-B514-3E7A74CDED9B}" type="pres">
      <dgm:prSet presAssocID="{CB9DF349-6BE8-4E7D-99C8-1F3546DB5BC0}" presName="sibTrans" presStyleLbl="sibTrans2D1" presStyleIdx="0" presStyleCnt="0"/>
      <dgm:spPr/>
    </dgm:pt>
    <dgm:pt modelId="{60C2F8B0-BE08-47F7-B7CE-397CC60D26DD}" type="pres">
      <dgm:prSet presAssocID="{C61BA22B-059B-463D-AAFF-F81AB67E846D}" presName="compNode" presStyleCnt="0"/>
      <dgm:spPr/>
    </dgm:pt>
    <dgm:pt modelId="{25FB030B-441E-4DDD-A423-364FBB63901D}" type="pres">
      <dgm:prSet presAssocID="{C61BA22B-059B-463D-AAFF-F81AB67E846D}" presName="iconBgRect" presStyleLbl="bgShp" presStyleIdx="3" presStyleCnt="4"/>
      <dgm:spPr/>
    </dgm:pt>
    <dgm:pt modelId="{38F1B744-16B6-4E7C-B51E-E130B32C78DD}" type="pres">
      <dgm:prSet presAssocID="{C61BA22B-059B-463D-AAFF-F81AB67E846D}" presName="iconRect" presStyleLbl="node1" presStyleIdx="3" presStyleCnt="4" custLinFactNeighborX="5365" custLinFactNeighborY="-8941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ren"/>
        </a:ext>
      </dgm:extLst>
    </dgm:pt>
    <dgm:pt modelId="{23AF7918-28BE-4947-93CE-ACAD919AA4B5}" type="pres">
      <dgm:prSet presAssocID="{C61BA22B-059B-463D-AAFF-F81AB67E846D}" presName="spaceRect" presStyleCnt="0"/>
      <dgm:spPr/>
    </dgm:pt>
    <dgm:pt modelId="{97B40186-5379-45E0-8D9A-72E937AB580C}" type="pres">
      <dgm:prSet presAssocID="{C61BA22B-059B-463D-AAFF-F81AB67E846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2A5950A-C470-4D4B-8BA1-83420FC3002A}" srcId="{23127A7D-7363-4FCA-8BA9-F7DE08933B0E}" destId="{1138D580-849A-452A-A2B3-36F4D1F23C5E}" srcOrd="2" destOrd="0" parTransId="{E7B6DA02-5615-4283-BEFB-04799A6F4B1B}" sibTransId="{CB9DF349-6BE8-4E7D-99C8-1F3546DB5BC0}"/>
    <dgm:cxn modelId="{99E3C90B-E2B0-4377-9E07-0976001B9BA4}" type="presOf" srcId="{2D3EE78B-0383-434D-93DF-C092467256DB}" destId="{1220F4E5-4E59-46B0-957F-4D87BFF7ADA2}" srcOrd="0" destOrd="0" presId="urn:microsoft.com/office/officeart/2018/2/layout/IconCircleList"/>
    <dgm:cxn modelId="{4587B80E-9BB6-49AA-A138-0203E454F5AE}" srcId="{23127A7D-7363-4FCA-8BA9-F7DE08933B0E}" destId="{D5253AC9-02A0-43F9-BCC9-5944D294B8DF}" srcOrd="0" destOrd="0" parTransId="{AB2BAD23-06ED-4330-82A1-DE2B9C93511A}" sibTransId="{29449F98-1337-4A3F-BA29-884E753A22AC}"/>
    <dgm:cxn modelId="{AE05B351-5675-4227-A33A-49B08B1A05DD}" srcId="{23127A7D-7363-4FCA-8BA9-F7DE08933B0E}" destId="{2D3EE78B-0383-434D-93DF-C092467256DB}" srcOrd="1" destOrd="0" parTransId="{4707C5FA-FF50-46AC-A153-D7FC1D623F1D}" sibTransId="{884D0463-1C29-462F-BDEF-B0435F6E9D2C}"/>
    <dgm:cxn modelId="{904FA858-97CF-44F3-87D0-75535B0075DF}" type="presOf" srcId="{23127A7D-7363-4FCA-8BA9-F7DE08933B0E}" destId="{77FB5872-67B5-4CC3-93DE-6094D3FC61CA}" srcOrd="0" destOrd="0" presId="urn:microsoft.com/office/officeart/2018/2/layout/IconCircleList"/>
    <dgm:cxn modelId="{8FD4C58D-995E-42C7-B477-1BE0282F11AA}" type="presOf" srcId="{C61BA22B-059B-463D-AAFF-F81AB67E846D}" destId="{97B40186-5379-45E0-8D9A-72E937AB580C}" srcOrd="0" destOrd="0" presId="urn:microsoft.com/office/officeart/2018/2/layout/IconCircleList"/>
    <dgm:cxn modelId="{1BD32992-2B56-4FFA-B849-E503AE2D0548}" type="presOf" srcId="{CB9DF349-6BE8-4E7D-99C8-1F3546DB5BC0}" destId="{07B32907-5B6E-404B-B514-3E7A74CDED9B}" srcOrd="0" destOrd="0" presId="urn:microsoft.com/office/officeart/2018/2/layout/IconCircleList"/>
    <dgm:cxn modelId="{9FA9A2AC-F3B7-4113-826B-7686A1FC1F25}" type="presOf" srcId="{1138D580-849A-452A-A2B3-36F4D1F23C5E}" destId="{2FEFC004-C1FE-4DE1-B97E-5BCB63B39325}" srcOrd="0" destOrd="0" presId="urn:microsoft.com/office/officeart/2018/2/layout/IconCircleList"/>
    <dgm:cxn modelId="{6851E4AE-DC36-4515-AD0D-FD6C3A674703}" type="presOf" srcId="{D5253AC9-02A0-43F9-BCC9-5944D294B8DF}" destId="{00A6C37D-7217-45F4-889C-14B023F7A21E}" srcOrd="0" destOrd="0" presId="urn:microsoft.com/office/officeart/2018/2/layout/IconCircleList"/>
    <dgm:cxn modelId="{8A3C27CB-5A8C-4D5B-A30C-0D341F6C5FAE}" srcId="{23127A7D-7363-4FCA-8BA9-F7DE08933B0E}" destId="{C61BA22B-059B-463D-AAFF-F81AB67E846D}" srcOrd="3" destOrd="0" parTransId="{B7292DE0-40F1-42E9-B3CC-9D023021C718}" sibTransId="{6BE6FDBE-ADDD-4E6E-B7F6-975C57784D76}"/>
    <dgm:cxn modelId="{CDE22DD5-C769-494A-9168-6532A3768A53}" type="presOf" srcId="{884D0463-1C29-462F-BDEF-B0435F6E9D2C}" destId="{7FF1E10A-3156-41FB-9695-8B3FD51DE8FB}" srcOrd="0" destOrd="0" presId="urn:microsoft.com/office/officeart/2018/2/layout/IconCircleList"/>
    <dgm:cxn modelId="{3200CBEC-FA60-459A-842A-D669052781F5}" type="presOf" srcId="{29449F98-1337-4A3F-BA29-884E753A22AC}" destId="{60F25FF0-A889-48AD-AFA6-4D154EB50E0F}" srcOrd="0" destOrd="0" presId="urn:microsoft.com/office/officeart/2018/2/layout/IconCircleList"/>
    <dgm:cxn modelId="{4B6788E7-DA5D-4880-A023-B3C68F6FE1D0}" type="presParOf" srcId="{77FB5872-67B5-4CC3-93DE-6094D3FC61CA}" destId="{CAA588FE-7DF5-486A-A65A-02FC64033330}" srcOrd="0" destOrd="0" presId="urn:microsoft.com/office/officeart/2018/2/layout/IconCircleList"/>
    <dgm:cxn modelId="{B06042B1-35D6-4AA0-A819-0D5033D5F139}" type="presParOf" srcId="{CAA588FE-7DF5-486A-A65A-02FC64033330}" destId="{47AF1DE0-4B5E-472D-AB7B-F694C8DEE4D3}" srcOrd="0" destOrd="0" presId="urn:microsoft.com/office/officeart/2018/2/layout/IconCircleList"/>
    <dgm:cxn modelId="{FB133947-468F-4FAF-A9F9-D04096B73A38}" type="presParOf" srcId="{47AF1DE0-4B5E-472D-AB7B-F694C8DEE4D3}" destId="{B7AD6C76-2397-4743-AA03-06F4A9503CCC}" srcOrd="0" destOrd="0" presId="urn:microsoft.com/office/officeart/2018/2/layout/IconCircleList"/>
    <dgm:cxn modelId="{654D02D1-9A98-4541-868A-4B63277E1608}" type="presParOf" srcId="{47AF1DE0-4B5E-472D-AB7B-F694C8DEE4D3}" destId="{CAAC74BD-9E45-4547-8C55-CC47CF27AD35}" srcOrd="1" destOrd="0" presId="urn:microsoft.com/office/officeart/2018/2/layout/IconCircleList"/>
    <dgm:cxn modelId="{F9639795-CAF8-4060-84F8-63EC44E8400F}" type="presParOf" srcId="{47AF1DE0-4B5E-472D-AB7B-F694C8DEE4D3}" destId="{09CD0982-3E41-4360-9760-B2ACB150B8F3}" srcOrd="2" destOrd="0" presId="urn:microsoft.com/office/officeart/2018/2/layout/IconCircleList"/>
    <dgm:cxn modelId="{90AE6876-4373-4210-ADA5-7C08B39AC497}" type="presParOf" srcId="{47AF1DE0-4B5E-472D-AB7B-F694C8DEE4D3}" destId="{00A6C37D-7217-45F4-889C-14B023F7A21E}" srcOrd="3" destOrd="0" presId="urn:microsoft.com/office/officeart/2018/2/layout/IconCircleList"/>
    <dgm:cxn modelId="{2D96B2A5-E0B8-4910-A5CE-24F530527E02}" type="presParOf" srcId="{CAA588FE-7DF5-486A-A65A-02FC64033330}" destId="{60F25FF0-A889-48AD-AFA6-4D154EB50E0F}" srcOrd="1" destOrd="0" presId="urn:microsoft.com/office/officeart/2018/2/layout/IconCircleList"/>
    <dgm:cxn modelId="{D3908D87-9C4A-48BF-8999-1B81DBEFFC74}" type="presParOf" srcId="{CAA588FE-7DF5-486A-A65A-02FC64033330}" destId="{EEA01D58-BC81-4D6C-8FC7-C805BC65102B}" srcOrd="2" destOrd="0" presId="urn:microsoft.com/office/officeart/2018/2/layout/IconCircleList"/>
    <dgm:cxn modelId="{2EDFB675-B541-40F9-88B2-728833CA3975}" type="presParOf" srcId="{EEA01D58-BC81-4D6C-8FC7-C805BC65102B}" destId="{3CE4FCA6-C7DE-49BF-980E-4CDAE094A7C6}" srcOrd="0" destOrd="0" presId="urn:microsoft.com/office/officeart/2018/2/layout/IconCircleList"/>
    <dgm:cxn modelId="{7E6A0E85-16B5-4295-A3C8-D10F4C22161D}" type="presParOf" srcId="{EEA01D58-BC81-4D6C-8FC7-C805BC65102B}" destId="{8DF51CC3-F3D1-4E1C-B112-B13ADB57404F}" srcOrd="1" destOrd="0" presId="urn:microsoft.com/office/officeart/2018/2/layout/IconCircleList"/>
    <dgm:cxn modelId="{AA77EE58-7221-44BE-9C87-C24EFF339FC0}" type="presParOf" srcId="{EEA01D58-BC81-4D6C-8FC7-C805BC65102B}" destId="{3ED3559C-56C7-4278-9BE5-28DFD0DEB701}" srcOrd="2" destOrd="0" presId="urn:microsoft.com/office/officeart/2018/2/layout/IconCircleList"/>
    <dgm:cxn modelId="{887A247C-D8EB-4AAE-B622-8A2229DDEC09}" type="presParOf" srcId="{EEA01D58-BC81-4D6C-8FC7-C805BC65102B}" destId="{1220F4E5-4E59-46B0-957F-4D87BFF7ADA2}" srcOrd="3" destOrd="0" presId="urn:microsoft.com/office/officeart/2018/2/layout/IconCircleList"/>
    <dgm:cxn modelId="{A97F993D-18F2-4A0B-B897-9376D9B81A2D}" type="presParOf" srcId="{CAA588FE-7DF5-486A-A65A-02FC64033330}" destId="{7FF1E10A-3156-41FB-9695-8B3FD51DE8FB}" srcOrd="3" destOrd="0" presId="urn:microsoft.com/office/officeart/2018/2/layout/IconCircleList"/>
    <dgm:cxn modelId="{AAB406D1-FB73-434A-9EA9-532CF77AF34E}" type="presParOf" srcId="{CAA588FE-7DF5-486A-A65A-02FC64033330}" destId="{FA4BE70A-8FC3-4114-8D1D-209923F8E433}" srcOrd="4" destOrd="0" presId="urn:microsoft.com/office/officeart/2018/2/layout/IconCircleList"/>
    <dgm:cxn modelId="{968303F8-F970-47E2-86FA-90743DB522D9}" type="presParOf" srcId="{FA4BE70A-8FC3-4114-8D1D-209923F8E433}" destId="{41F6DBA5-9578-4752-96EC-2CE9CEFD7E26}" srcOrd="0" destOrd="0" presId="urn:microsoft.com/office/officeart/2018/2/layout/IconCircleList"/>
    <dgm:cxn modelId="{01F54C2F-F700-4C1A-8A0C-FFF22C40D4A7}" type="presParOf" srcId="{FA4BE70A-8FC3-4114-8D1D-209923F8E433}" destId="{32921493-AE20-4421-B52F-11815289A598}" srcOrd="1" destOrd="0" presId="urn:microsoft.com/office/officeart/2018/2/layout/IconCircleList"/>
    <dgm:cxn modelId="{DFA6099E-CE0F-4376-9992-3E142C1F32DB}" type="presParOf" srcId="{FA4BE70A-8FC3-4114-8D1D-209923F8E433}" destId="{1840DFCF-8280-429A-8756-3C6DB4FCD666}" srcOrd="2" destOrd="0" presId="urn:microsoft.com/office/officeart/2018/2/layout/IconCircleList"/>
    <dgm:cxn modelId="{E5667009-6E4D-49B7-A03F-940C08321731}" type="presParOf" srcId="{FA4BE70A-8FC3-4114-8D1D-209923F8E433}" destId="{2FEFC004-C1FE-4DE1-B97E-5BCB63B39325}" srcOrd="3" destOrd="0" presId="urn:microsoft.com/office/officeart/2018/2/layout/IconCircleList"/>
    <dgm:cxn modelId="{2C5D2807-B916-4119-A466-8F1EADC586B9}" type="presParOf" srcId="{CAA588FE-7DF5-486A-A65A-02FC64033330}" destId="{07B32907-5B6E-404B-B514-3E7A74CDED9B}" srcOrd="5" destOrd="0" presId="urn:microsoft.com/office/officeart/2018/2/layout/IconCircleList"/>
    <dgm:cxn modelId="{6D528EC7-5662-42E4-AF65-623BABCA427F}" type="presParOf" srcId="{CAA588FE-7DF5-486A-A65A-02FC64033330}" destId="{60C2F8B0-BE08-47F7-B7CE-397CC60D26DD}" srcOrd="6" destOrd="0" presId="urn:microsoft.com/office/officeart/2018/2/layout/IconCircleList"/>
    <dgm:cxn modelId="{BF413749-71D6-485E-BE94-D0BDCFC2B447}" type="presParOf" srcId="{60C2F8B0-BE08-47F7-B7CE-397CC60D26DD}" destId="{25FB030B-441E-4DDD-A423-364FBB63901D}" srcOrd="0" destOrd="0" presId="urn:microsoft.com/office/officeart/2018/2/layout/IconCircleList"/>
    <dgm:cxn modelId="{848F9391-78F5-4CD0-B121-6138631E2B88}" type="presParOf" srcId="{60C2F8B0-BE08-47F7-B7CE-397CC60D26DD}" destId="{38F1B744-16B6-4E7C-B51E-E130B32C78DD}" srcOrd="1" destOrd="0" presId="urn:microsoft.com/office/officeart/2018/2/layout/IconCircleList"/>
    <dgm:cxn modelId="{7A3A916D-3550-4EC1-8BD1-9A28C2926FD2}" type="presParOf" srcId="{60C2F8B0-BE08-47F7-B7CE-397CC60D26DD}" destId="{23AF7918-28BE-4947-93CE-ACAD919AA4B5}" srcOrd="2" destOrd="0" presId="urn:microsoft.com/office/officeart/2018/2/layout/IconCircleList"/>
    <dgm:cxn modelId="{54719FA9-DFB8-45F6-9D65-FD6A7203B7A1}" type="presParOf" srcId="{60C2F8B0-BE08-47F7-B7CE-397CC60D26DD}" destId="{97B40186-5379-45E0-8D9A-72E937AB580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FB9431-ABC5-47A8-9B39-ED58A9A451D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A1F0EA-A987-4A9D-AB60-75D78CD165C4}">
      <dgm:prSet custT="1"/>
      <dgm:spPr/>
      <dgm:t>
        <a:bodyPr/>
        <a:lstStyle/>
        <a:p>
          <a:r>
            <a:rPr lang="en-US" sz="2000" dirty="0"/>
            <a:t>Falta de </a:t>
          </a:r>
          <a:r>
            <a:rPr lang="en-US" sz="2000" dirty="0" err="1"/>
            <a:t>trabajo</a:t>
          </a:r>
          <a:r>
            <a:rPr lang="en-US" sz="2000" dirty="0"/>
            <a:t> es una </a:t>
          </a:r>
          <a:r>
            <a:rPr lang="en-US" sz="2000" dirty="0" err="1"/>
            <a:t>posible</a:t>
          </a:r>
          <a:r>
            <a:rPr lang="en-US" sz="2000" dirty="0"/>
            <a:t> </a:t>
          </a:r>
          <a:r>
            <a:rPr lang="en-US" sz="2000" dirty="0" err="1"/>
            <a:t>explicacion</a:t>
          </a:r>
          <a:r>
            <a:rPr lang="en-US" sz="2000" dirty="0"/>
            <a:t> para el bajo </a:t>
          </a:r>
          <a:r>
            <a:rPr lang="en-US" sz="2000" dirty="0" err="1"/>
            <a:t>consumo</a:t>
          </a:r>
          <a:r>
            <a:rPr lang="en-US" sz="2000" dirty="0"/>
            <a:t> de </a:t>
          </a:r>
          <a:r>
            <a:rPr lang="en-US" sz="2000" dirty="0" err="1"/>
            <a:t>algunos</a:t>
          </a:r>
          <a:r>
            <a:rPr lang="en-US" sz="2000" dirty="0"/>
            <a:t> </a:t>
          </a:r>
          <a:r>
            <a:rPr lang="en-US" sz="2000" dirty="0" err="1"/>
            <a:t>productos</a:t>
          </a:r>
          <a:r>
            <a:rPr lang="en-US" sz="2000" dirty="0"/>
            <a:t> </a:t>
          </a:r>
          <a:r>
            <a:rPr lang="en-US" sz="2000" dirty="0" err="1"/>
            <a:t>importantes</a:t>
          </a:r>
          <a:r>
            <a:rPr lang="en-US" sz="2000" dirty="0"/>
            <a:t>.</a:t>
          </a:r>
        </a:p>
      </dgm:t>
    </dgm:pt>
    <dgm:pt modelId="{54D05D5F-2491-4B68-9418-4E17FF8E102C}" type="parTrans" cxnId="{A51617F3-9A68-4261-B47A-0B0BA0F12F96}">
      <dgm:prSet/>
      <dgm:spPr/>
      <dgm:t>
        <a:bodyPr/>
        <a:lstStyle/>
        <a:p>
          <a:endParaRPr lang="en-US"/>
        </a:p>
      </dgm:t>
    </dgm:pt>
    <dgm:pt modelId="{E425A08C-1118-4ABE-9791-08D2F96C1030}" type="sibTrans" cxnId="{A51617F3-9A68-4261-B47A-0B0BA0F12F96}">
      <dgm:prSet/>
      <dgm:spPr/>
      <dgm:t>
        <a:bodyPr/>
        <a:lstStyle/>
        <a:p>
          <a:endParaRPr lang="en-US"/>
        </a:p>
      </dgm:t>
    </dgm:pt>
    <dgm:pt modelId="{3A456F3B-93F9-420A-8171-773FA32BFB9E}">
      <dgm:prSet/>
      <dgm:spPr/>
      <dgm:t>
        <a:bodyPr/>
        <a:lstStyle/>
        <a:p>
          <a:r>
            <a:rPr lang="en-US" dirty="0"/>
            <a:t>Primer </a:t>
          </a:r>
          <a:r>
            <a:rPr lang="en-US" dirty="0" err="1"/>
            <a:t>intento</a:t>
          </a:r>
          <a:r>
            <a:rPr lang="en-US" dirty="0"/>
            <a:t> que </a:t>
          </a:r>
          <a:r>
            <a:rPr lang="en-US" dirty="0" err="1"/>
            <a:t>conozcamos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documentar</a:t>
          </a:r>
          <a:r>
            <a:rPr lang="en-US" dirty="0"/>
            <a:t> la ingesta de </a:t>
          </a:r>
          <a:r>
            <a:rPr lang="en-US" dirty="0" err="1"/>
            <a:t>alimentos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pacientes</a:t>
          </a:r>
          <a:r>
            <a:rPr lang="en-US" dirty="0"/>
            <a:t> con TB </a:t>
          </a:r>
          <a:r>
            <a:rPr lang="en-US" dirty="0" err="1"/>
            <a:t>en</a:t>
          </a:r>
          <a:r>
            <a:rPr lang="en-US" dirty="0"/>
            <a:t> Colon.   </a:t>
          </a:r>
          <a:r>
            <a:rPr lang="en-US" dirty="0" err="1"/>
            <a:t>Hallazgos</a:t>
          </a:r>
          <a:r>
            <a:rPr lang="en-US" dirty="0"/>
            <a:t> </a:t>
          </a:r>
          <a:r>
            <a:rPr lang="en-US" dirty="0" err="1"/>
            <a:t>apuntan</a:t>
          </a:r>
          <a:r>
            <a:rPr lang="en-US" dirty="0"/>
            <a:t> a mala </a:t>
          </a:r>
          <a:r>
            <a:rPr lang="en-US" dirty="0" err="1"/>
            <a:t>nutricion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estos</a:t>
          </a:r>
          <a:r>
            <a:rPr lang="en-US" dirty="0"/>
            <a:t> </a:t>
          </a:r>
          <a:r>
            <a:rPr lang="en-US" dirty="0" err="1"/>
            <a:t>pacientes</a:t>
          </a:r>
          <a:r>
            <a:rPr lang="en-US" dirty="0"/>
            <a:t>.</a:t>
          </a:r>
        </a:p>
      </dgm:t>
    </dgm:pt>
    <dgm:pt modelId="{9234453C-7D41-480E-92C9-CC47F6097738}" type="parTrans" cxnId="{E966DE9E-84AB-41DD-ADD9-A94C05BADA69}">
      <dgm:prSet/>
      <dgm:spPr/>
      <dgm:t>
        <a:bodyPr/>
        <a:lstStyle/>
        <a:p>
          <a:endParaRPr lang="en-US"/>
        </a:p>
      </dgm:t>
    </dgm:pt>
    <dgm:pt modelId="{7A7040F7-E132-4E9C-830E-44FBA3D1D82B}" type="sibTrans" cxnId="{E966DE9E-84AB-41DD-ADD9-A94C05BADA69}">
      <dgm:prSet/>
      <dgm:spPr/>
      <dgm:t>
        <a:bodyPr/>
        <a:lstStyle/>
        <a:p>
          <a:endParaRPr lang="en-US"/>
        </a:p>
      </dgm:t>
    </dgm:pt>
    <dgm:pt modelId="{C0E232C3-66A0-4D5F-B811-CB15136DB6E3}">
      <dgm:prSet/>
      <dgm:spPr/>
      <dgm:t>
        <a:bodyPr/>
        <a:lstStyle/>
        <a:p>
          <a:r>
            <a:rPr lang="en-US"/>
            <a:t>Sería recommendable implementar: Educación nutricional, atención personalizada, suplementación a través del programa de TB y otros programas del MINSA u otras entidades.</a:t>
          </a:r>
        </a:p>
      </dgm:t>
    </dgm:pt>
    <dgm:pt modelId="{1BA17545-BFD8-4B33-B2E1-37C94CDF0C98}" type="parTrans" cxnId="{B9E510BB-EE4E-45CC-A147-F28DC4858C45}">
      <dgm:prSet/>
      <dgm:spPr/>
      <dgm:t>
        <a:bodyPr/>
        <a:lstStyle/>
        <a:p>
          <a:endParaRPr lang="en-US"/>
        </a:p>
      </dgm:t>
    </dgm:pt>
    <dgm:pt modelId="{EA56F5C9-A982-4568-90A0-F3548A931829}" type="sibTrans" cxnId="{B9E510BB-EE4E-45CC-A147-F28DC4858C45}">
      <dgm:prSet/>
      <dgm:spPr/>
      <dgm:t>
        <a:bodyPr/>
        <a:lstStyle/>
        <a:p>
          <a:endParaRPr lang="en-US"/>
        </a:p>
      </dgm:t>
    </dgm:pt>
    <dgm:pt modelId="{5884B79C-0B48-4423-9D6C-5742627C1A1D}">
      <dgm:prSet/>
      <dgm:spPr/>
      <dgm:t>
        <a:bodyPr/>
        <a:lstStyle/>
        <a:p>
          <a:r>
            <a:rPr lang="en-US"/>
            <a:t>Alto de consumo de azucar ES UNA ALERTA, amerita investigación profunda la potencial existencia del DOBLE PROBLEMA: DIABETES-TB.</a:t>
          </a:r>
        </a:p>
      </dgm:t>
    </dgm:pt>
    <dgm:pt modelId="{E69339AE-112A-4A76-ACE1-2D66167E42CF}" type="parTrans" cxnId="{09757A2C-679D-4E57-AC52-01C463B82D4E}">
      <dgm:prSet/>
      <dgm:spPr/>
      <dgm:t>
        <a:bodyPr/>
        <a:lstStyle/>
        <a:p>
          <a:endParaRPr lang="en-US"/>
        </a:p>
      </dgm:t>
    </dgm:pt>
    <dgm:pt modelId="{24499AD1-DE51-4238-A975-C2E172D77A2A}" type="sibTrans" cxnId="{09757A2C-679D-4E57-AC52-01C463B82D4E}">
      <dgm:prSet/>
      <dgm:spPr/>
      <dgm:t>
        <a:bodyPr/>
        <a:lstStyle/>
        <a:p>
          <a:endParaRPr lang="en-US"/>
        </a:p>
      </dgm:t>
    </dgm:pt>
    <dgm:pt modelId="{BD4B1614-D3DF-4C69-9A88-2E3E22147AC2}">
      <dgm:prSet/>
      <dgm:spPr/>
      <dgm:t>
        <a:bodyPr/>
        <a:lstStyle/>
        <a:p>
          <a:r>
            <a:rPr lang="en-US" dirty="0"/>
            <a:t>Es clave </a:t>
          </a:r>
          <a:r>
            <a:rPr lang="en-US" dirty="0" err="1"/>
            <a:t>ahondar</a:t>
          </a:r>
          <a:r>
            <a:rPr lang="en-US" dirty="0"/>
            <a:t> </a:t>
          </a:r>
          <a:r>
            <a:rPr lang="en-US" dirty="0" err="1"/>
            <a:t>sobre</a:t>
          </a:r>
          <a:r>
            <a:rPr lang="en-US" dirty="0"/>
            <a:t> la </a:t>
          </a:r>
          <a:r>
            <a:rPr lang="en-US" dirty="0" err="1"/>
            <a:t>Seguridad</a:t>
          </a:r>
          <a:r>
            <a:rPr lang="en-US" dirty="0"/>
            <a:t> </a:t>
          </a:r>
          <a:r>
            <a:rPr lang="en-US" dirty="0" err="1"/>
            <a:t>Alimentaria</a:t>
          </a:r>
          <a:r>
            <a:rPr lang="en-US" dirty="0"/>
            <a:t> para </a:t>
          </a:r>
          <a:r>
            <a:rPr lang="en-US" dirty="0" err="1"/>
            <a:t>ayudar</a:t>
          </a:r>
          <a:r>
            <a:rPr lang="en-US" dirty="0"/>
            <a:t> a </a:t>
          </a:r>
          <a:r>
            <a:rPr lang="en-US" dirty="0" err="1"/>
            <a:t>garantizar</a:t>
          </a:r>
          <a:r>
            <a:rPr lang="en-US" dirty="0"/>
            <a:t> el control de la TB.</a:t>
          </a:r>
        </a:p>
      </dgm:t>
    </dgm:pt>
    <dgm:pt modelId="{8284BCDE-A32C-43E3-8715-E7CF6AF1A3E2}" type="parTrans" cxnId="{75F61F7B-F9D3-4908-9E6E-0BF1F5D9F2A0}">
      <dgm:prSet/>
      <dgm:spPr/>
      <dgm:t>
        <a:bodyPr/>
        <a:lstStyle/>
        <a:p>
          <a:endParaRPr lang="en-US"/>
        </a:p>
      </dgm:t>
    </dgm:pt>
    <dgm:pt modelId="{54D54CB5-3999-4008-A93B-3D7EF1BE208F}" type="sibTrans" cxnId="{75F61F7B-F9D3-4908-9E6E-0BF1F5D9F2A0}">
      <dgm:prSet/>
      <dgm:spPr/>
      <dgm:t>
        <a:bodyPr/>
        <a:lstStyle/>
        <a:p>
          <a:endParaRPr lang="en-US"/>
        </a:p>
      </dgm:t>
    </dgm:pt>
    <dgm:pt modelId="{D079ADFA-594D-48C6-B6CC-C3B8FB0F76F3}">
      <dgm:prSet/>
      <dgm:spPr/>
      <dgm:t>
        <a:bodyPr/>
        <a:lstStyle/>
        <a:p>
          <a:r>
            <a:rPr lang="en-US" dirty="0"/>
            <a:t>Se </a:t>
          </a:r>
          <a:r>
            <a:rPr lang="en-US" dirty="0" err="1"/>
            <a:t>necesita</a:t>
          </a:r>
          <a:r>
            <a:rPr lang="en-US" dirty="0"/>
            <a:t> </a:t>
          </a:r>
          <a:r>
            <a:rPr lang="en-US" dirty="0" err="1"/>
            <a:t>estudiar</a:t>
          </a:r>
          <a:r>
            <a:rPr lang="en-US" dirty="0"/>
            <a:t> las </a:t>
          </a:r>
          <a:r>
            <a:rPr lang="en-US" dirty="0" err="1"/>
            <a:t>cantidades</a:t>
          </a:r>
          <a:r>
            <a:rPr lang="en-US" dirty="0"/>
            <a:t>  de </a:t>
          </a:r>
          <a:r>
            <a:rPr lang="en-US" dirty="0" err="1"/>
            <a:t>consumo</a:t>
          </a:r>
          <a:r>
            <a:rPr lang="en-US" dirty="0"/>
            <a:t> y </a:t>
          </a:r>
          <a:r>
            <a:rPr lang="en-US" dirty="0" err="1"/>
            <a:t>ahondar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las </a:t>
          </a:r>
          <a:r>
            <a:rPr lang="en-US" dirty="0" err="1"/>
            <a:t>frecuencias</a:t>
          </a:r>
          <a:r>
            <a:rPr lang="en-US" dirty="0"/>
            <a:t>.  Urge </a:t>
          </a:r>
          <a:r>
            <a:rPr lang="en-US" dirty="0" err="1"/>
            <a:t>documento</a:t>
          </a:r>
          <a:r>
            <a:rPr lang="en-US" dirty="0"/>
            <a:t> de </a:t>
          </a:r>
          <a:r>
            <a:rPr lang="en-US" dirty="0" err="1"/>
            <a:t>investigación</a:t>
          </a:r>
          <a:r>
            <a:rPr lang="en-US" dirty="0"/>
            <a:t> </a:t>
          </a:r>
          <a:r>
            <a:rPr lang="en-US" dirty="0" err="1"/>
            <a:t>estandarizado</a:t>
          </a:r>
          <a:r>
            <a:rPr lang="en-US" dirty="0"/>
            <a:t> para el </a:t>
          </a:r>
          <a:r>
            <a:rPr lang="en-US" dirty="0" err="1"/>
            <a:t>tema</a:t>
          </a:r>
          <a:r>
            <a:rPr lang="en-US" dirty="0"/>
            <a:t> de </a:t>
          </a:r>
          <a:r>
            <a:rPr lang="en-US" dirty="0" err="1"/>
            <a:t>nutrición</a:t>
          </a:r>
          <a:r>
            <a:rPr lang="en-US" dirty="0"/>
            <a:t>.</a:t>
          </a:r>
        </a:p>
      </dgm:t>
    </dgm:pt>
    <dgm:pt modelId="{D6ABADDF-54DE-41B4-9A44-532476264654}" type="parTrans" cxnId="{C93DDB18-0AE6-4633-9088-E7B1553A6E5A}">
      <dgm:prSet/>
      <dgm:spPr/>
      <dgm:t>
        <a:bodyPr/>
        <a:lstStyle/>
        <a:p>
          <a:endParaRPr lang="en-US"/>
        </a:p>
      </dgm:t>
    </dgm:pt>
    <dgm:pt modelId="{7617015D-B67C-40D9-8780-A39376B4D348}" type="sibTrans" cxnId="{C93DDB18-0AE6-4633-9088-E7B1553A6E5A}">
      <dgm:prSet/>
      <dgm:spPr/>
      <dgm:t>
        <a:bodyPr/>
        <a:lstStyle/>
        <a:p>
          <a:endParaRPr lang="en-US"/>
        </a:p>
      </dgm:t>
    </dgm:pt>
    <dgm:pt modelId="{CC769F22-DBFD-4B6E-BA10-A15E3C7DE6EB}" type="pres">
      <dgm:prSet presAssocID="{89FB9431-ABC5-47A8-9B39-ED58A9A451DE}" presName="linear" presStyleCnt="0">
        <dgm:presLayoutVars>
          <dgm:animLvl val="lvl"/>
          <dgm:resizeHandles val="exact"/>
        </dgm:presLayoutVars>
      </dgm:prSet>
      <dgm:spPr/>
    </dgm:pt>
    <dgm:pt modelId="{5F9DE5DF-C215-4F9E-8873-1C5A545AFAB6}" type="pres">
      <dgm:prSet presAssocID="{93A1F0EA-A987-4A9D-AB60-75D78CD165C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A770427-3AAC-4C8F-A633-60E1D29F7C2F}" type="pres">
      <dgm:prSet presAssocID="{E425A08C-1118-4ABE-9791-08D2F96C1030}" presName="spacer" presStyleCnt="0"/>
      <dgm:spPr/>
    </dgm:pt>
    <dgm:pt modelId="{DE2B8AC9-FDC9-4C0B-86EF-E2FF76AEE800}" type="pres">
      <dgm:prSet presAssocID="{3A456F3B-93F9-420A-8171-773FA32BFB9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B6C7744-7EE7-4E54-95B7-204E8DFEF0FE}" type="pres">
      <dgm:prSet presAssocID="{7A7040F7-E132-4E9C-830E-44FBA3D1D82B}" presName="spacer" presStyleCnt="0"/>
      <dgm:spPr/>
    </dgm:pt>
    <dgm:pt modelId="{7856B6DD-4BA0-4A79-A8E0-DBCD27245C9E}" type="pres">
      <dgm:prSet presAssocID="{C0E232C3-66A0-4D5F-B811-CB15136DB6E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9C30611-1523-44FD-A39A-5B7777D36CAF}" type="pres">
      <dgm:prSet presAssocID="{EA56F5C9-A982-4568-90A0-F3548A931829}" presName="spacer" presStyleCnt="0"/>
      <dgm:spPr/>
    </dgm:pt>
    <dgm:pt modelId="{83563995-BBD9-42FE-8400-36A60EB01C1E}" type="pres">
      <dgm:prSet presAssocID="{5884B79C-0B48-4423-9D6C-5742627C1A1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4EED0DF-DE46-4894-B78B-2B33DFF24A16}" type="pres">
      <dgm:prSet presAssocID="{24499AD1-DE51-4238-A975-C2E172D77A2A}" presName="spacer" presStyleCnt="0"/>
      <dgm:spPr/>
    </dgm:pt>
    <dgm:pt modelId="{703BCC8D-ECC7-4CA9-BAA4-9077217A82C7}" type="pres">
      <dgm:prSet presAssocID="{BD4B1614-D3DF-4C69-9A88-2E3E22147AC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34F9D10-47B1-4284-A167-CD3E5BBAB8BE}" type="pres">
      <dgm:prSet presAssocID="{54D54CB5-3999-4008-A93B-3D7EF1BE208F}" presName="spacer" presStyleCnt="0"/>
      <dgm:spPr/>
    </dgm:pt>
    <dgm:pt modelId="{05841593-7B66-42E9-978F-42AF60C85050}" type="pres">
      <dgm:prSet presAssocID="{D079ADFA-594D-48C6-B6CC-C3B8FB0F76F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2025001-9D51-48A6-B352-1D028955C750}" type="presOf" srcId="{3A456F3B-93F9-420A-8171-773FA32BFB9E}" destId="{DE2B8AC9-FDC9-4C0B-86EF-E2FF76AEE800}" srcOrd="0" destOrd="0" presId="urn:microsoft.com/office/officeart/2005/8/layout/vList2"/>
    <dgm:cxn modelId="{C93DDB18-0AE6-4633-9088-E7B1553A6E5A}" srcId="{89FB9431-ABC5-47A8-9B39-ED58A9A451DE}" destId="{D079ADFA-594D-48C6-B6CC-C3B8FB0F76F3}" srcOrd="5" destOrd="0" parTransId="{D6ABADDF-54DE-41B4-9A44-532476264654}" sibTransId="{7617015D-B67C-40D9-8780-A39376B4D348}"/>
    <dgm:cxn modelId="{09757A2C-679D-4E57-AC52-01C463B82D4E}" srcId="{89FB9431-ABC5-47A8-9B39-ED58A9A451DE}" destId="{5884B79C-0B48-4423-9D6C-5742627C1A1D}" srcOrd="3" destOrd="0" parTransId="{E69339AE-112A-4A76-ACE1-2D66167E42CF}" sibTransId="{24499AD1-DE51-4238-A975-C2E172D77A2A}"/>
    <dgm:cxn modelId="{7A09C132-CAC1-4C92-A3D6-A5DCAF10259B}" type="presOf" srcId="{5884B79C-0B48-4423-9D6C-5742627C1A1D}" destId="{83563995-BBD9-42FE-8400-36A60EB01C1E}" srcOrd="0" destOrd="0" presId="urn:microsoft.com/office/officeart/2005/8/layout/vList2"/>
    <dgm:cxn modelId="{1CA3DB38-0945-4C66-83C0-6547A5E73906}" type="presOf" srcId="{BD4B1614-D3DF-4C69-9A88-2E3E22147AC2}" destId="{703BCC8D-ECC7-4CA9-BAA4-9077217A82C7}" srcOrd="0" destOrd="0" presId="urn:microsoft.com/office/officeart/2005/8/layout/vList2"/>
    <dgm:cxn modelId="{5663CA77-8FD9-4722-85AF-CB63A28ECFCC}" type="presOf" srcId="{D079ADFA-594D-48C6-B6CC-C3B8FB0F76F3}" destId="{05841593-7B66-42E9-978F-42AF60C85050}" srcOrd="0" destOrd="0" presId="urn:microsoft.com/office/officeart/2005/8/layout/vList2"/>
    <dgm:cxn modelId="{75F61F7B-F9D3-4908-9E6E-0BF1F5D9F2A0}" srcId="{89FB9431-ABC5-47A8-9B39-ED58A9A451DE}" destId="{BD4B1614-D3DF-4C69-9A88-2E3E22147AC2}" srcOrd="4" destOrd="0" parTransId="{8284BCDE-A32C-43E3-8715-E7CF6AF1A3E2}" sibTransId="{54D54CB5-3999-4008-A93B-3D7EF1BE208F}"/>
    <dgm:cxn modelId="{E966DE9E-84AB-41DD-ADD9-A94C05BADA69}" srcId="{89FB9431-ABC5-47A8-9B39-ED58A9A451DE}" destId="{3A456F3B-93F9-420A-8171-773FA32BFB9E}" srcOrd="1" destOrd="0" parTransId="{9234453C-7D41-480E-92C9-CC47F6097738}" sibTransId="{7A7040F7-E132-4E9C-830E-44FBA3D1D82B}"/>
    <dgm:cxn modelId="{02765CA2-8F56-4508-AF4A-A3442C062D24}" type="presOf" srcId="{89FB9431-ABC5-47A8-9B39-ED58A9A451DE}" destId="{CC769F22-DBFD-4B6E-BA10-A15E3C7DE6EB}" srcOrd="0" destOrd="0" presId="urn:microsoft.com/office/officeart/2005/8/layout/vList2"/>
    <dgm:cxn modelId="{84756AA4-C88F-47F6-8822-06B26984B59E}" type="presOf" srcId="{93A1F0EA-A987-4A9D-AB60-75D78CD165C4}" destId="{5F9DE5DF-C215-4F9E-8873-1C5A545AFAB6}" srcOrd="0" destOrd="0" presId="urn:microsoft.com/office/officeart/2005/8/layout/vList2"/>
    <dgm:cxn modelId="{97F557B8-6D28-4EAB-B2E5-EA05AEF1C8F9}" type="presOf" srcId="{C0E232C3-66A0-4D5F-B811-CB15136DB6E3}" destId="{7856B6DD-4BA0-4A79-A8E0-DBCD27245C9E}" srcOrd="0" destOrd="0" presId="urn:microsoft.com/office/officeart/2005/8/layout/vList2"/>
    <dgm:cxn modelId="{B9E510BB-EE4E-45CC-A147-F28DC4858C45}" srcId="{89FB9431-ABC5-47A8-9B39-ED58A9A451DE}" destId="{C0E232C3-66A0-4D5F-B811-CB15136DB6E3}" srcOrd="2" destOrd="0" parTransId="{1BA17545-BFD8-4B33-B2E1-37C94CDF0C98}" sibTransId="{EA56F5C9-A982-4568-90A0-F3548A931829}"/>
    <dgm:cxn modelId="{A51617F3-9A68-4261-B47A-0B0BA0F12F96}" srcId="{89FB9431-ABC5-47A8-9B39-ED58A9A451DE}" destId="{93A1F0EA-A987-4A9D-AB60-75D78CD165C4}" srcOrd="0" destOrd="0" parTransId="{54D05D5F-2491-4B68-9418-4E17FF8E102C}" sibTransId="{E425A08C-1118-4ABE-9791-08D2F96C1030}"/>
    <dgm:cxn modelId="{C679A9A2-1F88-4628-BFC2-CE3CB875E398}" type="presParOf" srcId="{CC769F22-DBFD-4B6E-BA10-A15E3C7DE6EB}" destId="{5F9DE5DF-C215-4F9E-8873-1C5A545AFAB6}" srcOrd="0" destOrd="0" presId="urn:microsoft.com/office/officeart/2005/8/layout/vList2"/>
    <dgm:cxn modelId="{B25E7C2A-FAD5-446C-B20E-3E26820A4FC4}" type="presParOf" srcId="{CC769F22-DBFD-4B6E-BA10-A15E3C7DE6EB}" destId="{AA770427-3AAC-4C8F-A633-60E1D29F7C2F}" srcOrd="1" destOrd="0" presId="urn:microsoft.com/office/officeart/2005/8/layout/vList2"/>
    <dgm:cxn modelId="{A5B26145-5DBF-451E-B7DD-9AE1AA81435D}" type="presParOf" srcId="{CC769F22-DBFD-4B6E-BA10-A15E3C7DE6EB}" destId="{DE2B8AC9-FDC9-4C0B-86EF-E2FF76AEE800}" srcOrd="2" destOrd="0" presId="urn:microsoft.com/office/officeart/2005/8/layout/vList2"/>
    <dgm:cxn modelId="{D17645C6-3072-4D00-8829-E81E56DABEC6}" type="presParOf" srcId="{CC769F22-DBFD-4B6E-BA10-A15E3C7DE6EB}" destId="{4B6C7744-7EE7-4E54-95B7-204E8DFEF0FE}" srcOrd="3" destOrd="0" presId="urn:microsoft.com/office/officeart/2005/8/layout/vList2"/>
    <dgm:cxn modelId="{2AB4AC7E-5AE3-4273-9B3B-EF0D5AB1D6EC}" type="presParOf" srcId="{CC769F22-DBFD-4B6E-BA10-A15E3C7DE6EB}" destId="{7856B6DD-4BA0-4A79-A8E0-DBCD27245C9E}" srcOrd="4" destOrd="0" presId="urn:microsoft.com/office/officeart/2005/8/layout/vList2"/>
    <dgm:cxn modelId="{F435A460-9797-47DE-A989-030F951B2168}" type="presParOf" srcId="{CC769F22-DBFD-4B6E-BA10-A15E3C7DE6EB}" destId="{19C30611-1523-44FD-A39A-5B7777D36CAF}" srcOrd="5" destOrd="0" presId="urn:microsoft.com/office/officeart/2005/8/layout/vList2"/>
    <dgm:cxn modelId="{4BA4D3B4-5114-417A-9BCD-B56371301DE2}" type="presParOf" srcId="{CC769F22-DBFD-4B6E-BA10-A15E3C7DE6EB}" destId="{83563995-BBD9-42FE-8400-36A60EB01C1E}" srcOrd="6" destOrd="0" presId="urn:microsoft.com/office/officeart/2005/8/layout/vList2"/>
    <dgm:cxn modelId="{B7D7EEB1-B0CB-495A-9529-BF97E8803845}" type="presParOf" srcId="{CC769F22-DBFD-4B6E-BA10-A15E3C7DE6EB}" destId="{F4EED0DF-DE46-4894-B78B-2B33DFF24A16}" srcOrd="7" destOrd="0" presId="urn:microsoft.com/office/officeart/2005/8/layout/vList2"/>
    <dgm:cxn modelId="{C6DC588A-BE8D-4CD9-9264-2EE39C46467B}" type="presParOf" srcId="{CC769F22-DBFD-4B6E-BA10-A15E3C7DE6EB}" destId="{703BCC8D-ECC7-4CA9-BAA4-9077217A82C7}" srcOrd="8" destOrd="0" presId="urn:microsoft.com/office/officeart/2005/8/layout/vList2"/>
    <dgm:cxn modelId="{A4604EBE-C8EA-47FF-B6F9-339D20974C89}" type="presParOf" srcId="{CC769F22-DBFD-4B6E-BA10-A15E3C7DE6EB}" destId="{F34F9D10-47B1-4284-A167-CD3E5BBAB8BE}" srcOrd="9" destOrd="0" presId="urn:microsoft.com/office/officeart/2005/8/layout/vList2"/>
    <dgm:cxn modelId="{3E7DD4BA-F3AC-4179-AD1E-2D9A1BA89FC2}" type="presParOf" srcId="{CC769F22-DBFD-4B6E-BA10-A15E3C7DE6EB}" destId="{05841593-7B66-42E9-978F-42AF60C8505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92C2A-6A55-40C4-9DE1-4B955BC9356B}">
      <dsp:nvSpPr>
        <dsp:cNvPr id="0" name=""/>
        <dsp:cNvSpPr/>
      </dsp:nvSpPr>
      <dsp:spPr>
        <a:xfrm>
          <a:off x="3175728" y="812147"/>
          <a:ext cx="624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4827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1757" y="854589"/>
        <a:ext cx="32771" cy="6554"/>
      </dsp:txXfrm>
    </dsp:sp>
    <dsp:sp modelId="{88E59C43-6F43-4260-9214-BCAF3D6E911A}">
      <dsp:nvSpPr>
        <dsp:cNvPr id="0" name=""/>
        <dsp:cNvSpPr/>
      </dsp:nvSpPr>
      <dsp:spPr>
        <a:xfrm>
          <a:off x="327842" y="2961"/>
          <a:ext cx="2849686" cy="17098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37" tIns="146574" rIns="139637" bIns="14657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Estos resultados forman parte de una investigación hecha en colaboración con la CSS y MINSA en la provincial de Colon.</a:t>
          </a:r>
        </a:p>
      </dsp:txBody>
      <dsp:txXfrm>
        <a:off x="327842" y="2961"/>
        <a:ext cx="2849686" cy="1709811"/>
      </dsp:txXfrm>
    </dsp:sp>
    <dsp:sp modelId="{1A99B4BA-C4DE-43CC-B223-D23E3495B1AF}">
      <dsp:nvSpPr>
        <dsp:cNvPr id="0" name=""/>
        <dsp:cNvSpPr/>
      </dsp:nvSpPr>
      <dsp:spPr>
        <a:xfrm>
          <a:off x="6680843" y="812147"/>
          <a:ext cx="624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4827" y="45720"/>
              </a:lnTo>
            </a:path>
          </a:pathLst>
        </a:custGeom>
        <a:noFill/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76871" y="854589"/>
        <a:ext cx="32771" cy="6554"/>
      </dsp:txXfrm>
    </dsp:sp>
    <dsp:sp modelId="{6DDF9B7F-8ECE-4D51-8A45-299EB041A134}">
      <dsp:nvSpPr>
        <dsp:cNvPr id="0" name=""/>
        <dsp:cNvSpPr/>
      </dsp:nvSpPr>
      <dsp:spPr>
        <a:xfrm>
          <a:off x="3832956" y="2961"/>
          <a:ext cx="2849686" cy="1709811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37" tIns="146574" rIns="139637" bIns="14657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Fue</a:t>
          </a:r>
          <a:r>
            <a:rPr lang="en-US" sz="1800" kern="1200" dirty="0"/>
            <a:t> </a:t>
          </a:r>
          <a:r>
            <a:rPr lang="en-US" sz="1800" kern="1200" dirty="0" err="1"/>
            <a:t>financiada</a:t>
          </a:r>
          <a:r>
            <a:rPr lang="en-US" sz="1800" kern="1200" dirty="0"/>
            <a:t> </a:t>
          </a:r>
          <a:r>
            <a:rPr lang="en-US" sz="1800" kern="1200"/>
            <a:t>por la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s-MX" sz="1800" i="0" kern="1200" dirty="0">
              <a:cs typeface="Arial" charset="0"/>
            </a:rPr>
            <a:t>SENACYT  No.  IDDS-2015-180 </a:t>
          </a:r>
          <a:endParaRPr lang="en-US" sz="1800" kern="1200" dirty="0"/>
        </a:p>
      </dsp:txBody>
      <dsp:txXfrm>
        <a:off x="3832956" y="2961"/>
        <a:ext cx="2849686" cy="1709811"/>
      </dsp:txXfrm>
    </dsp:sp>
    <dsp:sp modelId="{A4DC84C8-FD6C-4DF1-AB92-3914DAD67AED}">
      <dsp:nvSpPr>
        <dsp:cNvPr id="0" name=""/>
        <dsp:cNvSpPr/>
      </dsp:nvSpPr>
      <dsp:spPr>
        <a:xfrm>
          <a:off x="1752685" y="1710973"/>
          <a:ext cx="7010228" cy="624827"/>
        </a:xfrm>
        <a:custGeom>
          <a:avLst/>
          <a:gdLst/>
          <a:ahLst/>
          <a:cxnLst/>
          <a:rect l="0" t="0" r="0" b="0"/>
          <a:pathLst>
            <a:path>
              <a:moveTo>
                <a:pt x="7010228" y="0"/>
              </a:moveTo>
              <a:lnTo>
                <a:pt x="7010228" y="329513"/>
              </a:lnTo>
              <a:lnTo>
                <a:pt x="0" y="329513"/>
              </a:lnTo>
              <a:lnTo>
                <a:pt x="0" y="624827"/>
              </a:lnTo>
            </a:path>
          </a:pathLst>
        </a:custGeom>
        <a:noFill/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1779" y="2020109"/>
        <a:ext cx="352040" cy="6554"/>
      </dsp:txXfrm>
    </dsp:sp>
    <dsp:sp modelId="{D261BC9C-8DE4-4EE2-A74D-FF904AF1E634}">
      <dsp:nvSpPr>
        <dsp:cNvPr id="0" name=""/>
        <dsp:cNvSpPr/>
      </dsp:nvSpPr>
      <dsp:spPr>
        <a:xfrm>
          <a:off x="7338071" y="2961"/>
          <a:ext cx="2849686" cy="170981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37" tIns="146574" rIns="139637" bIns="14657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Contó con el apoyo de un equipo multidisciplinario que laboraban en el primer nivel de atención y nivel hospitalario.</a:t>
          </a:r>
        </a:p>
      </dsp:txBody>
      <dsp:txXfrm>
        <a:off x="7338071" y="2961"/>
        <a:ext cx="2849686" cy="1709811"/>
      </dsp:txXfrm>
    </dsp:sp>
    <dsp:sp modelId="{BABC552D-7AD6-49D6-B202-D6E49213B685}">
      <dsp:nvSpPr>
        <dsp:cNvPr id="0" name=""/>
        <dsp:cNvSpPr/>
      </dsp:nvSpPr>
      <dsp:spPr>
        <a:xfrm>
          <a:off x="3175728" y="3177386"/>
          <a:ext cx="624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4827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1757" y="3219829"/>
        <a:ext cx="32771" cy="6554"/>
      </dsp:txXfrm>
    </dsp:sp>
    <dsp:sp modelId="{7650C8BA-2C5E-4A1A-8B09-37BE252466BB}">
      <dsp:nvSpPr>
        <dsp:cNvPr id="0" name=""/>
        <dsp:cNvSpPr/>
      </dsp:nvSpPr>
      <dsp:spPr>
        <a:xfrm>
          <a:off x="327842" y="2368200"/>
          <a:ext cx="2849686" cy="1709811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37" tIns="146574" rIns="139637" bIns="14657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Fue un trabajo colaborativo que siguió al paciente durante el curso de su enfermedad desde que fue detectado.</a:t>
          </a:r>
        </a:p>
      </dsp:txBody>
      <dsp:txXfrm>
        <a:off x="327842" y="2368200"/>
        <a:ext cx="2849686" cy="1709811"/>
      </dsp:txXfrm>
    </dsp:sp>
    <dsp:sp modelId="{2BD96A0F-E542-4F43-8902-117D71515804}">
      <dsp:nvSpPr>
        <dsp:cNvPr id="0" name=""/>
        <dsp:cNvSpPr/>
      </dsp:nvSpPr>
      <dsp:spPr>
        <a:xfrm>
          <a:off x="3832956" y="2368200"/>
          <a:ext cx="2849686" cy="170981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37" tIns="146574" rIns="139637" bIns="14657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Nos queda claro que el Sistema de Salud no está listo para apoyar la INVESTIGACIÓN EN SALUD.</a:t>
          </a:r>
          <a:endParaRPr lang="en-US" sz="1800" kern="1200"/>
        </a:p>
      </dsp:txBody>
      <dsp:txXfrm>
        <a:off x="3832956" y="2368200"/>
        <a:ext cx="2849686" cy="1709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D3059-F6DE-4DF4-AA6D-79C384CE3096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03610-29D3-4260-A12E-631007C0D78C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El estudio se ofreció a todos los casos nuevos detectados a través del programa de TB en Colon durante 2017-2018 .</a:t>
          </a:r>
        </a:p>
      </dsp:txBody>
      <dsp:txXfrm>
        <a:off x="0" y="0"/>
        <a:ext cx="6492875" cy="1276350"/>
      </dsp:txXfrm>
    </dsp:sp>
    <dsp:sp modelId="{E742C542-71BD-4217-BE73-627C36331B14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C02E8-79E2-4510-8A72-2047FD020B60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 incluia a los que consentían en participar.</a:t>
          </a:r>
        </a:p>
      </dsp:txBody>
      <dsp:txXfrm>
        <a:off x="0" y="1276350"/>
        <a:ext cx="6492875" cy="1276350"/>
      </dsp:txXfrm>
    </dsp:sp>
    <dsp:sp modelId="{F39A7D25-BCED-49AF-B251-410926970F1A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B5E23-CE1A-4B68-98B2-75F5FA442621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Todos los sujetos completaban un cuestionario que recogía información general, frecuencia de consumo de alimentos, datos de laboratorio, datos de historia clínica y preguntas sobre conductas relacionadas a alimentación.</a:t>
          </a:r>
        </a:p>
      </dsp:txBody>
      <dsp:txXfrm>
        <a:off x="0" y="2552700"/>
        <a:ext cx="6492875" cy="1276350"/>
      </dsp:txXfrm>
    </dsp:sp>
    <dsp:sp modelId="{F1AC3C7E-A0AD-4D68-832A-A3E1F2E57340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077B7-C1AE-4163-9B97-EC6BB0EC2BB0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 les hizo seguimiento durante el tratamiento y se tomaron muestras de sangre.</a:t>
          </a:r>
        </a:p>
      </dsp:txBody>
      <dsp:txXfrm>
        <a:off x="0" y="3829050"/>
        <a:ext cx="6492875" cy="1276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DDD9D-1FA2-4D61-974D-1BDFFA8B85B3}">
      <dsp:nvSpPr>
        <dsp:cNvPr id="0" name=""/>
        <dsp:cNvSpPr/>
      </dsp:nvSpPr>
      <dsp:spPr>
        <a:xfrm>
          <a:off x="0" y="77114"/>
          <a:ext cx="6492875" cy="1594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Utilizamos un cuestionario de frecuencia de alimentos adaptado a Panamá e inicialmente probado en Puerto Rico.</a:t>
          </a:r>
        </a:p>
      </dsp:txBody>
      <dsp:txXfrm>
        <a:off x="77847" y="154961"/>
        <a:ext cx="6337181" cy="1439016"/>
      </dsp:txXfrm>
    </dsp:sp>
    <dsp:sp modelId="{DA00FD93-5DBF-4ED1-A15E-E3F72ADB9A60}">
      <dsp:nvSpPr>
        <dsp:cNvPr id="0" name=""/>
        <dsp:cNvSpPr/>
      </dsp:nvSpPr>
      <dsp:spPr>
        <a:xfrm>
          <a:off x="0" y="1755344"/>
          <a:ext cx="6492875" cy="159471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La </a:t>
          </a:r>
          <a:r>
            <a:rPr lang="en-US" sz="2900" kern="1200" dirty="0" err="1"/>
            <a:t>intención</a:t>
          </a:r>
          <a:r>
            <a:rPr lang="en-US" sz="2900" kern="1200" dirty="0"/>
            <a:t> era </a:t>
          </a:r>
          <a:r>
            <a:rPr lang="en-US" sz="2900" kern="1200" dirty="0" err="1"/>
            <a:t>usar</a:t>
          </a:r>
          <a:r>
            <a:rPr lang="en-US" sz="2900" kern="1200" dirty="0"/>
            <a:t> un </a:t>
          </a:r>
          <a:r>
            <a:rPr lang="en-US" sz="2900" kern="1200" dirty="0" err="1"/>
            <a:t>instrumento</a:t>
          </a:r>
          <a:r>
            <a:rPr lang="en-US" sz="2900" kern="1200" dirty="0"/>
            <a:t> que </a:t>
          </a:r>
          <a:r>
            <a:rPr lang="en-US" sz="2900" kern="1200" dirty="0" err="1"/>
            <a:t>nos</a:t>
          </a:r>
          <a:r>
            <a:rPr lang="en-US" sz="2900" kern="1200" dirty="0"/>
            <a:t> </a:t>
          </a:r>
          <a:r>
            <a:rPr lang="en-US" sz="2900" kern="1200" dirty="0" err="1"/>
            <a:t>permitiera</a:t>
          </a:r>
          <a:r>
            <a:rPr lang="en-US" sz="2900" kern="1200" dirty="0"/>
            <a:t> </a:t>
          </a:r>
          <a:r>
            <a:rPr lang="en-US" sz="2900" kern="1200" dirty="0" err="1"/>
            <a:t>compararnos</a:t>
          </a:r>
          <a:r>
            <a:rPr lang="en-US" sz="2900" kern="1200" dirty="0"/>
            <a:t> con </a:t>
          </a:r>
          <a:r>
            <a:rPr lang="en-US" sz="2900" kern="1200" dirty="0" err="1"/>
            <a:t>otros</a:t>
          </a:r>
          <a:r>
            <a:rPr lang="en-US" sz="2900" kern="1200" dirty="0"/>
            <a:t> </a:t>
          </a:r>
          <a:r>
            <a:rPr lang="en-US" sz="2900" kern="1200" dirty="0" err="1"/>
            <a:t>países</a:t>
          </a:r>
          <a:r>
            <a:rPr lang="en-US" sz="2900" kern="1200" dirty="0"/>
            <a:t>.</a:t>
          </a:r>
        </a:p>
      </dsp:txBody>
      <dsp:txXfrm>
        <a:off x="77847" y="1833191"/>
        <a:ext cx="6337181" cy="1439016"/>
      </dsp:txXfrm>
    </dsp:sp>
    <dsp:sp modelId="{36980379-7E3B-4BCD-BB94-AA4075D44B36}">
      <dsp:nvSpPr>
        <dsp:cNvPr id="0" name=""/>
        <dsp:cNvSpPr/>
      </dsp:nvSpPr>
      <dsp:spPr>
        <a:xfrm>
          <a:off x="0" y="3433575"/>
          <a:ext cx="6492875" cy="15947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Usamos el modelo que se utiliza en la encuesta NHANES en Estados Unidos.</a:t>
          </a:r>
        </a:p>
      </dsp:txBody>
      <dsp:txXfrm>
        <a:off x="77847" y="3511422"/>
        <a:ext cx="6337181" cy="1439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886A2-B196-4612-B485-2F75E87A920C}">
      <dsp:nvSpPr>
        <dsp:cNvPr id="0" name=""/>
        <dsp:cNvSpPr/>
      </dsp:nvSpPr>
      <dsp:spPr>
        <a:xfrm>
          <a:off x="0" y="19205"/>
          <a:ext cx="6492875" cy="24917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Nutrición deficiente y Tuberculosis han sido ligadas a pobreza, inestabilidad económica e inseguridad alimentaria.</a:t>
          </a:r>
          <a:r>
            <a:rPr lang="en-US" sz="2900" kern="1200" baseline="30000"/>
            <a:t>1</a:t>
          </a:r>
          <a:endParaRPr lang="en-US" sz="2900" kern="1200"/>
        </a:p>
      </dsp:txBody>
      <dsp:txXfrm>
        <a:off x="121636" y="140841"/>
        <a:ext cx="6249603" cy="2248462"/>
      </dsp:txXfrm>
    </dsp:sp>
    <dsp:sp modelId="{34F79476-39BB-4E21-86CD-A51254D94598}">
      <dsp:nvSpPr>
        <dsp:cNvPr id="0" name=""/>
        <dsp:cNvSpPr/>
      </dsp:nvSpPr>
      <dsp:spPr>
        <a:xfrm>
          <a:off x="0" y="2594459"/>
          <a:ext cx="6492875" cy="249173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Estudios</a:t>
          </a:r>
          <a:r>
            <a:rPr lang="en-US" sz="2900" kern="1200" dirty="0"/>
            <a:t> </a:t>
          </a:r>
          <a:r>
            <a:rPr lang="en-US" sz="2900" kern="1200" dirty="0" err="1"/>
            <a:t>observacionales</a:t>
          </a:r>
          <a:r>
            <a:rPr lang="en-US" sz="2900" kern="1200" dirty="0"/>
            <a:t> </a:t>
          </a:r>
          <a:r>
            <a:rPr lang="en-US" sz="2900" kern="1200" dirty="0" err="1"/>
            <a:t>han</a:t>
          </a:r>
          <a:r>
            <a:rPr lang="en-US" sz="2900" kern="1200" dirty="0"/>
            <a:t> </a:t>
          </a:r>
          <a:r>
            <a:rPr lang="en-US" sz="2900" kern="1200" dirty="0" err="1"/>
            <a:t>encontrado</a:t>
          </a:r>
          <a:r>
            <a:rPr lang="en-US" sz="2900" kern="1200" dirty="0"/>
            <a:t> </a:t>
          </a:r>
          <a:r>
            <a:rPr lang="en-US" sz="2900" kern="1200" dirty="0" err="1"/>
            <a:t>asociación</a:t>
          </a:r>
          <a:r>
            <a:rPr lang="en-US" sz="2900" kern="1200" dirty="0"/>
            <a:t> entre TB </a:t>
          </a:r>
          <a:r>
            <a:rPr lang="en-US" sz="2900" kern="1200" dirty="0" err="1"/>
            <a:t>activa</a:t>
          </a:r>
          <a:r>
            <a:rPr lang="en-US" sz="2900" kern="1200" dirty="0"/>
            <a:t> y  </a:t>
          </a:r>
          <a:r>
            <a:rPr lang="en-US" sz="2900" kern="1200" dirty="0" err="1"/>
            <a:t>dieta</a:t>
          </a:r>
          <a:r>
            <a:rPr lang="en-US" sz="2900" kern="1200" dirty="0"/>
            <a:t>, TB </a:t>
          </a:r>
          <a:r>
            <a:rPr lang="en-US" sz="2900" kern="1200" dirty="0" err="1"/>
            <a:t>activa</a:t>
          </a:r>
          <a:r>
            <a:rPr lang="en-US" sz="2900" kern="1200" dirty="0"/>
            <a:t> y </a:t>
          </a:r>
          <a:r>
            <a:rPr lang="en-US" sz="2900" kern="1200" dirty="0" err="1"/>
            <a:t>estado</a:t>
          </a:r>
          <a:r>
            <a:rPr lang="en-US" sz="2900" kern="1200" dirty="0"/>
            <a:t> </a:t>
          </a:r>
          <a:r>
            <a:rPr lang="en-US" sz="2900" kern="1200" dirty="0" err="1"/>
            <a:t>nutricional</a:t>
          </a:r>
          <a:r>
            <a:rPr lang="en-US" sz="2900" kern="1200" dirty="0"/>
            <a:t>, TB </a:t>
          </a:r>
          <a:r>
            <a:rPr lang="en-US" sz="2900" kern="1200" dirty="0" err="1"/>
            <a:t>activa</a:t>
          </a:r>
          <a:r>
            <a:rPr lang="en-US" sz="2900" kern="1200" dirty="0"/>
            <a:t> y </a:t>
          </a:r>
          <a:r>
            <a:rPr lang="en-US" sz="2900" kern="1200" dirty="0" err="1"/>
            <a:t>factores</a:t>
          </a:r>
          <a:r>
            <a:rPr lang="en-US" sz="2900" kern="1200" dirty="0"/>
            <a:t> </a:t>
          </a:r>
          <a:r>
            <a:rPr lang="en-US" sz="2900" kern="1200" dirty="0" err="1"/>
            <a:t>socioeconómicos</a:t>
          </a:r>
          <a:r>
            <a:rPr lang="en-US" sz="2900" kern="1200" dirty="0"/>
            <a:t> </a:t>
          </a:r>
          <a:r>
            <a:rPr lang="en-US" sz="2900" kern="1200" dirty="0" err="1"/>
            <a:t>como</a:t>
          </a:r>
          <a:r>
            <a:rPr lang="en-US" sz="2900" kern="1200" dirty="0"/>
            <a:t> (</a:t>
          </a:r>
          <a:r>
            <a:rPr lang="en-US" sz="2900" kern="1200" dirty="0" err="1"/>
            <a:t>tipo</a:t>
          </a:r>
          <a:r>
            <a:rPr lang="en-US" sz="2900" kern="1200" dirty="0"/>
            <a:t> de Vivienda del </a:t>
          </a:r>
          <a:r>
            <a:rPr lang="en-US" sz="2900" kern="1200" dirty="0" err="1"/>
            <a:t>paciente</a:t>
          </a:r>
          <a:r>
            <a:rPr lang="en-US" sz="2900" kern="1200" dirty="0"/>
            <a:t>) 2 y 3</a:t>
          </a:r>
        </a:p>
      </dsp:txBody>
      <dsp:txXfrm>
        <a:off x="121636" y="2716095"/>
        <a:ext cx="6249603" cy="2248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D6C76-2397-4743-AA03-06F4A9503CCC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C74BD-9E45-4547-8C55-CC47CF27AD35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6C37D-7217-45F4-889C-14B023F7A21E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El patron de </a:t>
          </a:r>
          <a:r>
            <a:rPr lang="en-US" sz="1900" kern="1200" dirty="0" err="1"/>
            <a:t>frecuencias</a:t>
          </a:r>
          <a:r>
            <a:rPr lang="en-US" sz="1900" kern="1200" dirty="0"/>
            <a:t> de consume de </a:t>
          </a:r>
          <a:r>
            <a:rPr lang="en-US" sz="1900" kern="1200" dirty="0" err="1"/>
            <a:t>alimentos</a:t>
          </a:r>
          <a:r>
            <a:rPr lang="en-US" sz="1900" kern="1200" dirty="0"/>
            <a:t> </a:t>
          </a:r>
          <a:r>
            <a:rPr lang="en-US" sz="1900" kern="1200" dirty="0" err="1"/>
            <a:t>en</a:t>
          </a:r>
          <a:r>
            <a:rPr lang="en-US" sz="1900" kern="1200" dirty="0"/>
            <a:t> </a:t>
          </a:r>
          <a:r>
            <a:rPr lang="en-US" sz="1900" kern="1200" dirty="0" err="1"/>
            <a:t>pacientes</a:t>
          </a:r>
          <a:r>
            <a:rPr lang="en-US" sz="1900" kern="1200" dirty="0"/>
            <a:t> con tuberculosis active </a:t>
          </a:r>
          <a:r>
            <a:rPr lang="en-US" sz="1900" kern="1200" dirty="0" err="1"/>
            <a:t>en</a:t>
          </a:r>
          <a:r>
            <a:rPr lang="en-US" sz="1900" kern="1200" dirty="0"/>
            <a:t> la ciudad de Colon y </a:t>
          </a:r>
          <a:r>
            <a:rPr lang="en-US" sz="1900" kern="1200" dirty="0" err="1"/>
            <a:t>suburbios</a:t>
          </a:r>
          <a:r>
            <a:rPr lang="en-US" sz="1900" kern="1200" dirty="0"/>
            <a:t> </a:t>
          </a:r>
          <a:r>
            <a:rPr lang="en-US" sz="1900" kern="1200" dirty="0" err="1"/>
            <a:t>incluye</a:t>
          </a:r>
          <a:r>
            <a:rPr lang="en-US" sz="1900" kern="1200" dirty="0"/>
            <a:t>: </a:t>
          </a:r>
        </a:p>
      </dsp:txBody>
      <dsp:txXfrm>
        <a:off x="1834517" y="469890"/>
        <a:ext cx="3148942" cy="1335915"/>
      </dsp:txXfrm>
    </dsp:sp>
    <dsp:sp modelId="{3CE4FCA6-C7DE-49BF-980E-4CDAE094A7C6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51CC3-F3D1-4E1C-B112-B13ADB57404F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0F4E5-4E59-46B0-957F-4D87BFF7ADA2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Consumo diario de vegetales, frijoles secos/menestras y lacteos.</a:t>
          </a:r>
        </a:p>
      </dsp:txBody>
      <dsp:txXfrm>
        <a:off x="7154322" y="469890"/>
        <a:ext cx="3148942" cy="1335915"/>
      </dsp:txXfrm>
    </dsp:sp>
    <dsp:sp modelId="{41F6DBA5-9578-4752-96EC-2CE9CEFD7E26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21493-AE20-4421-B52F-11815289A598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FC004-C1FE-4DE1-B97E-5BCB63B39325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Baja </a:t>
          </a:r>
          <a:r>
            <a:rPr lang="en-US" sz="1900" kern="1200" dirty="0" err="1"/>
            <a:t>frecuencia</a:t>
          </a:r>
          <a:r>
            <a:rPr lang="en-US" sz="1900" kern="1200" dirty="0"/>
            <a:t> de </a:t>
          </a:r>
          <a:r>
            <a:rPr lang="en-US" sz="1900" kern="1200" dirty="0" err="1"/>
            <a:t>consumo</a:t>
          </a:r>
          <a:r>
            <a:rPr lang="en-US" sz="1900" kern="1200" dirty="0"/>
            <a:t> </a:t>
          </a:r>
          <a:r>
            <a:rPr lang="en-US" sz="1900" kern="1200" dirty="0" err="1"/>
            <a:t>en</a:t>
          </a:r>
          <a:r>
            <a:rPr lang="en-US" sz="1900" kern="1200" dirty="0"/>
            <a:t> </a:t>
          </a:r>
          <a:r>
            <a:rPr lang="en-US" sz="1900" kern="1200" dirty="0" err="1"/>
            <a:t>frutas</a:t>
          </a:r>
          <a:r>
            <a:rPr lang="en-US" sz="1900" kern="1200" dirty="0"/>
            <a:t> y </a:t>
          </a:r>
          <a:r>
            <a:rPr lang="en-US" sz="1900" kern="1200" dirty="0" err="1"/>
            <a:t>granos</a:t>
          </a:r>
          <a:r>
            <a:rPr lang="en-US" sz="1900" kern="1200" dirty="0"/>
            <a:t> integrals.</a:t>
          </a:r>
        </a:p>
      </dsp:txBody>
      <dsp:txXfrm>
        <a:off x="1834517" y="2545532"/>
        <a:ext cx="3148942" cy="1335915"/>
      </dsp:txXfrm>
    </dsp:sp>
    <dsp:sp modelId="{25FB030B-441E-4DDD-A423-364FBB63901D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1B744-16B6-4E7C-B51E-E130B32C78DD}">
      <dsp:nvSpPr>
        <dsp:cNvPr id="0" name=""/>
        <dsp:cNvSpPr/>
      </dsp:nvSpPr>
      <dsp:spPr>
        <a:xfrm>
          <a:off x="5854251" y="2756797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40186-5379-45E0-8D9A-72E937AB580C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Alta </a:t>
          </a:r>
          <a:r>
            <a:rPr lang="en-US" sz="1900" kern="1200" dirty="0" err="1"/>
            <a:t>frecuencia</a:t>
          </a:r>
          <a:r>
            <a:rPr lang="en-US" sz="1900" kern="1200" dirty="0"/>
            <a:t> de consume de </a:t>
          </a:r>
          <a:r>
            <a:rPr lang="en-US" sz="1900" kern="1200" dirty="0" err="1"/>
            <a:t>azúcares</a:t>
          </a:r>
          <a:r>
            <a:rPr lang="en-US" sz="1900" kern="1200" dirty="0"/>
            <a:t> </a:t>
          </a:r>
          <a:r>
            <a:rPr lang="en-US" sz="1900" kern="1200" dirty="0" err="1"/>
            <a:t>añadidos</a:t>
          </a:r>
          <a:r>
            <a:rPr lang="en-US" sz="1900" kern="1200" dirty="0"/>
            <a:t>, </a:t>
          </a:r>
          <a:r>
            <a:rPr lang="en-US" sz="1900" kern="1200" dirty="0" err="1"/>
            <a:t>bebidas</a:t>
          </a:r>
          <a:r>
            <a:rPr lang="en-US" sz="1900" kern="1200" dirty="0"/>
            <a:t> para </a:t>
          </a:r>
          <a:r>
            <a:rPr lang="en-US" sz="1900" kern="1200" dirty="0" err="1"/>
            <a:t>deportes</a:t>
          </a:r>
          <a:r>
            <a:rPr lang="en-US" sz="1900" kern="1200" dirty="0"/>
            <a:t> o </a:t>
          </a:r>
          <a:r>
            <a:rPr lang="en-US" sz="1900" kern="1200" dirty="0" err="1"/>
            <a:t>jugos</a:t>
          </a:r>
          <a:r>
            <a:rPr lang="en-US" sz="1900" kern="1200" dirty="0"/>
            <a:t> de </a:t>
          </a:r>
          <a:r>
            <a:rPr lang="en-US" sz="1900" kern="1200" dirty="0" err="1"/>
            <a:t>frutas</a:t>
          </a:r>
          <a:r>
            <a:rPr lang="en-US" sz="1900" kern="1200" dirty="0"/>
            <a:t> y </a:t>
          </a:r>
          <a:r>
            <a:rPr lang="en-US" sz="1900" kern="1200" dirty="0" err="1"/>
            <a:t>carnes</a:t>
          </a:r>
          <a:r>
            <a:rPr lang="en-US" sz="1900" kern="1200" dirty="0"/>
            <a:t> </a:t>
          </a:r>
          <a:r>
            <a:rPr lang="en-US" sz="1900" kern="1200" dirty="0" err="1"/>
            <a:t>procesadas</a:t>
          </a:r>
          <a:r>
            <a:rPr lang="en-US" sz="1900" kern="1200" dirty="0"/>
            <a:t>. </a:t>
          </a:r>
        </a:p>
      </dsp:txBody>
      <dsp:txXfrm>
        <a:off x="7154322" y="2545532"/>
        <a:ext cx="3148942" cy="13359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DE5DF-C215-4F9E-8873-1C5A545AFAB6}">
      <dsp:nvSpPr>
        <dsp:cNvPr id="0" name=""/>
        <dsp:cNvSpPr/>
      </dsp:nvSpPr>
      <dsp:spPr>
        <a:xfrm>
          <a:off x="0" y="43135"/>
          <a:ext cx="10515600" cy="6700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Falta de </a:t>
          </a:r>
          <a:r>
            <a:rPr lang="en-US" sz="2000" kern="1200" dirty="0" err="1"/>
            <a:t>trabajo</a:t>
          </a:r>
          <a:r>
            <a:rPr lang="en-US" sz="2000" kern="1200" dirty="0"/>
            <a:t> es una </a:t>
          </a:r>
          <a:r>
            <a:rPr lang="en-US" sz="2000" kern="1200" dirty="0" err="1"/>
            <a:t>posible</a:t>
          </a:r>
          <a:r>
            <a:rPr lang="en-US" sz="2000" kern="1200" dirty="0"/>
            <a:t> </a:t>
          </a:r>
          <a:r>
            <a:rPr lang="en-US" sz="2000" kern="1200" dirty="0" err="1"/>
            <a:t>explicacion</a:t>
          </a:r>
          <a:r>
            <a:rPr lang="en-US" sz="2000" kern="1200" dirty="0"/>
            <a:t> para el bajo </a:t>
          </a:r>
          <a:r>
            <a:rPr lang="en-US" sz="2000" kern="1200" dirty="0" err="1"/>
            <a:t>consumo</a:t>
          </a:r>
          <a:r>
            <a:rPr lang="en-US" sz="2000" kern="1200" dirty="0"/>
            <a:t> de </a:t>
          </a:r>
          <a:r>
            <a:rPr lang="en-US" sz="2000" kern="1200" dirty="0" err="1"/>
            <a:t>algunos</a:t>
          </a:r>
          <a:r>
            <a:rPr lang="en-US" sz="2000" kern="1200" dirty="0"/>
            <a:t> </a:t>
          </a:r>
          <a:r>
            <a:rPr lang="en-US" sz="2000" kern="1200" dirty="0" err="1"/>
            <a:t>productos</a:t>
          </a:r>
          <a:r>
            <a:rPr lang="en-US" sz="2000" kern="1200" dirty="0"/>
            <a:t> </a:t>
          </a:r>
          <a:r>
            <a:rPr lang="en-US" sz="2000" kern="1200" dirty="0" err="1"/>
            <a:t>importantes</a:t>
          </a:r>
          <a:r>
            <a:rPr lang="en-US" sz="2000" kern="1200" dirty="0"/>
            <a:t>.</a:t>
          </a:r>
        </a:p>
      </dsp:txBody>
      <dsp:txXfrm>
        <a:off x="32709" y="75844"/>
        <a:ext cx="10450182" cy="604626"/>
      </dsp:txXfrm>
    </dsp:sp>
    <dsp:sp modelId="{DE2B8AC9-FDC9-4C0B-86EF-E2FF76AEE800}">
      <dsp:nvSpPr>
        <dsp:cNvPr id="0" name=""/>
        <dsp:cNvSpPr/>
      </dsp:nvSpPr>
      <dsp:spPr>
        <a:xfrm>
          <a:off x="0" y="762140"/>
          <a:ext cx="10515600" cy="670044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Primer </a:t>
          </a:r>
          <a:r>
            <a:rPr lang="en-US" sz="1700" kern="1200" dirty="0" err="1"/>
            <a:t>intento</a:t>
          </a:r>
          <a:r>
            <a:rPr lang="en-US" sz="1700" kern="1200" dirty="0"/>
            <a:t> que </a:t>
          </a:r>
          <a:r>
            <a:rPr lang="en-US" sz="1700" kern="1200" dirty="0" err="1"/>
            <a:t>conozcamos</a:t>
          </a:r>
          <a:r>
            <a:rPr lang="en-US" sz="1700" kern="1200" dirty="0"/>
            <a:t> </a:t>
          </a:r>
          <a:r>
            <a:rPr lang="en-US" sz="1700" kern="1200" dirty="0" err="1"/>
            <a:t>en</a:t>
          </a:r>
          <a:r>
            <a:rPr lang="en-US" sz="1700" kern="1200" dirty="0"/>
            <a:t> </a:t>
          </a:r>
          <a:r>
            <a:rPr lang="en-US" sz="1700" kern="1200" dirty="0" err="1"/>
            <a:t>documentar</a:t>
          </a:r>
          <a:r>
            <a:rPr lang="en-US" sz="1700" kern="1200" dirty="0"/>
            <a:t> la ingesta de </a:t>
          </a:r>
          <a:r>
            <a:rPr lang="en-US" sz="1700" kern="1200" dirty="0" err="1"/>
            <a:t>alimentos</a:t>
          </a:r>
          <a:r>
            <a:rPr lang="en-US" sz="1700" kern="1200" dirty="0"/>
            <a:t> </a:t>
          </a:r>
          <a:r>
            <a:rPr lang="en-US" sz="1700" kern="1200" dirty="0" err="1"/>
            <a:t>en</a:t>
          </a:r>
          <a:r>
            <a:rPr lang="en-US" sz="1700" kern="1200" dirty="0"/>
            <a:t> </a:t>
          </a:r>
          <a:r>
            <a:rPr lang="en-US" sz="1700" kern="1200" dirty="0" err="1"/>
            <a:t>pacientes</a:t>
          </a:r>
          <a:r>
            <a:rPr lang="en-US" sz="1700" kern="1200" dirty="0"/>
            <a:t> con TB </a:t>
          </a:r>
          <a:r>
            <a:rPr lang="en-US" sz="1700" kern="1200" dirty="0" err="1"/>
            <a:t>en</a:t>
          </a:r>
          <a:r>
            <a:rPr lang="en-US" sz="1700" kern="1200" dirty="0"/>
            <a:t> Colon.   </a:t>
          </a:r>
          <a:r>
            <a:rPr lang="en-US" sz="1700" kern="1200" dirty="0" err="1"/>
            <a:t>Hallazgos</a:t>
          </a:r>
          <a:r>
            <a:rPr lang="en-US" sz="1700" kern="1200" dirty="0"/>
            <a:t> </a:t>
          </a:r>
          <a:r>
            <a:rPr lang="en-US" sz="1700" kern="1200" dirty="0" err="1"/>
            <a:t>apuntan</a:t>
          </a:r>
          <a:r>
            <a:rPr lang="en-US" sz="1700" kern="1200" dirty="0"/>
            <a:t> a mala </a:t>
          </a:r>
          <a:r>
            <a:rPr lang="en-US" sz="1700" kern="1200" dirty="0" err="1"/>
            <a:t>nutricion</a:t>
          </a:r>
          <a:r>
            <a:rPr lang="en-US" sz="1700" kern="1200" dirty="0"/>
            <a:t> </a:t>
          </a:r>
          <a:r>
            <a:rPr lang="en-US" sz="1700" kern="1200" dirty="0" err="1"/>
            <a:t>en</a:t>
          </a:r>
          <a:r>
            <a:rPr lang="en-US" sz="1700" kern="1200" dirty="0"/>
            <a:t> </a:t>
          </a:r>
          <a:r>
            <a:rPr lang="en-US" sz="1700" kern="1200" dirty="0" err="1"/>
            <a:t>estos</a:t>
          </a:r>
          <a:r>
            <a:rPr lang="en-US" sz="1700" kern="1200" dirty="0"/>
            <a:t> </a:t>
          </a:r>
          <a:r>
            <a:rPr lang="en-US" sz="1700" kern="1200" dirty="0" err="1"/>
            <a:t>pacientes</a:t>
          </a:r>
          <a:r>
            <a:rPr lang="en-US" sz="1700" kern="1200" dirty="0"/>
            <a:t>.</a:t>
          </a:r>
        </a:p>
      </dsp:txBody>
      <dsp:txXfrm>
        <a:off x="32709" y="794849"/>
        <a:ext cx="10450182" cy="604626"/>
      </dsp:txXfrm>
    </dsp:sp>
    <dsp:sp modelId="{7856B6DD-4BA0-4A79-A8E0-DBCD27245C9E}">
      <dsp:nvSpPr>
        <dsp:cNvPr id="0" name=""/>
        <dsp:cNvSpPr/>
      </dsp:nvSpPr>
      <dsp:spPr>
        <a:xfrm>
          <a:off x="0" y="1481144"/>
          <a:ext cx="10515600" cy="670044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Sería recommendable implementar: Educación nutricional, atención personalizada, suplementación a través del programa de TB y otros programas del MINSA u otras entidades.</a:t>
          </a:r>
        </a:p>
      </dsp:txBody>
      <dsp:txXfrm>
        <a:off x="32709" y="1513853"/>
        <a:ext cx="10450182" cy="604626"/>
      </dsp:txXfrm>
    </dsp:sp>
    <dsp:sp modelId="{83563995-BBD9-42FE-8400-36A60EB01C1E}">
      <dsp:nvSpPr>
        <dsp:cNvPr id="0" name=""/>
        <dsp:cNvSpPr/>
      </dsp:nvSpPr>
      <dsp:spPr>
        <a:xfrm>
          <a:off x="0" y="2200149"/>
          <a:ext cx="10515600" cy="670044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Alto de consumo de azucar ES UNA ALERTA, amerita investigación profunda la potencial existencia del DOBLE PROBLEMA: DIABETES-TB.</a:t>
          </a:r>
        </a:p>
      </dsp:txBody>
      <dsp:txXfrm>
        <a:off x="32709" y="2232858"/>
        <a:ext cx="10450182" cy="604626"/>
      </dsp:txXfrm>
    </dsp:sp>
    <dsp:sp modelId="{703BCC8D-ECC7-4CA9-BAA4-9077217A82C7}">
      <dsp:nvSpPr>
        <dsp:cNvPr id="0" name=""/>
        <dsp:cNvSpPr/>
      </dsp:nvSpPr>
      <dsp:spPr>
        <a:xfrm>
          <a:off x="0" y="2919153"/>
          <a:ext cx="10515600" cy="670044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Es clave </a:t>
          </a:r>
          <a:r>
            <a:rPr lang="en-US" sz="1700" kern="1200" dirty="0" err="1"/>
            <a:t>ahondar</a:t>
          </a:r>
          <a:r>
            <a:rPr lang="en-US" sz="1700" kern="1200" dirty="0"/>
            <a:t> </a:t>
          </a:r>
          <a:r>
            <a:rPr lang="en-US" sz="1700" kern="1200" dirty="0" err="1"/>
            <a:t>sobre</a:t>
          </a:r>
          <a:r>
            <a:rPr lang="en-US" sz="1700" kern="1200" dirty="0"/>
            <a:t> la </a:t>
          </a:r>
          <a:r>
            <a:rPr lang="en-US" sz="1700" kern="1200" dirty="0" err="1"/>
            <a:t>Seguridad</a:t>
          </a:r>
          <a:r>
            <a:rPr lang="en-US" sz="1700" kern="1200" dirty="0"/>
            <a:t> </a:t>
          </a:r>
          <a:r>
            <a:rPr lang="en-US" sz="1700" kern="1200" dirty="0" err="1"/>
            <a:t>Alimentaria</a:t>
          </a:r>
          <a:r>
            <a:rPr lang="en-US" sz="1700" kern="1200" dirty="0"/>
            <a:t> para </a:t>
          </a:r>
          <a:r>
            <a:rPr lang="en-US" sz="1700" kern="1200" dirty="0" err="1"/>
            <a:t>ayudar</a:t>
          </a:r>
          <a:r>
            <a:rPr lang="en-US" sz="1700" kern="1200" dirty="0"/>
            <a:t> a </a:t>
          </a:r>
          <a:r>
            <a:rPr lang="en-US" sz="1700" kern="1200" dirty="0" err="1"/>
            <a:t>garantizar</a:t>
          </a:r>
          <a:r>
            <a:rPr lang="en-US" sz="1700" kern="1200" dirty="0"/>
            <a:t> el control de la TB.</a:t>
          </a:r>
        </a:p>
      </dsp:txBody>
      <dsp:txXfrm>
        <a:off x="32709" y="2951862"/>
        <a:ext cx="10450182" cy="604626"/>
      </dsp:txXfrm>
    </dsp:sp>
    <dsp:sp modelId="{05841593-7B66-42E9-978F-42AF60C85050}">
      <dsp:nvSpPr>
        <dsp:cNvPr id="0" name=""/>
        <dsp:cNvSpPr/>
      </dsp:nvSpPr>
      <dsp:spPr>
        <a:xfrm>
          <a:off x="0" y="3638157"/>
          <a:ext cx="10515600" cy="67004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 </a:t>
          </a:r>
          <a:r>
            <a:rPr lang="en-US" sz="1700" kern="1200" dirty="0" err="1"/>
            <a:t>necesita</a:t>
          </a:r>
          <a:r>
            <a:rPr lang="en-US" sz="1700" kern="1200" dirty="0"/>
            <a:t> </a:t>
          </a:r>
          <a:r>
            <a:rPr lang="en-US" sz="1700" kern="1200" dirty="0" err="1"/>
            <a:t>estudiar</a:t>
          </a:r>
          <a:r>
            <a:rPr lang="en-US" sz="1700" kern="1200" dirty="0"/>
            <a:t> las </a:t>
          </a:r>
          <a:r>
            <a:rPr lang="en-US" sz="1700" kern="1200" dirty="0" err="1"/>
            <a:t>cantidades</a:t>
          </a:r>
          <a:r>
            <a:rPr lang="en-US" sz="1700" kern="1200" dirty="0"/>
            <a:t>  de </a:t>
          </a:r>
          <a:r>
            <a:rPr lang="en-US" sz="1700" kern="1200" dirty="0" err="1"/>
            <a:t>consumo</a:t>
          </a:r>
          <a:r>
            <a:rPr lang="en-US" sz="1700" kern="1200" dirty="0"/>
            <a:t> y </a:t>
          </a:r>
          <a:r>
            <a:rPr lang="en-US" sz="1700" kern="1200" dirty="0" err="1"/>
            <a:t>ahondar</a:t>
          </a:r>
          <a:r>
            <a:rPr lang="en-US" sz="1700" kern="1200" dirty="0"/>
            <a:t> </a:t>
          </a:r>
          <a:r>
            <a:rPr lang="en-US" sz="1700" kern="1200" dirty="0" err="1"/>
            <a:t>en</a:t>
          </a:r>
          <a:r>
            <a:rPr lang="en-US" sz="1700" kern="1200" dirty="0"/>
            <a:t> las </a:t>
          </a:r>
          <a:r>
            <a:rPr lang="en-US" sz="1700" kern="1200" dirty="0" err="1"/>
            <a:t>frecuencias</a:t>
          </a:r>
          <a:r>
            <a:rPr lang="en-US" sz="1700" kern="1200" dirty="0"/>
            <a:t>.  Urge </a:t>
          </a:r>
          <a:r>
            <a:rPr lang="en-US" sz="1700" kern="1200" dirty="0" err="1"/>
            <a:t>documento</a:t>
          </a:r>
          <a:r>
            <a:rPr lang="en-US" sz="1700" kern="1200" dirty="0"/>
            <a:t> de </a:t>
          </a:r>
          <a:r>
            <a:rPr lang="en-US" sz="1700" kern="1200" dirty="0" err="1"/>
            <a:t>investigación</a:t>
          </a:r>
          <a:r>
            <a:rPr lang="en-US" sz="1700" kern="1200" dirty="0"/>
            <a:t> </a:t>
          </a:r>
          <a:r>
            <a:rPr lang="en-US" sz="1700" kern="1200" dirty="0" err="1"/>
            <a:t>estandarizado</a:t>
          </a:r>
          <a:r>
            <a:rPr lang="en-US" sz="1700" kern="1200" dirty="0"/>
            <a:t> para el </a:t>
          </a:r>
          <a:r>
            <a:rPr lang="en-US" sz="1700" kern="1200" dirty="0" err="1"/>
            <a:t>tema</a:t>
          </a:r>
          <a:r>
            <a:rPr lang="en-US" sz="1700" kern="1200" dirty="0"/>
            <a:t> de </a:t>
          </a:r>
          <a:r>
            <a:rPr lang="en-US" sz="1700" kern="1200" dirty="0" err="1"/>
            <a:t>nutrición</a:t>
          </a:r>
          <a:r>
            <a:rPr lang="en-US" sz="1700" kern="1200" dirty="0"/>
            <a:t>.</a:t>
          </a:r>
        </a:p>
      </dsp:txBody>
      <dsp:txXfrm>
        <a:off x="32709" y="3670866"/>
        <a:ext cx="10450182" cy="604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82783-3A07-4821-93AF-2E2570D2798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3D7EF-4AA9-4A0A-A1C9-CB053DFC13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7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mapas</a:t>
            </a:r>
            <a:r>
              <a:rPr lang="en-US" dirty="0"/>
              <a:t> </a:t>
            </a:r>
            <a:r>
              <a:rPr lang="en-US" dirty="0" err="1"/>
              <a:t>muestran</a:t>
            </a:r>
            <a:r>
              <a:rPr lang="en-US" dirty="0"/>
              <a:t> las </a:t>
            </a:r>
            <a:r>
              <a:rPr lang="en-US" dirty="0" err="1"/>
              <a:t>tasas</a:t>
            </a:r>
            <a:r>
              <a:rPr lang="en-US" dirty="0"/>
              <a:t> de </a:t>
            </a:r>
            <a:r>
              <a:rPr lang="en-US" dirty="0" err="1"/>
              <a:t>incidencia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una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.  </a:t>
            </a:r>
            <a:r>
              <a:rPr lang="en-US" dirty="0" err="1"/>
              <a:t>Vemos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los </a:t>
            </a:r>
            <a:r>
              <a:rPr lang="en-US" dirty="0" err="1"/>
              <a:t>casos</a:t>
            </a:r>
            <a:r>
              <a:rPr lang="en-US" dirty="0"/>
              <a:t> </a:t>
            </a:r>
            <a:r>
              <a:rPr lang="en-US" dirty="0" err="1"/>
              <a:t>fueron</a:t>
            </a:r>
            <a:r>
              <a:rPr lang="en-US" dirty="0"/>
              <a:t> </a:t>
            </a:r>
            <a:r>
              <a:rPr lang="en-US" dirty="0" err="1"/>
              <a:t>bajando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algunas</a:t>
            </a:r>
            <a:r>
              <a:rPr lang="en-US" dirty="0"/>
              <a:t> zonas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empezaron</a:t>
            </a:r>
            <a:r>
              <a:rPr lang="en-US" dirty="0"/>
              <a:t> a </a:t>
            </a:r>
            <a:r>
              <a:rPr lang="en-US" dirty="0" err="1"/>
              <a:t>tenirse</a:t>
            </a:r>
            <a:r>
              <a:rPr lang="en-US" dirty="0"/>
              <a:t> mas.  </a:t>
            </a:r>
            <a:r>
              <a:rPr lang="en-US" dirty="0" err="1"/>
              <a:t>En</a:t>
            </a:r>
            <a:r>
              <a:rPr lang="en-US" dirty="0"/>
              <a:t> general el </a:t>
            </a:r>
            <a:r>
              <a:rPr lang="en-US" dirty="0" err="1"/>
              <a:t>promedio</a:t>
            </a:r>
            <a:r>
              <a:rPr lang="en-US" dirty="0"/>
              <a:t> de </a:t>
            </a:r>
            <a:r>
              <a:rPr lang="en-US" dirty="0" err="1"/>
              <a:t>incidencia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</a:t>
            </a:r>
            <a:r>
              <a:rPr lang="en-US" dirty="0" err="1"/>
              <a:t>tuvo</a:t>
            </a:r>
            <a:r>
              <a:rPr lang="en-US" dirty="0"/>
              <a:t> un </a:t>
            </a:r>
            <a:r>
              <a:rPr lang="en-US" dirty="0" err="1"/>
              <a:t>leve</a:t>
            </a:r>
            <a:r>
              <a:rPr lang="en-US" dirty="0"/>
              <a:t> </a:t>
            </a:r>
            <a:r>
              <a:rPr lang="en-US" dirty="0" err="1"/>
              <a:t>aumento</a:t>
            </a:r>
            <a:r>
              <a:rPr lang="en-US" dirty="0"/>
              <a:t>. </a:t>
            </a:r>
            <a:r>
              <a:rPr lang="en-US" dirty="0" err="1"/>
              <a:t>Pasando</a:t>
            </a:r>
            <a:r>
              <a:rPr lang="en-US" dirty="0"/>
              <a:t> de un </a:t>
            </a:r>
            <a:r>
              <a:rPr lang="en-US" dirty="0" err="1"/>
              <a:t>promedio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</a:t>
            </a:r>
            <a:r>
              <a:rPr lang="en-US" dirty="0" err="1"/>
              <a:t>incidencia</a:t>
            </a:r>
            <a:r>
              <a:rPr lang="en-US" dirty="0"/>
              <a:t> de 45.7 a 46.7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3D7EF-4AA9-4A0A-A1C9-CB053DFC13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9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Desde</a:t>
            </a:r>
            <a:r>
              <a:rPr lang="en-US" dirty="0"/>
              <a:t> el </a:t>
            </a:r>
            <a:r>
              <a:rPr lang="en-US" dirty="0" err="1"/>
              <a:t>año</a:t>
            </a:r>
            <a:r>
              <a:rPr lang="en-US" dirty="0"/>
              <a:t> 2014 el </a:t>
            </a:r>
            <a:r>
              <a:rPr lang="en-US" dirty="0" err="1"/>
              <a:t>equipo</a:t>
            </a:r>
            <a:r>
              <a:rPr lang="en-US" dirty="0"/>
              <a:t> de </a:t>
            </a:r>
            <a:r>
              <a:rPr lang="en-US" dirty="0" err="1"/>
              <a:t>investigación</a:t>
            </a:r>
            <a:r>
              <a:rPr lang="en-US" dirty="0"/>
              <a:t> </a:t>
            </a:r>
            <a:r>
              <a:rPr lang="en-US" dirty="0" err="1"/>
              <a:t>liderado</a:t>
            </a:r>
            <a:r>
              <a:rPr lang="en-US" dirty="0"/>
              <a:t> por el Dr. Amador Goodridge </a:t>
            </a:r>
            <a:r>
              <a:rPr lang="en-US" dirty="0" err="1"/>
              <a:t>hizo</a:t>
            </a:r>
            <a:r>
              <a:rPr lang="en-US" dirty="0"/>
              <a:t> un </a:t>
            </a:r>
            <a:r>
              <a:rPr lang="en-US" dirty="0" err="1"/>
              <a:t>acercamiento</a:t>
            </a:r>
            <a:r>
              <a:rPr lang="en-US" dirty="0"/>
              <a:t> con las </a:t>
            </a:r>
            <a:r>
              <a:rPr lang="en-US" dirty="0" err="1"/>
              <a:t>autoridades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de Colon y </a:t>
            </a:r>
            <a:r>
              <a:rPr lang="en-US" dirty="0" err="1"/>
              <a:t>hemos</a:t>
            </a:r>
            <a:r>
              <a:rPr lang="en-US" dirty="0"/>
              <a:t> </a:t>
            </a:r>
            <a:r>
              <a:rPr lang="en-US" dirty="0" err="1"/>
              <a:t>trabajado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equipo</a:t>
            </a:r>
            <a:r>
              <a:rPr lang="en-US" dirty="0"/>
              <a:t>.  </a:t>
            </a:r>
            <a:r>
              <a:rPr lang="en-US" dirty="0" err="1"/>
              <a:t>Ya</a:t>
            </a:r>
            <a:r>
              <a:rPr lang="en-US" dirty="0"/>
              <a:t> se ha </a:t>
            </a:r>
            <a:r>
              <a:rPr lang="en-US" dirty="0" err="1"/>
              <a:t>estudiado</a:t>
            </a:r>
            <a:r>
              <a:rPr lang="en-US" dirty="0"/>
              <a:t> </a:t>
            </a:r>
            <a:r>
              <a:rPr lang="en-US" dirty="0" err="1"/>
              <a:t>varios</a:t>
            </a:r>
            <a:r>
              <a:rPr lang="en-US" dirty="0"/>
              <a:t> </a:t>
            </a:r>
            <a:r>
              <a:rPr lang="en-US" dirty="0" err="1"/>
              <a:t>aspectos</a:t>
            </a:r>
            <a:r>
              <a:rPr lang="en-US" dirty="0"/>
              <a:t> de la TB </a:t>
            </a:r>
            <a:r>
              <a:rPr lang="en-US" dirty="0" err="1"/>
              <a:t>en</a:t>
            </a:r>
            <a:r>
              <a:rPr lang="en-US" dirty="0"/>
              <a:t> Colon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faltaba</a:t>
            </a:r>
            <a:r>
              <a:rPr lang="en-US" dirty="0"/>
              <a:t> </a:t>
            </a:r>
            <a:r>
              <a:rPr lang="en-US" dirty="0" err="1"/>
              <a:t>documentar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lo </a:t>
            </a:r>
            <a:r>
              <a:rPr lang="en-US" dirty="0" err="1"/>
              <a:t>relacionado</a:t>
            </a:r>
            <a:r>
              <a:rPr lang="en-US" dirty="0"/>
              <a:t> con la </a:t>
            </a:r>
            <a:r>
              <a:rPr lang="en-US" dirty="0" err="1"/>
              <a:t>nutrición</a:t>
            </a:r>
            <a:r>
              <a:rPr lang="en-US" dirty="0"/>
              <a:t>, </a:t>
            </a:r>
            <a:r>
              <a:rPr lang="en-US" dirty="0" err="1"/>
              <a:t>acceso</a:t>
            </a:r>
            <a:r>
              <a:rPr lang="en-US" dirty="0"/>
              <a:t> </a:t>
            </a:r>
            <a:r>
              <a:rPr lang="en-US" dirty="0" err="1"/>
              <a:t>alimentos</a:t>
            </a:r>
            <a:r>
              <a:rPr lang="en-US" dirty="0"/>
              <a:t> o </a:t>
            </a:r>
            <a:r>
              <a:rPr lang="en-US" dirty="0" err="1"/>
              <a:t>conductas</a:t>
            </a:r>
            <a:r>
              <a:rPr lang="en-US" dirty="0"/>
              <a:t> </a:t>
            </a:r>
            <a:r>
              <a:rPr lang="en-US" dirty="0" err="1"/>
              <a:t>nutricionales</a:t>
            </a:r>
            <a:r>
              <a:rPr lang="en-US" dirty="0"/>
              <a:t> de los </a:t>
            </a:r>
            <a:r>
              <a:rPr lang="en-US" dirty="0" err="1"/>
              <a:t>pacientes</a:t>
            </a:r>
            <a:r>
              <a:rPr lang="en-US" dirty="0"/>
              <a:t>.  ONG </a:t>
            </a:r>
            <a:r>
              <a:rPr lang="en-US" dirty="0" err="1"/>
              <a:t>individuales</a:t>
            </a:r>
            <a:r>
              <a:rPr lang="en-US" dirty="0"/>
              <a:t> </a:t>
            </a:r>
            <a:r>
              <a:rPr lang="en-US" dirty="0" err="1"/>
              <a:t>hacen</a:t>
            </a:r>
            <a:r>
              <a:rPr lang="en-US" dirty="0"/>
              <a:t> </a:t>
            </a:r>
            <a:r>
              <a:rPr lang="en-US" dirty="0" err="1"/>
              <a:t>esfuerzos</a:t>
            </a:r>
            <a:r>
              <a:rPr lang="en-US" dirty="0"/>
              <a:t> por </a:t>
            </a:r>
            <a:r>
              <a:rPr lang="en-US" dirty="0" err="1"/>
              <a:t>proveer</a:t>
            </a:r>
            <a:r>
              <a:rPr lang="en-US" dirty="0"/>
              <a:t> </a:t>
            </a:r>
            <a:r>
              <a:rPr lang="en-US" dirty="0" err="1"/>
              <a:t>alimento</a:t>
            </a:r>
            <a:r>
              <a:rPr lang="en-US" dirty="0"/>
              <a:t> a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pacientes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los </a:t>
            </a:r>
            <a:r>
              <a:rPr lang="en-US" dirty="0" err="1"/>
              <a:t>resultados</a:t>
            </a:r>
            <a:r>
              <a:rPr lang="en-US" dirty="0"/>
              <a:t> no se </a:t>
            </a:r>
            <a:r>
              <a:rPr lang="en-US" dirty="0" err="1"/>
              <a:t>habían</a:t>
            </a:r>
            <a:r>
              <a:rPr lang="en-US" dirty="0"/>
              <a:t> </a:t>
            </a:r>
            <a:r>
              <a:rPr lang="en-US" dirty="0" err="1"/>
              <a:t>documentado</a:t>
            </a:r>
            <a:r>
              <a:rPr lang="en-US" dirty="0"/>
              <a:t> y </a:t>
            </a:r>
            <a:r>
              <a:rPr lang="en-US" dirty="0" err="1"/>
              <a:t>parecian</a:t>
            </a:r>
            <a:r>
              <a:rPr lang="en-US" dirty="0"/>
              <a:t> </a:t>
            </a:r>
            <a:r>
              <a:rPr lang="en-US" dirty="0" err="1"/>
              <a:t>fallidos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3D7EF-4AA9-4A0A-A1C9-CB053DFC13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Este </a:t>
            </a:r>
            <a:r>
              <a:rPr lang="en-US" dirty="0" err="1"/>
              <a:t>componente</a:t>
            </a:r>
            <a:r>
              <a:rPr lang="en-US" dirty="0"/>
              <a:t> se </a:t>
            </a:r>
            <a:r>
              <a:rPr lang="en-US" dirty="0" err="1"/>
              <a:t>agregó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sabemos</a:t>
            </a:r>
            <a:r>
              <a:rPr lang="en-US" dirty="0"/>
              <a:t>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clara</a:t>
            </a:r>
            <a:r>
              <a:rPr lang="en-US" dirty="0"/>
              <a:t> la </a:t>
            </a:r>
            <a:r>
              <a:rPr lang="en-US" dirty="0" err="1"/>
              <a:t>relación</a:t>
            </a:r>
            <a:r>
              <a:rPr lang="en-US" dirty="0"/>
              <a:t> entre TB y </a:t>
            </a:r>
            <a:r>
              <a:rPr lang="en-US" dirty="0" err="1"/>
              <a:t>pobreza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3D7EF-4AA9-4A0A-A1C9-CB053DFC13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7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3D7EF-4AA9-4A0A-A1C9-CB053DFC13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Entre las 10 </a:t>
            </a:r>
            <a:r>
              <a:rPr lang="en-US" dirty="0" err="1"/>
              <a:t>provincias</a:t>
            </a:r>
            <a:r>
              <a:rPr lang="en-US" dirty="0"/>
              <a:t>, Colon </a:t>
            </a:r>
            <a:r>
              <a:rPr lang="en-US" dirty="0" err="1"/>
              <a:t>tiene</a:t>
            </a:r>
            <a:r>
              <a:rPr lang="en-US" dirty="0"/>
              <a:t> el </a:t>
            </a:r>
            <a:r>
              <a:rPr lang="en-US" dirty="0" err="1"/>
              <a:t>puesto</a:t>
            </a:r>
            <a:r>
              <a:rPr lang="en-US" dirty="0"/>
              <a:t> </a:t>
            </a:r>
            <a:r>
              <a:rPr lang="en-US" dirty="0" err="1"/>
              <a:t>numero</a:t>
            </a:r>
            <a:r>
              <a:rPr lang="en-US" dirty="0"/>
              <a:t> 5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proporcion</a:t>
            </a:r>
            <a:r>
              <a:rPr lang="en-US" dirty="0"/>
              <a:t> de personas </a:t>
            </a:r>
            <a:r>
              <a:rPr lang="en-US" dirty="0" err="1"/>
              <a:t>viviendo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pobreza</a:t>
            </a:r>
            <a:r>
              <a:rPr lang="en-US" dirty="0"/>
              <a:t> multidimensional y es </a:t>
            </a:r>
            <a:r>
              <a:rPr lang="en-US" dirty="0" err="1"/>
              <a:t>debido</a:t>
            </a:r>
            <a:r>
              <a:rPr lang="en-US" dirty="0"/>
              <a:t> </a:t>
            </a:r>
            <a:r>
              <a:rPr lang="en-US" dirty="0" err="1"/>
              <a:t>mayormente</a:t>
            </a:r>
            <a:r>
              <a:rPr lang="en-US" dirty="0"/>
              <a:t> a la </a:t>
            </a: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trabajo</a:t>
            </a:r>
            <a:r>
              <a:rPr lang="en-US" dirty="0"/>
              <a:t>, </a:t>
            </a:r>
            <a:r>
              <a:rPr lang="en-US" dirty="0" err="1"/>
              <a:t>tal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se </a:t>
            </a:r>
            <a:r>
              <a:rPr lang="en-US" dirty="0" err="1"/>
              <a:t>reflejó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nuestro</a:t>
            </a:r>
            <a:r>
              <a:rPr lang="en-US" dirty="0"/>
              <a:t> studio.  Los </a:t>
            </a:r>
            <a:r>
              <a:rPr lang="en-US" dirty="0" err="1"/>
              <a:t>casos</a:t>
            </a:r>
            <a:r>
              <a:rPr lang="en-US" dirty="0"/>
              <a:t> </a:t>
            </a:r>
            <a:r>
              <a:rPr lang="en-US" dirty="0" err="1"/>
              <a:t>reclutados</a:t>
            </a:r>
            <a:r>
              <a:rPr lang="en-US" dirty="0"/>
              <a:t> </a:t>
            </a:r>
            <a:r>
              <a:rPr lang="en-US" dirty="0" err="1"/>
              <a:t>representaron</a:t>
            </a:r>
            <a:r>
              <a:rPr lang="en-US" dirty="0"/>
              <a:t> un </a:t>
            </a:r>
            <a:r>
              <a:rPr lang="en-US" dirty="0" err="1"/>
              <a:t>aproximado</a:t>
            </a:r>
            <a:r>
              <a:rPr lang="en-US" dirty="0"/>
              <a:t> de 25% del total de </a:t>
            </a:r>
            <a:r>
              <a:rPr lang="en-US" dirty="0" err="1"/>
              <a:t>casos</a:t>
            </a:r>
            <a:r>
              <a:rPr lang="en-US" dirty="0"/>
              <a:t> </a:t>
            </a:r>
            <a:r>
              <a:rPr lang="en-US" dirty="0" err="1"/>
              <a:t>detectados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3D7EF-4AA9-4A0A-A1C9-CB053DFC13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4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3D7EF-4AA9-4A0A-A1C9-CB053DFC13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1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7809-7A13-4755-8619-7E5AF29DB42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EA1-6BDF-4A4C-898D-E8B1796ECA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1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7809-7A13-4755-8619-7E5AF29DB42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EA1-6BDF-4A4C-898D-E8B1796ECA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7809-7A13-4755-8619-7E5AF29DB42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EA1-6BDF-4A4C-898D-E8B1796ECA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1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7809-7A13-4755-8619-7E5AF29DB42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EA1-6BDF-4A4C-898D-E8B1796ECA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4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7809-7A13-4755-8619-7E5AF29DB42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EA1-6BDF-4A4C-898D-E8B1796ECA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8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7809-7A13-4755-8619-7E5AF29DB42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EA1-6BDF-4A4C-898D-E8B1796ECA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4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7809-7A13-4755-8619-7E5AF29DB42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EA1-6BDF-4A4C-898D-E8B1796ECA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0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7809-7A13-4755-8619-7E5AF29DB42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EA1-6BDF-4A4C-898D-E8B1796ECA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1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7809-7A13-4755-8619-7E5AF29DB42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EA1-6BDF-4A4C-898D-E8B1796ECA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5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7809-7A13-4755-8619-7E5AF29DB42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EA1-6BDF-4A4C-898D-E8B1796ECA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6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7809-7A13-4755-8619-7E5AF29DB42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1EA1-6BDF-4A4C-898D-E8B1796ECA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17809-7A13-4755-8619-7E5AF29DB42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1EA1-6BDF-4A4C-898D-E8B1796ECA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4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53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FF56B57-86C6-45C5-9E95-B4A1CEFDB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997" y="3901124"/>
            <a:ext cx="9966960" cy="144578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553A43"/>
                </a:solidFill>
              </a:rPr>
              <a:t>Frecuencia</a:t>
            </a:r>
            <a:r>
              <a:rPr lang="en-US" sz="3200" dirty="0">
                <a:solidFill>
                  <a:srgbClr val="553A43"/>
                </a:solidFill>
              </a:rPr>
              <a:t> de </a:t>
            </a:r>
            <a:r>
              <a:rPr lang="en-US" sz="3200" dirty="0" err="1">
                <a:solidFill>
                  <a:srgbClr val="553A43"/>
                </a:solidFill>
              </a:rPr>
              <a:t>consumo</a:t>
            </a:r>
            <a:r>
              <a:rPr lang="en-US" sz="3200" dirty="0">
                <a:solidFill>
                  <a:srgbClr val="553A43"/>
                </a:solidFill>
              </a:rPr>
              <a:t> de </a:t>
            </a:r>
            <a:r>
              <a:rPr lang="en-US" sz="3200" dirty="0" err="1">
                <a:solidFill>
                  <a:srgbClr val="553A43"/>
                </a:solidFill>
              </a:rPr>
              <a:t>alimentos</a:t>
            </a:r>
            <a:r>
              <a:rPr lang="en-US" sz="3200" dirty="0">
                <a:solidFill>
                  <a:srgbClr val="553A43"/>
                </a:solidFill>
              </a:rPr>
              <a:t> en </a:t>
            </a:r>
            <a:r>
              <a:rPr lang="en-US" sz="3200" dirty="0" err="1">
                <a:solidFill>
                  <a:srgbClr val="553A43"/>
                </a:solidFill>
              </a:rPr>
              <a:t>pacientes</a:t>
            </a:r>
            <a:r>
              <a:rPr lang="en-US" sz="3200" dirty="0">
                <a:solidFill>
                  <a:srgbClr val="553A43"/>
                </a:solidFill>
              </a:rPr>
              <a:t> con Tuberculosis en zona </a:t>
            </a:r>
            <a:r>
              <a:rPr lang="en-US" sz="3200" dirty="0" err="1">
                <a:solidFill>
                  <a:srgbClr val="553A43"/>
                </a:solidFill>
              </a:rPr>
              <a:t>urbana</a:t>
            </a:r>
            <a:br>
              <a:rPr lang="en-US" sz="3200" dirty="0">
                <a:solidFill>
                  <a:srgbClr val="553A43"/>
                </a:solidFill>
              </a:rPr>
            </a:br>
            <a:r>
              <a:rPr lang="en-US" sz="3200" dirty="0">
                <a:solidFill>
                  <a:srgbClr val="553A43"/>
                </a:solidFill>
              </a:rPr>
              <a:t>–Ciudad </a:t>
            </a:r>
            <a:r>
              <a:rPr lang="en-US" sz="3200">
                <a:solidFill>
                  <a:srgbClr val="553A43"/>
                </a:solidFill>
              </a:rPr>
              <a:t>de Colón-</a:t>
            </a:r>
            <a:endParaRPr lang="en-US" sz="3200" dirty="0">
              <a:solidFill>
                <a:srgbClr val="553A4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989B3-DBAE-4144-A2C9-9964C3B0A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547" y="5448239"/>
            <a:ext cx="8767860" cy="8876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553A43"/>
                </a:solidFill>
              </a:rPr>
              <a:t>Idalina Cubilla, PhD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553A43"/>
                </a:solidFill>
              </a:rPr>
              <a:t>Hospital Regional Dr. Rafael </a:t>
            </a:r>
            <a:r>
              <a:rPr lang="en-US" sz="1800" dirty="0" err="1">
                <a:solidFill>
                  <a:srgbClr val="553A43"/>
                </a:solidFill>
              </a:rPr>
              <a:t>Estévez</a:t>
            </a:r>
            <a:r>
              <a:rPr lang="en-US" sz="1800" dirty="0">
                <a:solidFill>
                  <a:srgbClr val="553A43"/>
                </a:solidFill>
              </a:rPr>
              <a:t> – CSS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553A43"/>
                </a:solidFill>
              </a:rPr>
              <a:t>Investigadora</a:t>
            </a:r>
            <a:r>
              <a:rPr lang="en-US" sz="1800" dirty="0">
                <a:solidFill>
                  <a:srgbClr val="553A43"/>
                </a:solidFill>
              </a:rPr>
              <a:t> </a:t>
            </a:r>
            <a:r>
              <a:rPr lang="en-US" sz="1800" dirty="0" err="1">
                <a:solidFill>
                  <a:srgbClr val="553A43"/>
                </a:solidFill>
              </a:rPr>
              <a:t>Adjunta</a:t>
            </a:r>
            <a:r>
              <a:rPr lang="en-US" sz="1800" dirty="0">
                <a:solidFill>
                  <a:srgbClr val="553A43"/>
                </a:solidFill>
              </a:rPr>
              <a:t> de INDICASAT</a:t>
            </a:r>
          </a:p>
        </p:txBody>
      </p:sp>
      <p:pic>
        <p:nvPicPr>
          <p:cNvPr id="4" name="Content Placeholder 4" descr="A plate is filled with fresh fruit and vegetables&#10;&#10;Description automatically generated">
            <a:extLst>
              <a:ext uri="{FF2B5EF4-FFF2-40B4-BE49-F238E27FC236}">
                <a16:creationId xmlns:a16="http://schemas.microsoft.com/office/drawing/2014/main" id="{96C82DD0-D0AF-47CC-A846-D7D94E877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54" r="1" b="6897"/>
          <a:stretch/>
        </p:blipFill>
        <p:spPr>
          <a:xfrm>
            <a:off x="243840" y="256540"/>
            <a:ext cx="11704320" cy="36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3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DD41-55DA-49A4-B511-F155C7BB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76" y="432079"/>
            <a:ext cx="10515600" cy="884780"/>
          </a:xfrm>
        </p:spPr>
        <p:txBody>
          <a:bodyPr>
            <a:normAutofit/>
          </a:bodyPr>
          <a:lstStyle/>
          <a:p>
            <a:r>
              <a:rPr lang="en-US" sz="4800" dirty="0" err="1"/>
              <a:t>Resultados</a:t>
            </a:r>
            <a:endParaRPr lang="en-US" sz="4800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1A503B0F-DFA3-49FD-838F-766AEB14775E}"/>
              </a:ext>
            </a:extLst>
          </p:cNvPr>
          <p:cNvGrpSpPr>
            <a:grpSpLocks/>
          </p:cNvGrpSpPr>
          <p:nvPr/>
        </p:nvGrpSpPr>
        <p:grpSpPr bwMode="auto">
          <a:xfrm>
            <a:off x="244576" y="2359904"/>
            <a:ext cx="1779588" cy="2716212"/>
            <a:chOff x="9815073" y="8350549"/>
            <a:chExt cx="1780540" cy="2716185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FF19C199-8E97-466D-96DB-7D527416B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2449" y="8350549"/>
              <a:ext cx="1543164" cy="2716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7000"/>
                </a:lnSpc>
                <a:spcAft>
                  <a:spcPts val="800"/>
                </a:spcAft>
              </a:pPr>
              <a:endParaRPr lang="en-US" altLang="es-US" sz="1100" dirty="0">
                <a:solidFill>
                  <a:srgbClr val="26282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es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20 %</a:t>
              </a:r>
              <a:endParaRPr lang="es-PA" altLang="es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Graphic 6" descr="Woman">
              <a:extLst>
                <a:ext uri="{FF2B5EF4-FFF2-40B4-BE49-F238E27FC236}">
                  <a16:creationId xmlns:a16="http://schemas.microsoft.com/office/drawing/2014/main" id="{5BF7FE32-B136-43E5-9AC5-657ED84988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5073" y="9001418"/>
              <a:ext cx="1780540" cy="180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F5A25C82-D7D8-4176-8D77-FDAA73407A78}"/>
              </a:ext>
            </a:extLst>
          </p:cNvPr>
          <p:cNvGrpSpPr>
            <a:grpSpLocks/>
          </p:cNvGrpSpPr>
          <p:nvPr/>
        </p:nvGrpSpPr>
        <p:grpSpPr bwMode="auto">
          <a:xfrm>
            <a:off x="1892402" y="2616455"/>
            <a:ext cx="2176462" cy="2484437"/>
            <a:chOff x="11646438" y="8609013"/>
            <a:chExt cx="2176585" cy="2483843"/>
          </a:xfrm>
        </p:grpSpPr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45C95145-4D5C-4F5E-A1B6-BC12770B4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46438" y="8609013"/>
              <a:ext cx="2176585" cy="24838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es-US" sz="2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80 %</a:t>
              </a:r>
            </a:p>
            <a:p>
              <a:pPr algn="ctr" eaLnBrk="1" hangingPunct="1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es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PA" altLang="es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36">
              <a:extLst>
                <a:ext uri="{FF2B5EF4-FFF2-40B4-BE49-F238E27FC236}">
                  <a16:creationId xmlns:a16="http://schemas.microsoft.com/office/drawing/2014/main" id="{D63F1843-4CEA-40F8-8225-0F10BEC2E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5777" y="9027657"/>
              <a:ext cx="1676386" cy="177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C0B9489-84FD-4078-B7BC-27CAE2742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394254"/>
              </p:ext>
            </p:extLst>
          </p:nvPr>
        </p:nvGraphicFramePr>
        <p:xfrm>
          <a:off x="4046811" y="611426"/>
          <a:ext cx="7550150" cy="284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839">
                  <a:extLst>
                    <a:ext uri="{9D8B030D-6E8A-4147-A177-3AD203B41FA5}">
                      <a16:colId xmlns:a16="http://schemas.microsoft.com/office/drawing/2014/main" val="1436796848"/>
                    </a:ext>
                  </a:extLst>
                </a:gridCol>
                <a:gridCol w="1643322">
                  <a:extLst>
                    <a:ext uri="{9D8B030D-6E8A-4147-A177-3AD203B41FA5}">
                      <a16:colId xmlns:a16="http://schemas.microsoft.com/office/drawing/2014/main" val="2870131839"/>
                    </a:ext>
                  </a:extLst>
                </a:gridCol>
                <a:gridCol w="1478989">
                  <a:extLst>
                    <a:ext uri="{9D8B030D-6E8A-4147-A177-3AD203B41FA5}">
                      <a16:colId xmlns:a16="http://schemas.microsoft.com/office/drawing/2014/main" val="1067533174"/>
                    </a:ext>
                  </a:extLst>
                </a:gridCol>
              </a:tblGrid>
              <a:tr h="496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Variable (N)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Media (SD)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Min, Max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2" marB="45702"/>
                </a:tc>
                <a:extLst>
                  <a:ext uri="{0D108BD9-81ED-4DB2-BD59-A6C34878D82A}">
                    <a16:rowId xmlns:a16="http://schemas.microsoft.com/office/drawing/2014/main" val="3386026447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Edad</a:t>
                      </a:r>
                      <a:r>
                        <a:rPr lang="en-US" sz="2400" dirty="0">
                          <a:effectLst/>
                        </a:rPr>
                        <a:t> (39)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38.2(18.6)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17, 82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2" marB="45702"/>
                </a:tc>
                <a:extLst>
                  <a:ext uri="{0D108BD9-81ED-4DB2-BD59-A6C34878D82A}">
                    <a16:rowId xmlns:a16="http://schemas.microsoft.com/office/drawing/2014/main" val="3150205876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Peso (38)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56.6(11.4)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27,91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2" marB="45702"/>
                </a:tc>
                <a:extLst>
                  <a:ext uri="{0D108BD9-81ED-4DB2-BD59-A6C34878D82A}">
                    <a16:rowId xmlns:a16="http://schemas.microsoft.com/office/drawing/2014/main" val="454640707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Talla</a:t>
                      </a:r>
                      <a:r>
                        <a:rPr lang="en-US" sz="2400" dirty="0">
                          <a:effectLst/>
                        </a:rPr>
                        <a:t> (38)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1.67(0.10)</a:t>
                      </a:r>
                      <a:endParaRPr lang="es-P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1.4 , 1.85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2" marB="45702"/>
                </a:tc>
                <a:extLst>
                  <a:ext uri="{0D108BD9-81ED-4DB2-BD59-A6C34878D82A}">
                    <a16:rowId xmlns:a16="http://schemas.microsoft.com/office/drawing/2014/main" val="243362409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Tiempo</a:t>
                      </a:r>
                      <a:r>
                        <a:rPr lang="en-US" sz="2400" dirty="0">
                          <a:effectLst/>
                        </a:rPr>
                        <a:t> con los </a:t>
                      </a:r>
                      <a:r>
                        <a:rPr lang="en-US" sz="2400" dirty="0" err="1">
                          <a:effectLst/>
                        </a:rPr>
                        <a:t>síntomas</a:t>
                      </a:r>
                      <a:r>
                        <a:rPr lang="en-US" sz="2400" dirty="0">
                          <a:effectLst/>
                        </a:rPr>
                        <a:t>–</a:t>
                      </a:r>
                      <a:r>
                        <a:rPr lang="en-US" sz="2400" dirty="0" err="1">
                          <a:effectLst/>
                        </a:rPr>
                        <a:t>semanas</a:t>
                      </a:r>
                      <a:r>
                        <a:rPr lang="en-US" sz="2400" dirty="0">
                          <a:effectLst/>
                        </a:rPr>
                        <a:t> (38)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13.7(14.8)</a:t>
                      </a:r>
                      <a:endParaRPr lang="es-P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1, 52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2" marB="45702"/>
                </a:tc>
                <a:extLst>
                  <a:ext uri="{0D108BD9-81ED-4DB2-BD59-A6C34878D82A}">
                    <a16:rowId xmlns:a16="http://schemas.microsoft.com/office/drawing/2014/main" val="3068946568"/>
                  </a:ext>
                </a:extLst>
              </a:tr>
            </a:tbl>
          </a:graphicData>
        </a:graphic>
      </p:graphicFrame>
      <p:pic>
        <p:nvPicPr>
          <p:cNvPr id="14" name="Picture 31" descr="Image result for vector for unemployment">
            <a:extLst>
              <a:ext uri="{FF2B5EF4-FFF2-40B4-BE49-F238E27FC236}">
                <a16:creationId xmlns:a16="http://schemas.microsoft.com/office/drawing/2014/main" id="{52731759-34F9-4833-89FE-AD786651E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81" y="3299266"/>
            <a:ext cx="1951346" cy="28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5A85013A-865A-4AB8-A7A2-5361507F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527" y="4262871"/>
            <a:ext cx="191293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9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9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9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9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US" b="1" dirty="0"/>
              <a:t>50%</a:t>
            </a:r>
            <a:endParaRPr lang="es-PA" altLang="es-US" b="1" dirty="0"/>
          </a:p>
        </p:txBody>
      </p:sp>
    </p:spTree>
    <p:extLst>
      <p:ext uri="{BB962C8B-B14F-4D97-AF65-F5344CB8AC3E}">
        <p14:creationId xmlns:p14="http://schemas.microsoft.com/office/powerpoint/2010/main" val="79651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CC610-B97B-4BB6-B424-8B20041A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RESULTADOS</a:t>
            </a:r>
          </a:p>
        </p:txBody>
      </p:sp>
      <p:pic>
        <p:nvPicPr>
          <p:cNvPr id="24" name="Picture 2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29A03EA-ACAE-4D8A-A6B6-ACC6CC111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63830"/>
            <a:ext cx="10905066" cy="32169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C7BA74-6EB2-4DB5-91A4-1BA104B12019}"/>
              </a:ext>
            </a:extLst>
          </p:cNvPr>
          <p:cNvSpPr txBox="1"/>
          <p:nvPr/>
        </p:nvSpPr>
        <p:spPr>
          <a:xfrm>
            <a:off x="2327564" y="5902036"/>
            <a:ext cx="288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13% OTROS: BLANCOS, ASIATICOS, OTROS.</a:t>
            </a:r>
          </a:p>
        </p:txBody>
      </p:sp>
    </p:spTree>
    <p:extLst>
      <p:ext uri="{BB962C8B-B14F-4D97-AF65-F5344CB8AC3E}">
        <p14:creationId xmlns:p14="http://schemas.microsoft.com/office/powerpoint/2010/main" val="368002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1374FF-D291-470E-BE9C-67E53947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536" y="1235627"/>
            <a:ext cx="4584589" cy="2664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78FDDB-3F11-4969-83BB-5318F7CAF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1" y="1344019"/>
            <a:ext cx="4584589" cy="2645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6212C8-BDEC-4F4F-AA11-D2F7055A9BEF}"/>
              </a:ext>
            </a:extLst>
          </p:cNvPr>
          <p:cNvSpPr txBox="1"/>
          <p:nvPr/>
        </p:nvSpPr>
        <p:spPr>
          <a:xfrm>
            <a:off x="2268555" y="302134"/>
            <a:ext cx="6805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PORCENTAJE DE PACIENTES QUE CUMPLEN LOS RECOMENDACIONES NACIONALES  DE FRECUENCIA DE CONSUMO POR GRUPOS DE ALIMENTOS ESPECÍFICOS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619C6-D6DA-4935-9AE5-88126CA34697}"/>
              </a:ext>
            </a:extLst>
          </p:cNvPr>
          <p:cNvSpPr txBox="1"/>
          <p:nvPr/>
        </p:nvSpPr>
        <p:spPr>
          <a:xfrm>
            <a:off x="6096000" y="4050866"/>
            <a:ext cx="58921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/>
              <a:t>Recomendaciones</a:t>
            </a:r>
            <a:r>
              <a:rPr lang="en-US" dirty="0"/>
              <a:t> </a:t>
            </a:r>
            <a:r>
              <a:rPr lang="en-US" dirty="0" err="1"/>
              <a:t>Nacionales</a:t>
            </a:r>
            <a:r>
              <a:rPr lang="en-US" dirty="0"/>
              <a:t>*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err="1"/>
              <a:t>Consumo</a:t>
            </a:r>
            <a:r>
              <a:rPr lang="en-US" dirty="0"/>
              <a:t> </a:t>
            </a:r>
            <a:r>
              <a:rPr lang="en-US" dirty="0" err="1"/>
              <a:t>diario</a:t>
            </a:r>
            <a:r>
              <a:rPr lang="en-US" dirty="0"/>
              <a:t> de </a:t>
            </a:r>
            <a:r>
              <a:rPr lang="en-US" dirty="0" err="1"/>
              <a:t>frutas</a:t>
            </a:r>
            <a:r>
              <a:rPr lang="en-US" dirty="0"/>
              <a:t> </a:t>
            </a:r>
            <a:r>
              <a:rPr lang="en-US" dirty="0" err="1"/>
              <a:t>vegetales</a:t>
            </a:r>
            <a:r>
              <a:rPr lang="en-US" dirty="0"/>
              <a:t> y </a:t>
            </a:r>
            <a:r>
              <a:rPr lang="en-US" dirty="0" err="1"/>
              <a:t>productos</a:t>
            </a:r>
            <a:r>
              <a:rPr lang="en-US" dirty="0"/>
              <a:t> </a:t>
            </a:r>
            <a:r>
              <a:rPr lang="en-US" dirty="0" err="1"/>
              <a:t>lacteos</a:t>
            </a:r>
            <a:r>
              <a:rPr lang="en-US" dirty="0"/>
              <a:t>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/>
              <a:t>Tres </a:t>
            </a:r>
            <a:r>
              <a:rPr lang="en-US" dirty="0" err="1"/>
              <a:t>veces</a:t>
            </a:r>
            <a:r>
              <a:rPr lang="en-US" dirty="0"/>
              <a:t> a la </a:t>
            </a:r>
            <a:r>
              <a:rPr lang="en-US" dirty="0" err="1"/>
              <a:t>semana</a:t>
            </a:r>
            <a:r>
              <a:rPr lang="en-US" dirty="0"/>
              <a:t> frijoles/</a:t>
            </a:r>
            <a:r>
              <a:rPr lang="en-US" dirty="0" err="1"/>
              <a:t>menestras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*</a:t>
            </a:r>
            <a:r>
              <a:rPr lang="en-US" dirty="0" err="1"/>
              <a:t>Ultimas</a:t>
            </a:r>
            <a:r>
              <a:rPr lang="en-US" dirty="0"/>
              <a:t> </a:t>
            </a:r>
            <a:r>
              <a:rPr lang="en-US" dirty="0" err="1"/>
              <a:t>guías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</a:t>
            </a:r>
            <a:r>
              <a:rPr lang="en-US" dirty="0" err="1"/>
              <a:t>Alimentación</a:t>
            </a:r>
            <a:r>
              <a:rPr lang="en-US" dirty="0"/>
              <a:t> </a:t>
            </a:r>
            <a:r>
              <a:rPr lang="en-US" dirty="0" err="1"/>
              <a:t>Diaria</a:t>
            </a:r>
            <a:r>
              <a:rPr lang="en-US" dirty="0"/>
              <a:t> </a:t>
            </a:r>
            <a:r>
              <a:rPr lang="en-US" dirty="0" err="1"/>
              <a:t>Recomendada</a:t>
            </a:r>
            <a:r>
              <a:rPr lang="en-US" dirty="0"/>
              <a:t>, MINSA 2017</a:t>
            </a:r>
            <a:endParaRPr lang="es-P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4DDE4-FC6C-4EA7-B1B7-809A8E26D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31" y="4041138"/>
            <a:ext cx="4584589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1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BE3FE-2B6D-4570-AF5E-51DF607C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365125"/>
            <a:ext cx="10868891" cy="173178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PORCENTAJE DE PACIENTES QUE NO CUMPLEN LA RECOMENDACIÓN NACIONAL DE FRECUENCIA CONSUMO POR GRUPOS DE ALIMENTOS ESPECÍFICOS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F27CE0E-C5A3-453A-B9CA-1C3F6F815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602516"/>
              </p:ext>
            </p:extLst>
          </p:nvPr>
        </p:nvGraphicFramePr>
        <p:xfrm>
          <a:off x="284019" y="2368130"/>
          <a:ext cx="4839789" cy="258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E71F53-0728-46FE-A8EB-B34822C29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68130"/>
            <a:ext cx="4584589" cy="2664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6780C2-E60B-4019-AF9E-06B4FE192C37}"/>
              </a:ext>
            </a:extLst>
          </p:cNvPr>
          <p:cNvSpPr txBox="1"/>
          <p:nvPr/>
        </p:nvSpPr>
        <p:spPr>
          <a:xfrm>
            <a:off x="17106900" y="38022213"/>
            <a:ext cx="6324600" cy="321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National Recommendations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/>
              <a:t>Daily consumption of fruits, vegetables, dairy products.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/>
              <a:t>Three times a week dried beans/</a:t>
            </a:r>
            <a:r>
              <a:rPr lang="en-US" dirty="0" err="1"/>
              <a:t>menestras</a:t>
            </a:r>
            <a:r>
              <a:rPr lang="en-US" dirty="0"/>
              <a:t>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/>
              <a:t>Processed meat – Avoid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/>
              <a:t>Less than 7 teaspoon /day</a:t>
            </a:r>
            <a:endParaRPr lang="es-P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794241-4450-4246-ABD2-81BA257775C7}"/>
              </a:ext>
            </a:extLst>
          </p:cNvPr>
          <p:cNvSpPr/>
          <p:nvPr/>
        </p:nvSpPr>
        <p:spPr>
          <a:xfrm>
            <a:off x="2703913" y="5015547"/>
            <a:ext cx="6096000" cy="1084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Recomendaciones</a:t>
            </a:r>
            <a:r>
              <a:rPr lang="en-US" dirty="0"/>
              <a:t> </a:t>
            </a:r>
            <a:r>
              <a:rPr lang="en-US" dirty="0" err="1"/>
              <a:t>Nacionales</a:t>
            </a:r>
            <a:endParaRPr lang="en-US" dirty="0"/>
          </a:p>
          <a:p>
            <a:pPr marL="514350" indent="-514350">
              <a:buFontTx/>
              <a:buAutoNum type="arabicPeriod"/>
              <a:defRPr/>
            </a:pPr>
            <a:r>
              <a:rPr lang="en-US" dirty="0" err="1"/>
              <a:t>Consumo</a:t>
            </a:r>
            <a:r>
              <a:rPr lang="en-US" dirty="0"/>
              <a:t> </a:t>
            </a:r>
            <a:r>
              <a:rPr lang="en-US" dirty="0" err="1"/>
              <a:t>diario</a:t>
            </a:r>
            <a:r>
              <a:rPr lang="en-US" dirty="0"/>
              <a:t> de </a:t>
            </a:r>
            <a:r>
              <a:rPr lang="en-US" dirty="0" err="1"/>
              <a:t>frutas</a:t>
            </a:r>
            <a:r>
              <a:rPr lang="en-US" dirty="0"/>
              <a:t> </a:t>
            </a:r>
            <a:r>
              <a:rPr lang="en-US" dirty="0" err="1"/>
              <a:t>vegetales</a:t>
            </a:r>
            <a:r>
              <a:rPr lang="en-US" dirty="0"/>
              <a:t> y </a:t>
            </a:r>
            <a:r>
              <a:rPr lang="en-US" dirty="0" err="1"/>
              <a:t>productos</a:t>
            </a:r>
            <a:r>
              <a:rPr lang="en-US" dirty="0"/>
              <a:t> </a:t>
            </a:r>
            <a:r>
              <a:rPr lang="en-US" dirty="0" err="1"/>
              <a:t>lacteos</a:t>
            </a:r>
            <a:r>
              <a:rPr lang="en-US" dirty="0"/>
              <a:t>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/>
              <a:t>Tres </a:t>
            </a:r>
            <a:r>
              <a:rPr lang="en-US" dirty="0" err="1"/>
              <a:t>veces</a:t>
            </a:r>
            <a:r>
              <a:rPr lang="en-US" dirty="0"/>
              <a:t> a la </a:t>
            </a:r>
            <a:r>
              <a:rPr lang="en-US" dirty="0" err="1"/>
              <a:t>semana</a:t>
            </a:r>
            <a:r>
              <a:rPr lang="en-US" dirty="0"/>
              <a:t> frijoles/menestras.*</a:t>
            </a:r>
          </a:p>
          <a:p>
            <a:pPr>
              <a:defRPr/>
            </a:pPr>
            <a:r>
              <a:rPr lang="en-US" sz="1050" dirty="0"/>
              <a:t>No </a:t>
            </a:r>
            <a:r>
              <a:rPr lang="en-US" sz="1050" dirty="0" err="1"/>
              <a:t>encontramos</a:t>
            </a:r>
            <a:r>
              <a:rPr lang="en-US" sz="1050" dirty="0"/>
              <a:t> </a:t>
            </a:r>
            <a:r>
              <a:rPr lang="en-US" sz="1050" dirty="0" err="1"/>
              <a:t>ninguna</a:t>
            </a:r>
            <a:r>
              <a:rPr lang="en-US" sz="1050" dirty="0"/>
              <a:t> </a:t>
            </a:r>
            <a:r>
              <a:rPr lang="en-US" sz="1050" dirty="0" err="1"/>
              <a:t>recomendacion</a:t>
            </a:r>
            <a:r>
              <a:rPr lang="en-US" sz="1050" dirty="0"/>
              <a:t> </a:t>
            </a:r>
            <a:r>
              <a:rPr lang="en-US" sz="1050" dirty="0" err="1"/>
              <a:t>específica</a:t>
            </a:r>
            <a:r>
              <a:rPr lang="en-US" sz="1050" dirty="0"/>
              <a:t> de </a:t>
            </a:r>
            <a:r>
              <a:rPr lang="en-US" sz="1050" dirty="0" err="1"/>
              <a:t>granos</a:t>
            </a:r>
            <a:r>
              <a:rPr lang="en-US" sz="1050" dirty="0"/>
              <a:t> integrals </a:t>
            </a:r>
            <a:r>
              <a:rPr lang="en-US" sz="1050" dirty="0" err="1"/>
              <a:t>en</a:t>
            </a:r>
            <a:r>
              <a:rPr lang="en-US" sz="1050" dirty="0"/>
              <a:t> las </a:t>
            </a:r>
            <a:r>
              <a:rPr lang="en-US" sz="1050" dirty="0" err="1"/>
              <a:t>guías</a:t>
            </a:r>
            <a:r>
              <a:rPr lang="en-US" sz="1050" dirty="0"/>
              <a:t> </a:t>
            </a:r>
            <a:r>
              <a:rPr lang="en-US" sz="1050" dirty="0" err="1"/>
              <a:t>nacionales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8374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A806-9A16-4A5D-8DAB-E5409021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59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PORCENTAJE DE PACIENTES QUE REPORTAN FRECUENCIAS DE CONSUMO PREOCUPANTES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9DC6CC-470D-43BA-85E1-BB210DCA4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884941"/>
              </p:ext>
            </p:extLst>
          </p:nvPr>
        </p:nvGraphicFramePr>
        <p:xfrm>
          <a:off x="457200" y="1176648"/>
          <a:ext cx="4702540" cy="278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415B09B-0480-4112-A758-97CDA47E2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724516"/>
              </p:ext>
            </p:extLst>
          </p:nvPr>
        </p:nvGraphicFramePr>
        <p:xfrm>
          <a:off x="5627949" y="1137424"/>
          <a:ext cx="4572000" cy="282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D003E8E-5558-41DA-BC7F-4F453391E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60" y="4056079"/>
            <a:ext cx="4584589" cy="2639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8B1A33-7E21-4301-BD2D-9C174BB13FAF}"/>
              </a:ext>
            </a:extLst>
          </p:cNvPr>
          <p:cNvSpPr txBox="1"/>
          <p:nvPr/>
        </p:nvSpPr>
        <p:spPr>
          <a:xfrm>
            <a:off x="6096000" y="4452648"/>
            <a:ext cx="5892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/>
              <a:t>Recomendaciones</a:t>
            </a:r>
            <a:r>
              <a:rPr lang="en-US" dirty="0"/>
              <a:t> </a:t>
            </a:r>
            <a:r>
              <a:rPr lang="en-US" dirty="0" err="1"/>
              <a:t>Nacionales</a:t>
            </a:r>
            <a:endParaRPr lang="en-US" dirty="0"/>
          </a:p>
          <a:p>
            <a:pPr marL="514350" indent="-514350">
              <a:buFontTx/>
              <a:buAutoNum type="arabicPeriod"/>
              <a:defRPr/>
            </a:pPr>
            <a:r>
              <a:rPr lang="en-US" dirty="0"/>
              <a:t>Carnes </a:t>
            </a:r>
            <a:r>
              <a:rPr lang="en-US" dirty="0" err="1"/>
              <a:t>procesadas</a:t>
            </a:r>
            <a:r>
              <a:rPr lang="en-US" dirty="0"/>
              <a:t> – </a:t>
            </a:r>
            <a:r>
              <a:rPr lang="en-US" dirty="0" err="1"/>
              <a:t>Evitarlas</a:t>
            </a:r>
            <a:endParaRPr lang="en-US" dirty="0"/>
          </a:p>
          <a:p>
            <a:pPr marL="514350" indent="-514350">
              <a:buFontTx/>
              <a:buAutoNum type="arabicPeriod"/>
              <a:defRPr/>
            </a:pPr>
            <a:r>
              <a:rPr lang="en-US" dirty="0" err="1"/>
              <a:t>Azucares</a:t>
            </a:r>
            <a:r>
              <a:rPr lang="en-US" dirty="0"/>
              <a:t> </a:t>
            </a:r>
            <a:r>
              <a:rPr lang="en-US" dirty="0" err="1"/>
              <a:t>añadidos</a:t>
            </a:r>
            <a:r>
              <a:rPr lang="en-US" dirty="0"/>
              <a:t> /</a:t>
            </a:r>
            <a:r>
              <a:rPr lang="en-US" dirty="0" err="1"/>
              <a:t>menos</a:t>
            </a:r>
            <a:r>
              <a:rPr lang="en-US" dirty="0"/>
              <a:t> de 7 </a:t>
            </a:r>
            <a:r>
              <a:rPr lang="en-US" dirty="0" err="1"/>
              <a:t>cdas</a:t>
            </a:r>
            <a:r>
              <a:rPr lang="en-US" dirty="0"/>
              <a:t>. Al </a:t>
            </a:r>
            <a:r>
              <a:rPr lang="en-US" dirty="0" err="1"/>
              <a:t>día</a:t>
            </a:r>
            <a:r>
              <a:rPr lang="en-US" dirty="0"/>
              <a:t>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9210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A838F-AC20-471C-A210-767D3F30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Conclusiones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F8436D-3963-4BDB-8EBD-2494693B3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3376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150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8CD6-30DC-48C5-9728-11043C95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en-US"/>
              <a:t>Discusión</a:t>
            </a:r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9D18921-76A4-4E13-AC85-610A15F012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992421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46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F9DE5DF-C215-4F9E-8873-1C5A545AF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E2B8AC9-FDC9-4C0B-86EF-E2FF76AEE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856B6DD-4BA0-4A79-A8E0-DBCD27245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563995-BBD9-42FE-8400-36A60EB01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03BCC8D-ECC7-4CA9-BAA4-9077217A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41593-7B66-42E9-978F-42AF60C85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535D-3BEE-4BE7-B730-D48BD3B0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Conclusiones – Cont.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487E1-D9F0-4D5B-9317-833BAADFB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2575034"/>
            <a:ext cx="5694217" cy="346222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1800" dirty="0"/>
              <a:t>El </a:t>
            </a:r>
            <a:r>
              <a:rPr lang="en-US" sz="1800" dirty="0" err="1"/>
              <a:t>programa</a:t>
            </a:r>
            <a:r>
              <a:rPr lang="en-US" sz="1800" dirty="0"/>
              <a:t> </a:t>
            </a:r>
            <a:r>
              <a:rPr lang="en-US" sz="1800" dirty="0" err="1"/>
              <a:t>nacional</a:t>
            </a:r>
            <a:r>
              <a:rPr lang="en-US" sz="1800" dirty="0"/>
              <a:t> de Tuberculosis NO DEBE ESTAR DESCONECTADO O DESPROVISTO DE LAS HERRAMIENTAS SOCIALES COMO EDUCACION, APOYO ECONOMICO, SUPLEMENTACION ALIMENTARIAS Y EMPODERAMIENTOS DEL PACIENTE Y FAMILIARES  para </a:t>
            </a:r>
            <a:r>
              <a:rPr lang="en-US" sz="1800" dirty="0" err="1"/>
              <a:t>lograr</a:t>
            </a:r>
            <a:r>
              <a:rPr lang="en-US" sz="1800" dirty="0"/>
              <a:t> control y </a:t>
            </a:r>
            <a:r>
              <a:rPr lang="en-US" sz="1800" dirty="0" err="1"/>
              <a:t>erradicacion</a:t>
            </a:r>
            <a:r>
              <a:rPr lang="en-US" sz="1800" dirty="0"/>
              <a:t> de TB.</a:t>
            </a:r>
          </a:p>
          <a:p>
            <a:endParaRPr lang="en-US" sz="18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1F7F043-C2B4-48DB-8608-62CA6BA92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2" r="9633" b="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6765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9222-A5A9-44FB-8501-7A864BD7D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Referencias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E0DF4-1354-4653-9DBB-BF9AF2C98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87463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300" dirty="0"/>
              <a:t>Benatar SR, Upshur R. Tuberculosis and poverty: what could (and should)be done? Int J </a:t>
            </a:r>
            <a:r>
              <a:rPr lang="en-US" sz="3300" dirty="0" err="1"/>
              <a:t>Tuberc</a:t>
            </a:r>
            <a:r>
              <a:rPr lang="en-US" sz="3300" dirty="0"/>
              <a:t> Lung Dis 2010;14: 1215–1221.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err="1"/>
              <a:t>Podewils</a:t>
            </a:r>
            <a:r>
              <a:rPr lang="en-US" sz="3300" dirty="0"/>
              <a:t> LJ, </a:t>
            </a:r>
            <a:r>
              <a:rPr lang="en-US" sz="3300" dirty="0" err="1"/>
              <a:t>HoltzT</a:t>
            </a:r>
            <a:r>
              <a:rPr lang="en-US" sz="3300" dirty="0"/>
              <a:t>, </a:t>
            </a:r>
            <a:r>
              <a:rPr lang="en-US" sz="3300" dirty="0" err="1"/>
              <a:t>RiekstinaV</a:t>
            </a:r>
            <a:r>
              <a:rPr lang="en-US" sz="3300" dirty="0"/>
              <a:t>, </a:t>
            </a:r>
            <a:r>
              <a:rPr lang="en-US" sz="3300" dirty="0" err="1"/>
              <a:t>Skripconoka</a:t>
            </a:r>
            <a:r>
              <a:rPr lang="en-US" sz="3300" dirty="0"/>
              <a:t> V, </a:t>
            </a:r>
            <a:r>
              <a:rPr lang="en-US" sz="3300" dirty="0" err="1"/>
              <a:t>Zarovska</a:t>
            </a:r>
            <a:r>
              <a:rPr lang="en-US" sz="3300" dirty="0"/>
              <a:t> E, </a:t>
            </a:r>
            <a:r>
              <a:rPr lang="en-US" sz="3300" dirty="0" err="1"/>
              <a:t>Kirvelaite</a:t>
            </a:r>
            <a:r>
              <a:rPr lang="en-US" sz="3300" dirty="0"/>
              <a:t> G, </a:t>
            </a:r>
            <a:r>
              <a:rPr lang="en-US" sz="3300" dirty="0" err="1"/>
              <a:t>Kreigere</a:t>
            </a:r>
            <a:r>
              <a:rPr lang="en-US" sz="3300" dirty="0"/>
              <a:t> E, </a:t>
            </a:r>
            <a:r>
              <a:rPr lang="en-US" sz="3300" dirty="0" err="1"/>
              <a:t>LeimaneV</a:t>
            </a:r>
            <a:r>
              <a:rPr lang="en-US" sz="3300" dirty="0"/>
              <a:t>. Impact of malnutrition on clinical presentation, clinical course, and mortality in MDR-TB patients. Epidemiol Infect 2011;139:113–120.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Dye C, </a:t>
            </a:r>
            <a:r>
              <a:rPr lang="en-US" sz="3300" dirty="0" err="1"/>
              <a:t>Bourdin</a:t>
            </a:r>
            <a:r>
              <a:rPr lang="en-US" sz="3300" dirty="0"/>
              <a:t> </a:t>
            </a:r>
            <a:r>
              <a:rPr lang="en-US" sz="3300" dirty="0" err="1"/>
              <a:t>TrunzB</a:t>
            </a:r>
            <a:r>
              <a:rPr lang="en-US" sz="3300" dirty="0"/>
              <a:t>, </a:t>
            </a:r>
            <a:r>
              <a:rPr lang="en-US" sz="3300" dirty="0" err="1"/>
              <a:t>Lonnroth</a:t>
            </a:r>
            <a:r>
              <a:rPr lang="en-US" sz="3300" dirty="0"/>
              <a:t> K, </a:t>
            </a:r>
            <a:r>
              <a:rPr lang="en-US" sz="3300" dirty="0" err="1"/>
              <a:t>RoglicG</a:t>
            </a:r>
            <a:r>
              <a:rPr lang="en-US" sz="3300" dirty="0"/>
              <a:t>, Williams BG.  Nutrition, diabetes and tuberculosis in the epidemiological transition. </a:t>
            </a:r>
            <a:r>
              <a:rPr lang="en-US" sz="3300" dirty="0" err="1"/>
              <a:t>PLoS</a:t>
            </a:r>
            <a:r>
              <a:rPr lang="en-US" sz="3300" dirty="0"/>
              <a:t> One 2011;6:e21161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s-PA" altLang="es-US" sz="3300" dirty="0"/>
              <a:t>FAO, WFP, OPS, OMS, UNICEF. PANORAMA DE LA SEGURIDAD ALIMENTARIA Y NUTRICIONAL EN AMERICA LATINA Y EL CARIBE 2018 http://www.fao.org/publications/es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s-PA" altLang="es-US" sz="3300" dirty="0"/>
              <a:t>MEF, MIDES, INEC, Gobierno de la República de Panamá. </a:t>
            </a:r>
            <a:r>
              <a:rPr lang="es-PA" altLang="es-US" sz="3300" dirty="0" err="1"/>
              <a:t>Indice</a:t>
            </a:r>
            <a:r>
              <a:rPr lang="es-PA" altLang="es-US" sz="3300" dirty="0"/>
              <a:t> de Pobreza Multidimensional de </a:t>
            </a:r>
            <a:r>
              <a:rPr lang="es-PA" altLang="es-US" sz="3300" dirty="0" err="1"/>
              <a:t>Panama</a:t>
            </a:r>
            <a:r>
              <a:rPr lang="es-PA" altLang="es-US" sz="3300" dirty="0"/>
              <a:t>: Año 2017. </a:t>
            </a:r>
            <a:r>
              <a:rPr lang="es-PA" altLang="es-US" sz="3300" dirty="0" err="1"/>
              <a:t>Panama</a:t>
            </a:r>
            <a:r>
              <a:rPr lang="es-PA" altLang="es-US" sz="3300" dirty="0"/>
              <a:t>; 2018.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s-PA" altLang="es-US" sz="3300" dirty="0"/>
              <a:t>Fox GJ, Lee RS, Lucas M, Ahmad Khan F, </a:t>
            </a:r>
            <a:r>
              <a:rPr lang="es-PA" altLang="es-US" sz="3300" dirty="0" err="1"/>
              <a:t>Proulx</a:t>
            </a:r>
            <a:r>
              <a:rPr lang="es-PA" altLang="es-US" sz="3300" dirty="0"/>
              <a:t> J-F, </a:t>
            </a:r>
            <a:r>
              <a:rPr lang="es-PA" altLang="es-US" sz="3300" dirty="0" err="1"/>
              <a:t>Hornby</a:t>
            </a:r>
            <a:r>
              <a:rPr lang="es-PA" altLang="es-US" sz="3300" dirty="0"/>
              <a:t> K, et al. </a:t>
            </a:r>
            <a:r>
              <a:rPr lang="es-PA" altLang="es-US" sz="3300" dirty="0" err="1"/>
              <a:t>Inadequate</a:t>
            </a:r>
            <a:r>
              <a:rPr lang="es-PA" altLang="es-US" sz="3300" dirty="0"/>
              <a:t> </a:t>
            </a:r>
            <a:r>
              <a:rPr lang="es-PA" altLang="es-US" sz="3300" dirty="0" err="1"/>
              <a:t>Diet</a:t>
            </a:r>
            <a:r>
              <a:rPr lang="es-PA" altLang="es-US" sz="3300" dirty="0"/>
              <a:t> </a:t>
            </a:r>
            <a:r>
              <a:rPr lang="es-PA" altLang="es-US" sz="3300" dirty="0" err="1"/>
              <a:t>is</a:t>
            </a:r>
            <a:r>
              <a:rPr lang="es-PA" altLang="es-US" sz="3300" dirty="0"/>
              <a:t> </a:t>
            </a:r>
            <a:r>
              <a:rPr lang="es-PA" altLang="es-US" sz="3300" dirty="0" err="1"/>
              <a:t>Associated</a:t>
            </a:r>
            <a:r>
              <a:rPr lang="es-PA" altLang="es-US" sz="3300" dirty="0"/>
              <a:t> </a:t>
            </a:r>
            <a:r>
              <a:rPr lang="es-PA" altLang="es-US" sz="3300" dirty="0" err="1"/>
              <a:t>with</a:t>
            </a:r>
            <a:r>
              <a:rPr lang="es-PA" altLang="es-US" sz="3300" dirty="0"/>
              <a:t> </a:t>
            </a:r>
            <a:r>
              <a:rPr lang="es-PA" altLang="es-US" sz="3300" dirty="0" err="1"/>
              <a:t>Acquiring</a:t>
            </a:r>
            <a:r>
              <a:rPr lang="es-PA" altLang="es-US" sz="3300" dirty="0"/>
              <a:t> </a:t>
            </a:r>
            <a:r>
              <a:rPr lang="es-PA" altLang="es-US" sz="3300" dirty="0" err="1"/>
              <a:t>Mycobacterium</a:t>
            </a:r>
            <a:r>
              <a:rPr lang="es-PA" altLang="es-US" sz="3300" dirty="0"/>
              <a:t> tuberculosis </a:t>
            </a:r>
            <a:r>
              <a:rPr lang="es-PA" altLang="es-US" sz="3300" dirty="0" err="1"/>
              <a:t>Infection</a:t>
            </a:r>
            <a:r>
              <a:rPr lang="es-PA" altLang="es-US" sz="3300" dirty="0"/>
              <a:t> in </a:t>
            </a:r>
            <a:r>
              <a:rPr lang="es-PA" altLang="es-US" sz="3300" dirty="0" err="1"/>
              <a:t>an</a:t>
            </a:r>
            <a:r>
              <a:rPr lang="es-PA" altLang="es-US" sz="3300" dirty="0"/>
              <a:t> Inuit </a:t>
            </a:r>
            <a:r>
              <a:rPr lang="es-PA" altLang="es-US" sz="3300" dirty="0" err="1"/>
              <a:t>Community</a:t>
            </a:r>
            <a:r>
              <a:rPr lang="es-PA" altLang="es-US" sz="3300" dirty="0"/>
              <a:t>: A Case-Control </a:t>
            </a:r>
            <a:r>
              <a:rPr lang="es-PA" altLang="es-US" sz="3300" dirty="0" err="1"/>
              <a:t>Study</a:t>
            </a:r>
            <a:r>
              <a:rPr lang="es-PA" altLang="es-US" sz="3300" dirty="0"/>
              <a:t>. Ann Am </a:t>
            </a:r>
            <a:r>
              <a:rPr lang="es-PA" altLang="es-US" sz="3300" dirty="0" err="1"/>
              <a:t>Thorac</a:t>
            </a:r>
            <a:r>
              <a:rPr lang="es-PA" altLang="es-US" sz="3300" dirty="0"/>
              <a:t> </a:t>
            </a:r>
            <a:r>
              <a:rPr lang="es-PA" altLang="es-US" sz="3300" dirty="0" err="1"/>
              <a:t>Soc</a:t>
            </a:r>
            <a:r>
              <a:rPr lang="es-PA" altLang="es-US" sz="3300" dirty="0"/>
              <a:t> . 2015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s-PA" altLang="es-US" sz="3300" dirty="0" err="1"/>
              <a:t>Tarajia</a:t>
            </a:r>
            <a:r>
              <a:rPr lang="es-PA" altLang="es-US" sz="3300" dirty="0"/>
              <a:t> M, </a:t>
            </a:r>
            <a:r>
              <a:rPr lang="es-PA" altLang="es-US" sz="3300" dirty="0" err="1"/>
              <a:t>Goodridge</a:t>
            </a:r>
            <a:r>
              <a:rPr lang="es-PA" altLang="es-US" sz="3300" dirty="0"/>
              <a:t> A. Tuberculosis </a:t>
            </a:r>
            <a:r>
              <a:rPr lang="es-PA" altLang="es-US" sz="3300" dirty="0" err="1"/>
              <a:t>remains</a:t>
            </a:r>
            <a:r>
              <a:rPr lang="es-PA" altLang="es-US" sz="3300" dirty="0"/>
              <a:t> a </a:t>
            </a:r>
            <a:r>
              <a:rPr lang="es-PA" altLang="es-US" sz="3300" dirty="0" err="1"/>
              <a:t>challenge</a:t>
            </a:r>
            <a:r>
              <a:rPr lang="es-PA" altLang="es-US" sz="3300" dirty="0"/>
              <a:t> </a:t>
            </a:r>
            <a:r>
              <a:rPr lang="es-PA" altLang="es-US" sz="3300" dirty="0" err="1"/>
              <a:t>despite</a:t>
            </a:r>
            <a:r>
              <a:rPr lang="es-PA" altLang="es-US" sz="3300" dirty="0"/>
              <a:t> </a:t>
            </a:r>
            <a:r>
              <a:rPr lang="es-PA" altLang="es-US" sz="3300" dirty="0" err="1"/>
              <a:t>economic</a:t>
            </a:r>
            <a:r>
              <a:rPr lang="es-PA" altLang="es-US" sz="3300" dirty="0"/>
              <a:t> </a:t>
            </a:r>
            <a:r>
              <a:rPr lang="es-PA" altLang="es-US" sz="3300" dirty="0" err="1"/>
              <a:t>growth</a:t>
            </a:r>
            <a:r>
              <a:rPr lang="es-PA" altLang="es-US" sz="3300" dirty="0"/>
              <a:t> in </a:t>
            </a:r>
            <a:r>
              <a:rPr lang="es-PA" altLang="es-US" sz="3300" dirty="0" err="1"/>
              <a:t>Panama</a:t>
            </a:r>
            <a:r>
              <a:rPr lang="es-PA" altLang="es-US" sz="3300" dirty="0"/>
              <a:t> [Notes </a:t>
            </a:r>
            <a:r>
              <a:rPr lang="es-PA" altLang="es-US" sz="3300" dirty="0" err="1"/>
              <a:t>from</a:t>
            </a:r>
            <a:r>
              <a:rPr lang="es-PA" altLang="es-US" sz="3300" dirty="0"/>
              <a:t> </a:t>
            </a:r>
            <a:r>
              <a:rPr lang="es-PA" altLang="es-US" sz="3300" dirty="0" err="1"/>
              <a:t>the</a:t>
            </a:r>
            <a:r>
              <a:rPr lang="es-PA" altLang="es-US" sz="3300" dirty="0"/>
              <a:t> </a:t>
            </a:r>
            <a:r>
              <a:rPr lang="es-PA" altLang="es-US" sz="3300" dirty="0" err="1"/>
              <a:t>field</a:t>
            </a:r>
            <a:r>
              <a:rPr lang="es-PA" altLang="es-US" sz="3300" dirty="0"/>
              <a:t>]. </a:t>
            </a:r>
            <a:r>
              <a:rPr lang="es-PA" altLang="es-US" sz="3300" dirty="0" err="1"/>
              <a:t>Int</a:t>
            </a:r>
            <a:r>
              <a:rPr lang="es-PA" altLang="es-US" sz="3300" dirty="0"/>
              <a:t> J </a:t>
            </a:r>
            <a:r>
              <a:rPr lang="es-PA" altLang="es-US" sz="3300" dirty="0" err="1"/>
              <a:t>Tuberc</a:t>
            </a:r>
            <a:r>
              <a:rPr lang="es-PA" altLang="es-US" sz="3300" dirty="0"/>
              <a:t> </a:t>
            </a:r>
            <a:r>
              <a:rPr lang="es-PA" altLang="es-US" sz="3300" dirty="0" err="1"/>
              <a:t>Lung</a:t>
            </a:r>
            <a:r>
              <a:rPr lang="es-PA" altLang="es-US" sz="3300" dirty="0"/>
              <a:t> </a:t>
            </a:r>
            <a:r>
              <a:rPr lang="es-PA" altLang="es-US" sz="3300" dirty="0" err="1"/>
              <a:t>Dis</a:t>
            </a:r>
            <a:r>
              <a:rPr lang="es-PA" altLang="es-US" sz="3300" dirty="0"/>
              <a:t>. 2014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s-PA" altLang="es-US" sz="3300" dirty="0"/>
              <a:t>Cubilla-Batista I, Ruiz N, Sambrano D, Castillo J, de </a:t>
            </a:r>
            <a:r>
              <a:rPr lang="es-PA" altLang="es-US" sz="3300" dirty="0" err="1"/>
              <a:t>Quinzada</a:t>
            </a:r>
            <a:r>
              <a:rPr lang="es-PA" altLang="es-US" sz="3300" dirty="0"/>
              <a:t> MO, </a:t>
            </a:r>
            <a:r>
              <a:rPr lang="es-PA" altLang="es-US" sz="3300" dirty="0" err="1"/>
              <a:t>Gasteluiturri</a:t>
            </a:r>
            <a:r>
              <a:rPr lang="es-PA" altLang="es-US" sz="3300" dirty="0"/>
              <a:t> B, et al. </a:t>
            </a:r>
            <a:r>
              <a:rPr lang="es-PA" altLang="es-US" sz="3300" dirty="0" err="1"/>
              <a:t>Overweight</a:t>
            </a:r>
            <a:r>
              <a:rPr lang="es-PA" altLang="es-US" sz="3300" dirty="0"/>
              <a:t>, </a:t>
            </a:r>
            <a:r>
              <a:rPr lang="es-PA" altLang="es-US" sz="3300" dirty="0" err="1"/>
              <a:t>Obesity</a:t>
            </a:r>
            <a:r>
              <a:rPr lang="es-PA" altLang="es-US" sz="3300" dirty="0"/>
              <a:t>, and </a:t>
            </a:r>
            <a:r>
              <a:rPr lang="es-PA" altLang="es-US" sz="3300" dirty="0" err="1"/>
              <a:t>Older</a:t>
            </a:r>
            <a:r>
              <a:rPr lang="es-PA" altLang="es-US" sz="3300" dirty="0"/>
              <a:t> Age Favor </a:t>
            </a:r>
            <a:r>
              <a:rPr lang="es-PA" altLang="es-US" sz="3300" dirty="0" err="1"/>
              <a:t>Latent</a:t>
            </a:r>
            <a:r>
              <a:rPr lang="es-PA" altLang="es-US" sz="3300" dirty="0"/>
              <a:t> Tuberculosis </a:t>
            </a:r>
            <a:r>
              <a:rPr lang="es-PA" altLang="es-US" sz="3300" dirty="0" err="1"/>
              <a:t>Infection</a:t>
            </a:r>
            <a:r>
              <a:rPr lang="es-PA" altLang="es-US" sz="3300" dirty="0"/>
              <a:t> </a:t>
            </a:r>
            <a:r>
              <a:rPr lang="es-PA" altLang="es-US" sz="3300" dirty="0" err="1"/>
              <a:t>among</a:t>
            </a:r>
            <a:r>
              <a:rPr lang="es-PA" altLang="es-US" sz="3300" dirty="0"/>
              <a:t> </a:t>
            </a:r>
            <a:r>
              <a:rPr lang="es-PA" altLang="es-US" sz="3300" dirty="0" err="1"/>
              <a:t>Household</a:t>
            </a:r>
            <a:r>
              <a:rPr lang="es-PA" altLang="es-US" sz="3300" dirty="0"/>
              <a:t> </a:t>
            </a:r>
            <a:r>
              <a:rPr lang="es-PA" altLang="es-US" sz="3300" dirty="0" err="1"/>
              <a:t>Contacts</a:t>
            </a:r>
            <a:r>
              <a:rPr lang="es-PA" altLang="es-US" sz="3300" dirty="0"/>
              <a:t> in Low Tuberculosis-</a:t>
            </a:r>
            <a:r>
              <a:rPr lang="es-PA" altLang="es-US" sz="3300" dirty="0" err="1"/>
              <a:t>Incidence</a:t>
            </a:r>
            <a:r>
              <a:rPr lang="es-PA" altLang="es-US" sz="3300" dirty="0"/>
              <a:t> </a:t>
            </a:r>
            <a:r>
              <a:rPr lang="es-PA" altLang="es-US" sz="3300" dirty="0" err="1"/>
              <a:t>Settings</a:t>
            </a:r>
            <a:r>
              <a:rPr lang="es-PA" altLang="es-US" sz="3300" dirty="0"/>
              <a:t> </a:t>
            </a:r>
            <a:r>
              <a:rPr lang="es-PA" altLang="es-US" sz="3300" dirty="0" err="1"/>
              <a:t>within</a:t>
            </a:r>
            <a:r>
              <a:rPr lang="es-PA" altLang="es-US" sz="3300" dirty="0"/>
              <a:t> </a:t>
            </a:r>
            <a:r>
              <a:rPr lang="es-PA" altLang="es-US" sz="3300" dirty="0" err="1"/>
              <a:t>Panama</a:t>
            </a:r>
            <a:r>
              <a:rPr lang="es-PA" altLang="es-US" sz="3300" dirty="0"/>
              <a:t>. Am J </a:t>
            </a:r>
            <a:r>
              <a:rPr lang="es-PA" altLang="es-US" sz="3300" dirty="0" err="1"/>
              <a:t>Trop</a:t>
            </a:r>
            <a:r>
              <a:rPr lang="es-PA" altLang="es-US" sz="3300" dirty="0"/>
              <a:t> </a:t>
            </a:r>
            <a:r>
              <a:rPr lang="es-PA" altLang="es-US" sz="3300" dirty="0" err="1"/>
              <a:t>Med</a:t>
            </a:r>
            <a:r>
              <a:rPr lang="es-PA" altLang="es-US" sz="3300" dirty="0"/>
              <a:t> </a:t>
            </a:r>
            <a:r>
              <a:rPr lang="es-PA" altLang="es-US" sz="3300" dirty="0" err="1"/>
              <a:t>Hyg</a:t>
            </a:r>
            <a:r>
              <a:rPr lang="es-PA" altLang="es-US" sz="3300" dirty="0"/>
              <a:t> . 2019</a:t>
            </a:r>
            <a:endParaRPr lang="en-US" altLang="es-MX" sz="33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21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63A8B1-4E5E-472E-9166-EAEEF11FD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200" y="643467"/>
            <a:ext cx="10817600" cy="5571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4216F8-E607-412C-B8A2-ECF8CC22B7AB}"/>
              </a:ext>
            </a:extLst>
          </p:cNvPr>
          <p:cNvSpPr txBox="1"/>
          <p:nvPr/>
        </p:nvSpPr>
        <p:spPr>
          <a:xfrm>
            <a:off x="687200" y="643467"/>
            <a:ext cx="1059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GRACIAS A UN GRUPO ENORME DE PROFESIONALES DE LA SALUD DE LA PROVINCIA DE COLON HOY PRESENTAMOS UNA PARTE DE NUESTROS RESULTADOS… SIN LOS PROFESIONALES QUE ATIENDEN EL PACIENTE DIA A DIA LA INVESTIGACION EN SALUD SERIA DESCONECTADA DE LA REALIDAD…</a:t>
            </a:r>
          </a:p>
          <a:p>
            <a:r>
              <a:rPr lang="en-US" dirty="0"/>
              <a:t>APOYEMOS LA CREACION DE ESPACIOS PARA LA INVESTIGACIÓN EN LA PRACTICA DIARIA.</a:t>
            </a:r>
          </a:p>
        </p:txBody>
      </p:sp>
    </p:spTree>
    <p:extLst>
      <p:ext uri="{BB962C8B-B14F-4D97-AF65-F5344CB8AC3E}">
        <p14:creationId xmlns:p14="http://schemas.microsoft.com/office/powerpoint/2010/main" val="288009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DA6A2-7D1B-41DE-A838-C9673DA75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 dirty="0" err="1"/>
              <a:t>Antecedentes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10B3F6-5063-4EFC-8837-484F3671C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610527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55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AE164-B0B0-46A1-8A41-BA0CDB15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881784"/>
          </a:xfrm>
        </p:spPr>
        <p:txBody>
          <a:bodyPr>
            <a:normAutofit/>
          </a:bodyPr>
          <a:lstStyle/>
          <a:p>
            <a:r>
              <a:rPr lang="en-US" dirty="0" err="1"/>
              <a:t>Antecedentes</a:t>
            </a:r>
            <a:endParaRPr lang="es-P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53C39-1C56-44EA-A500-419F86639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05" y="1246909"/>
            <a:ext cx="5120113" cy="4461164"/>
          </a:xfrm>
        </p:spPr>
        <p:txBody>
          <a:bodyPr>
            <a:noAutofit/>
          </a:bodyPr>
          <a:lstStyle/>
          <a:p>
            <a:r>
              <a:rPr lang="en-US" sz="1800" dirty="0"/>
              <a:t>TB </a:t>
            </a:r>
            <a:r>
              <a:rPr lang="en-US" sz="1800" dirty="0" err="1"/>
              <a:t>sigue</a:t>
            </a:r>
            <a:r>
              <a:rPr lang="en-US" sz="1800" dirty="0"/>
              <a:t> </a:t>
            </a:r>
            <a:r>
              <a:rPr lang="en-US" sz="1800" dirty="0" err="1"/>
              <a:t>considerándose</a:t>
            </a:r>
            <a:r>
              <a:rPr lang="en-US" sz="1800" dirty="0"/>
              <a:t> un </a:t>
            </a:r>
            <a:r>
              <a:rPr lang="en-US" sz="1800" dirty="0" err="1"/>
              <a:t>problema</a:t>
            </a:r>
            <a:r>
              <a:rPr lang="en-US" sz="1800" dirty="0"/>
              <a:t> global por resolver.</a:t>
            </a:r>
          </a:p>
          <a:p>
            <a:r>
              <a:rPr lang="en-US" sz="1800" dirty="0" err="1"/>
              <a:t>En</a:t>
            </a:r>
            <a:r>
              <a:rPr lang="en-US" sz="1800" dirty="0"/>
              <a:t> el 2017, 10.4 </a:t>
            </a:r>
            <a:r>
              <a:rPr lang="en-US" sz="1800" dirty="0" err="1"/>
              <a:t>millones</a:t>
            </a:r>
            <a:r>
              <a:rPr lang="en-US" sz="1800" dirty="0"/>
              <a:t> de personas se </a:t>
            </a:r>
            <a:r>
              <a:rPr lang="en-US" sz="1800" dirty="0" err="1"/>
              <a:t>enfermaron</a:t>
            </a:r>
            <a:r>
              <a:rPr lang="en-US" sz="1800" dirty="0"/>
              <a:t> y 1.8 </a:t>
            </a:r>
            <a:r>
              <a:rPr lang="en-US" sz="1800" dirty="0" err="1"/>
              <a:t>millones</a:t>
            </a:r>
            <a:r>
              <a:rPr lang="en-US" sz="1800" dirty="0"/>
              <a:t> </a:t>
            </a:r>
            <a:r>
              <a:rPr lang="en-US" sz="1800" dirty="0" err="1"/>
              <a:t>murieron</a:t>
            </a:r>
            <a:r>
              <a:rPr lang="en-US" sz="1800" dirty="0"/>
              <a:t> de </a:t>
            </a:r>
            <a:r>
              <a:rPr lang="en-US" sz="1800" dirty="0" err="1"/>
              <a:t>esta</a:t>
            </a:r>
            <a:r>
              <a:rPr lang="en-US" sz="1800" dirty="0"/>
              <a:t> </a:t>
            </a:r>
            <a:r>
              <a:rPr lang="en-US" sz="1800" dirty="0" err="1"/>
              <a:t>enfermedad</a:t>
            </a:r>
            <a:r>
              <a:rPr lang="en-US" sz="1800" dirty="0"/>
              <a:t>.</a:t>
            </a:r>
          </a:p>
          <a:p>
            <a:r>
              <a:rPr lang="en-US" sz="1800" dirty="0"/>
              <a:t>Más del 95% de los </a:t>
            </a:r>
            <a:r>
              <a:rPr lang="en-US" sz="1800" dirty="0" err="1"/>
              <a:t>casos</a:t>
            </a:r>
            <a:r>
              <a:rPr lang="en-US" sz="1800" dirty="0"/>
              <a:t> de las </a:t>
            </a:r>
            <a:r>
              <a:rPr lang="en-US" sz="1800" dirty="0" err="1"/>
              <a:t>muertes</a:t>
            </a:r>
            <a:r>
              <a:rPr lang="en-US" sz="1800" dirty="0"/>
              <a:t> </a:t>
            </a:r>
            <a:r>
              <a:rPr lang="en-US" sz="1800" dirty="0" err="1"/>
              <a:t>ocurrieron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países</a:t>
            </a:r>
            <a:r>
              <a:rPr lang="en-US" sz="1800" dirty="0"/>
              <a:t> de </a:t>
            </a:r>
            <a:r>
              <a:rPr lang="en-US" sz="1800" dirty="0" err="1"/>
              <a:t>medianos</a:t>
            </a:r>
            <a:r>
              <a:rPr lang="en-US" sz="1800" dirty="0"/>
              <a:t> y </a:t>
            </a:r>
            <a:r>
              <a:rPr lang="en-US" sz="1800" dirty="0" err="1"/>
              <a:t>bajos</a:t>
            </a:r>
            <a:r>
              <a:rPr lang="en-US" sz="1800" dirty="0"/>
              <a:t> </a:t>
            </a:r>
            <a:r>
              <a:rPr lang="en-US" sz="1800" dirty="0" err="1"/>
              <a:t>ingresos</a:t>
            </a:r>
            <a:r>
              <a:rPr lang="en-US" sz="1800" dirty="0"/>
              <a:t>.</a:t>
            </a:r>
          </a:p>
          <a:p>
            <a:r>
              <a:rPr lang="en-US" sz="1800" dirty="0"/>
              <a:t>Un </a:t>
            </a:r>
            <a:r>
              <a:rPr lang="en-US" sz="1800" dirty="0" err="1"/>
              <a:t>cuarto</a:t>
            </a:r>
            <a:r>
              <a:rPr lang="en-US" sz="1800" dirty="0"/>
              <a:t> de la población </a:t>
            </a:r>
            <a:r>
              <a:rPr lang="en-US" sz="1800" dirty="0" err="1"/>
              <a:t>mundial</a:t>
            </a:r>
            <a:r>
              <a:rPr lang="en-US" sz="1800" dirty="0"/>
              <a:t> </a:t>
            </a:r>
            <a:r>
              <a:rPr lang="en-US" sz="1800" dirty="0" err="1"/>
              <a:t>sufre</a:t>
            </a:r>
            <a:r>
              <a:rPr lang="en-US" sz="1800" dirty="0"/>
              <a:t> la </a:t>
            </a:r>
            <a:r>
              <a:rPr lang="en-US" sz="1800" dirty="0" err="1"/>
              <a:t>Infección</a:t>
            </a:r>
            <a:r>
              <a:rPr lang="en-US" sz="1800" dirty="0"/>
              <a:t> latent por tuberculosis y la </a:t>
            </a:r>
            <a:r>
              <a:rPr lang="en-US" sz="1800" dirty="0" err="1"/>
              <a:t>mayoría</a:t>
            </a:r>
            <a:r>
              <a:rPr lang="en-US" sz="1800" dirty="0"/>
              <a:t> lo </a:t>
            </a:r>
            <a:r>
              <a:rPr lang="en-US" sz="1800" dirty="0" err="1"/>
              <a:t>desconce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Globalmente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el 2017, un </a:t>
            </a:r>
            <a:r>
              <a:rPr lang="en-US" sz="1800" dirty="0" err="1"/>
              <a:t>estimado</a:t>
            </a:r>
            <a:r>
              <a:rPr lang="en-US" sz="1800" dirty="0"/>
              <a:t> de 558000 personas </a:t>
            </a:r>
            <a:r>
              <a:rPr lang="en-US" sz="1800" dirty="0" err="1"/>
              <a:t>desarrollaron</a:t>
            </a:r>
            <a:r>
              <a:rPr lang="en-US" sz="1800" dirty="0"/>
              <a:t> TB </a:t>
            </a:r>
            <a:r>
              <a:rPr lang="en-US" sz="1800" dirty="0" err="1"/>
              <a:t>Resistente</a:t>
            </a:r>
            <a:r>
              <a:rPr lang="en-US" sz="1800" dirty="0"/>
              <a:t> a la </a:t>
            </a:r>
            <a:r>
              <a:rPr lang="en-US" sz="1800" dirty="0" err="1"/>
              <a:t>Rifampicina</a:t>
            </a:r>
            <a:r>
              <a:rPr lang="en-US" sz="1800" dirty="0"/>
              <a:t>, y de </a:t>
            </a:r>
            <a:r>
              <a:rPr lang="en-US" sz="1800" dirty="0" err="1"/>
              <a:t>esta</a:t>
            </a:r>
            <a:r>
              <a:rPr lang="en-US" sz="1800" dirty="0"/>
              <a:t> 82% </a:t>
            </a:r>
            <a:r>
              <a:rPr lang="en-US" sz="1800" dirty="0" err="1"/>
              <a:t>tenían</a:t>
            </a:r>
            <a:r>
              <a:rPr lang="en-US" sz="1800" dirty="0"/>
              <a:t> MDR-TB.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17F27-445D-49E0-8154-8B1271D3C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2" r="9633" b="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ACFAD5-9105-49EE-87BE-830B9A73F5F5}"/>
              </a:ext>
            </a:extLst>
          </p:cNvPr>
          <p:cNvSpPr txBox="1"/>
          <p:nvPr/>
        </p:nvSpPr>
        <p:spPr>
          <a:xfrm>
            <a:off x="655320" y="6037262"/>
            <a:ext cx="647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WHO/CDS/TB/2018.29 – © World Health Organization 2018</a:t>
            </a:r>
          </a:p>
        </p:txBody>
      </p:sp>
    </p:spTree>
    <p:extLst>
      <p:ext uri="{BB962C8B-B14F-4D97-AF65-F5344CB8AC3E}">
        <p14:creationId xmlns:p14="http://schemas.microsoft.com/office/powerpoint/2010/main" val="427110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72D54-48B4-4436-9E9D-44CB8342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0AA3B-24AC-4918-ADE7-CE9FDA956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141"/>
            <a:ext cx="10515600" cy="50758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62B94-63C2-419D-96CB-4A756585D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" t="19307" r="7912" b="13972"/>
          <a:stretch/>
        </p:blipFill>
        <p:spPr>
          <a:xfrm>
            <a:off x="0" y="556590"/>
            <a:ext cx="12085984" cy="55168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618AE2-360A-4963-92BF-539811032E64}"/>
              </a:ext>
            </a:extLst>
          </p:cNvPr>
          <p:cNvSpPr txBox="1"/>
          <p:nvPr/>
        </p:nvSpPr>
        <p:spPr>
          <a:xfrm>
            <a:off x="293616" y="1401647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Bocas del Toro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76083-4925-4581-BF2C-694AA60C0EF5}"/>
              </a:ext>
            </a:extLst>
          </p:cNvPr>
          <p:cNvSpPr txBox="1"/>
          <p:nvPr/>
        </p:nvSpPr>
        <p:spPr>
          <a:xfrm>
            <a:off x="3263351" y="4034506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Herrera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ADE8A-A41E-42BF-B63E-DB6B7A67E271}"/>
              </a:ext>
            </a:extLst>
          </p:cNvPr>
          <p:cNvSpPr txBox="1"/>
          <p:nvPr/>
        </p:nvSpPr>
        <p:spPr>
          <a:xfrm>
            <a:off x="3823252" y="4545737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Los Santos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4D3E1-BBA9-4381-BCDD-2A35D99E56BA}"/>
              </a:ext>
            </a:extLst>
          </p:cNvPr>
          <p:cNvSpPr txBox="1"/>
          <p:nvPr/>
        </p:nvSpPr>
        <p:spPr>
          <a:xfrm>
            <a:off x="2776330" y="3315015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Veraguas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99192-53A3-4888-8E88-34E727C02D2E}"/>
              </a:ext>
            </a:extLst>
          </p:cNvPr>
          <p:cNvSpPr txBox="1"/>
          <p:nvPr/>
        </p:nvSpPr>
        <p:spPr>
          <a:xfrm>
            <a:off x="439807" y="2717374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Chiriquí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672D0D-D315-4C39-9EFC-B7F5411DCD35}"/>
              </a:ext>
            </a:extLst>
          </p:cNvPr>
          <p:cNvSpPr txBox="1"/>
          <p:nvPr/>
        </p:nvSpPr>
        <p:spPr>
          <a:xfrm>
            <a:off x="1560440" y="2472750"/>
            <a:ext cx="101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Comarca </a:t>
            </a:r>
            <a:r>
              <a:rPr lang="en-US" sz="1200" b="1" dirty="0" err="1"/>
              <a:t>Ngäbe-Buglé</a:t>
            </a:r>
            <a:endParaRPr 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9F070-7469-4CDA-B0AE-80A0B0572A7B}"/>
              </a:ext>
            </a:extLst>
          </p:cNvPr>
          <p:cNvSpPr txBox="1"/>
          <p:nvPr/>
        </p:nvSpPr>
        <p:spPr>
          <a:xfrm>
            <a:off x="3798405" y="2683781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Coclé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49092-2807-457A-B6FA-EC2088281295}"/>
              </a:ext>
            </a:extLst>
          </p:cNvPr>
          <p:cNvSpPr txBox="1"/>
          <p:nvPr/>
        </p:nvSpPr>
        <p:spPr>
          <a:xfrm>
            <a:off x="3949976" y="1840353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Colón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49C4B-EFD0-480A-8542-1934B0E54B1D}"/>
              </a:ext>
            </a:extLst>
          </p:cNvPr>
          <p:cNvSpPr txBox="1"/>
          <p:nvPr/>
        </p:nvSpPr>
        <p:spPr>
          <a:xfrm>
            <a:off x="4413388" y="2151269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Panamá Oeste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D0EE26-027C-46D5-9B31-A46D6E54777D}"/>
              </a:ext>
            </a:extLst>
          </p:cNvPr>
          <p:cNvSpPr txBox="1"/>
          <p:nvPr/>
        </p:nvSpPr>
        <p:spPr>
          <a:xfrm>
            <a:off x="5883965" y="1667992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Panamá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55D93F-6570-41F0-987E-B283AF5BFCE5}"/>
              </a:ext>
            </a:extLst>
          </p:cNvPr>
          <p:cNvSpPr txBox="1"/>
          <p:nvPr/>
        </p:nvSpPr>
        <p:spPr>
          <a:xfrm>
            <a:off x="7373593" y="2447776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Darién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2DA80-43D9-4B99-8C25-8316E41EA60D}"/>
              </a:ext>
            </a:extLst>
          </p:cNvPr>
          <p:cNvSpPr txBox="1"/>
          <p:nvPr/>
        </p:nvSpPr>
        <p:spPr>
          <a:xfrm>
            <a:off x="7373593" y="1063912"/>
            <a:ext cx="100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Comarca </a:t>
            </a:r>
          </a:p>
          <a:p>
            <a:pPr algn="ctr"/>
            <a:r>
              <a:rPr lang="en-US" sz="1200" b="1" dirty="0"/>
              <a:t>Kuna </a:t>
            </a:r>
            <a:r>
              <a:rPr lang="en-US" sz="1200" b="1" dirty="0" err="1"/>
              <a:t>Yala</a:t>
            </a:r>
            <a:endParaRPr lang="en-US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FE4073-A16E-4330-A87D-55F41AEBF7B7}"/>
              </a:ext>
            </a:extLst>
          </p:cNvPr>
          <p:cNvSpPr txBox="1"/>
          <p:nvPr/>
        </p:nvSpPr>
        <p:spPr>
          <a:xfrm>
            <a:off x="8078023" y="2885170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Comarca </a:t>
            </a:r>
            <a:r>
              <a:rPr lang="en-US" sz="1200" b="1" dirty="0" err="1"/>
              <a:t>Emberá</a:t>
            </a:r>
            <a:endParaRPr lang="en-US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EFE1D6-B55F-4502-AB54-86EBFDB15A11}"/>
              </a:ext>
            </a:extLst>
          </p:cNvPr>
          <p:cNvSpPr txBox="1"/>
          <p:nvPr/>
        </p:nvSpPr>
        <p:spPr>
          <a:xfrm>
            <a:off x="7172740" y="3990585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Comarca </a:t>
            </a:r>
            <a:r>
              <a:rPr lang="en-US" sz="1200" b="1" dirty="0" err="1"/>
              <a:t>Emberá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4037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975BE-60CA-47CF-8C35-992B40AE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3CD7B-9C8A-45D8-954E-D82286605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D78BB-A5CA-4F83-86F2-91F48BD902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21552" r="7065" b="18350"/>
          <a:stretch/>
        </p:blipFill>
        <p:spPr>
          <a:xfrm>
            <a:off x="86139" y="997226"/>
            <a:ext cx="12019722" cy="48635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834BE8D-2F50-405A-8F01-8D20C8540427}"/>
              </a:ext>
            </a:extLst>
          </p:cNvPr>
          <p:cNvSpPr txBox="1"/>
          <p:nvPr/>
        </p:nvSpPr>
        <p:spPr>
          <a:xfrm>
            <a:off x="289895" y="1690688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Bocas del Toro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8423FA-7D0E-4C05-831A-C101225434FD}"/>
              </a:ext>
            </a:extLst>
          </p:cNvPr>
          <p:cNvSpPr txBox="1"/>
          <p:nvPr/>
        </p:nvSpPr>
        <p:spPr>
          <a:xfrm>
            <a:off x="3263351" y="4034506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Herrera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B003D0-5A59-478A-A81A-B6486A2B5646}"/>
              </a:ext>
            </a:extLst>
          </p:cNvPr>
          <p:cNvSpPr txBox="1"/>
          <p:nvPr/>
        </p:nvSpPr>
        <p:spPr>
          <a:xfrm>
            <a:off x="3823252" y="4545737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Los Santos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F67CAE-8ACF-47FE-8036-7F7DBA925992}"/>
              </a:ext>
            </a:extLst>
          </p:cNvPr>
          <p:cNvSpPr txBox="1"/>
          <p:nvPr/>
        </p:nvSpPr>
        <p:spPr>
          <a:xfrm>
            <a:off x="2776330" y="3315015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Veraguas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4E603B-EFCD-478C-9B19-3BC72D5CC6CA}"/>
              </a:ext>
            </a:extLst>
          </p:cNvPr>
          <p:cNvSpPr txBox="1"/>
          <p:nvPr/>
        </p:nvSpPr>
        <p:spPr>
          <a:xfrm>
            <a:off x="439807" y="2717374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Chiriquí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B13079-6DAC-44A4-B6BD-F1196278CE7A}"/>
              </a:ext>
            </a:extLst>
          </p:cNvPr>
          <p:cNvSpPr txBox="1"/>
          <p:nvPr/>
        </p:nvSpPr>
        <p:spPr>
          <a:xfrm>
            <a:off x="1511164" y="2625040"/>
            <a:ext cx="101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Comarca </a:t>
            </a:r>
            <a:r>
              <a:rPr lang="en-US" sz="1200" b="1" dirty="0" err="1"/>
              <a:t>Ngäbe-Buglé</a:t>
            </a:r>
            <a:endParaRPr lang="en-US" sz="1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F12C6A-D153-47B8-8392-04EEBDFF98C7}"/>
              </a:ext>
            </a:extLst>
          </p:cNvPr>
          <p:cNvSpPr txBox="1"/>
          <p:nvPr/>
        </p:nvSpPr>
        <p:spPr>
          <a:xfrm>
            <a:off x="3798405" y="2683781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Coclé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BCFAEF-352B-4461-85FC-7B2C255B3614}"/>
              </a:ext>
            </a:extLst>
          </p:cNvPr>
          <p:cNvSpPr txBox="1"/>
          <p:nvPr/>
        </p:nvSpPr>
        <p:spPr>
          <a:xfrm>
            <a:off x="4111490" y="1908493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Colón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34BA0A-FB22-42C2-BE94-9ED55FB1DE78}"/>
              </a:ext>
            </a:extLst>
          </p:cNvPr>
          <p:cNvSpPr txBox="1"/>
          <p:nvPr/>
        </p:nvSpPr>
        <p:spPr>
          <a:xfrm>
            <a:off x="4394338" y="2375526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Panamá Oeste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5656DA-7492-491A-9EC4-6D3031C70CBD}"/>
              </a:ext>
            </a:extLst>
          </p:cNvPr>
          <p:cNvSpPr txBox="1"/>
          <p:nvPr/>
        </p:nvSpPr>
        <p:spPr>
          <a:xfrm>
            <a:off x="5936974" y="1839269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Panamá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2214FB-F175-441D-BEA7-266880549A94}"/>
              </a:ext>
            </a:extLst>
          </p:cNvPr>
          <p:cNvSpPr txBox="1"/>
          <p:nvPr/>
        </p:nvSpPr>
        <p:spPr>
          <a:xfrm>
            <a:off x="7357856" y="2590416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Darién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4D3C06-302C-435E-915A-4D5BD7ED7F1B}"/>
              </a:ext>
            </a:extLst>
          </p:cNvPr>
          <p:cNvSpPr txBox="1"/>
          <p:nvPr/>
        </p:nvSpPr>
        <p:spPr>
          <a:xfrm>
            <a:off x="7329697" y="1341025"/>
            <a:ext cx="100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Comarca </a:t>
            </a:r>
          </a:p>
          <a:p>
            <a:pPr algn="ctr"/>
            <a:r>
              <a:rPr lang="en-US" sz="1200" b="1" dirty="0"/>
              <a:t>Kuna </a:t>
            </a:r>
            <a:r>
              <a:rPr lang="en-US" sz="1200" b="1" dirty="0" err="1"/>
              <a:t>Yala</a:t>
            </a:r>
            <a:endParaRPr lang="en-US" sz="1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422ADC-80FD-4633-B397-57B82F096CBC}"/>
              </a:ext>
            </a:extLst>
          </p:cNvPr>
          <p:cNvSpPr txBox="1"/>
          <p:nvPr/>
        </p:nvSpPr>
        <p:spPr>
          <a:xfrm>
            <a:off x="7906165" y="2991849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Comarca </a:t>
            </a:r>
            <a:r>
              <a:rPr lang="en-US" sz="1200" b="1" dirty="0" err="1"/>
              <a:t>Emberá</a:t>
            </a:r>
            <a:endParaRPr lang="en-US" sz="1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34CA64-3761-42F9-B1F5-EE26081D80F9}"/>
              </a:ext>
            </a:extLst>
          </p:cNvPr>
          <p:cNvSpPr txBox="1"/>
          <p:nvPr/>
        </p:nvSpPr>
        <p:spPr>
          <a:xfrm>
            <a:off x="7169012" y="4080672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Comarca </a:t>
            </a:r>
            <a:r>
              <a:rPr lang="en-US" sz="1200" b="1" dirty="0" err="1"/>
              <a:t>Emberá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5426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t="19635" r="8369" b="19772"/>
          <a:stretch/>
        </p:blipFill>
        <p:spPr>
          <a:xfrm>
            <a:off x="0" y="784142"/>
            <a:ext cx="12192000" cy="4663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3A0A71-63AB-4EA7-98E4-91BD1618BCD4}"/>
              </a:ext>
            </a:extLst>
          </p:cNvPr>
          <p:cNvSpPr txBox="1"/>
          <p:nvPr/>
        </p:nvSpPr>
        <p:spPr>
          <a:xfrm>
            <a:off x="284922" y="1634828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Bocas del Toro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65CFF-75F3-4272-8B3C-7236CC4D6FDD}"/>
              </a:ext>
            </a:extLst>
          </p:cNvPr>
          <p:cNvSpPr txBox="1"/>
          <p:nvPr/>
        </p:nvSpPr>
        <p:spPr>
          <a:xfrm>
            <a:off x="3399182" y="3869335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Herrera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90D86-8F3D-418B-87A4-560F382C4E20}"/>
              </a:ext>
            </a:extLst>
          </p:cNvPr>
          <p:cNvSpPr txBox="1"/>
          <p:nvPr/>
        </p:nvSpPr>
        <p:spPr>
          <a:xfrm>
            <a:off x="3823252" y="4545737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Los Santos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F73C8-D79C-4A71-83EF-524074393198}"/>
              </a:ext>
            </a:extLst>
          </p:cNvPr>
          <p:cNvSpPr txBox="1"/>
          <p:nvPr/>
        </p:nvSpPr>
        <p:spPr>
          <a:xfrm>
            <a:off x="2630556" y="3469269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Veraguas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89C20-32D8-4C36-8EA6-3C267B7A7109}"/>
              </a:ext>
            </a:extLst>
          </p:cNvPr>
          <p:cNvSpPr txBox="1"/>
          <p:nvPr/>
        </p:nvSpPr>
        <p:spPr>
          <a:xfrm>
            <a:off x="531571" y="2778729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Chiriquí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652F68-176C-40A3-B9F4-46477B625671}"/>
              </a:ext>
            </a:extLst>
          </p:cNvPr>
          <p:cNvSpPr txBox="1"/>
          <p:nvPr/>
        </p:nvSpPr>
        <p:spPr>
          <a:xfrm>
            <a:off x="1613451" y="2588649"/>
            <a:ext cx="101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Comarca </a:t>
            </a:r>
            <a:r>
              <a:rPr lang="en-US" sz="1200" b="1" dirty="0" err="1"/>
              <a:t>Ngäbe-Buglé</a:t>
            </a:r>
            <a:endParaRPr lang="en-US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1B7DD-E41F-4386-82FA-E22A57796174}"/>
              </a:ext>
            </a:extLst>
          </p:cNvPr>
          <p:cNvSpPr txBox="1"/>
          <p:nvPr/>
        </p:nvSpPr>
        <p:spPr>
          <a:xfrm>
            <a:off x="3823252" y="2825622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Coclé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4DDA49-F297-4DBA-BFFF-2AD0564B57E7}"/>
              </a:ext>
            </a:extLst>
          </p:cNvPr>
          <p:cNvSpPr txBox="1"/>
          <p:nvPr/>
        </p:nvSpPr>
        <p:spPr>
          <a:xfrm>
            <a:off x="4296472" y="1819494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Colón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8837AF-783F-4EB5-9402-D9E87EE087C3}"/>
              </a:ext>
            </a:extLst>
          </p:cNvPr>
          <p:cNvSpPr txBox="1"/>
          <p:nvPr/>
        </p:nvSpPr>
        <p:spPr>
          <a:xfrm>
            <a:off x="4440938" y="2164255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Panamá Oeste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B4F62-01F6-41C5-BE19-EA5A8410D306}"/>
              </a:ext>
            </a:extLst>
          </p:cNvPr>
          <p:cNvSpPr txBox="1"/>
          <p:nvPr/>
        </p:nvSpPr>
        <p:spPr>
          <a:xfrm>
            <a:off x="5814391" y="1727160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Panamá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D7E10-3C04-47D4-83A0-6EECA0C7B211}"/>
              </a:ext>
            </a:extLst>
          </p:cNvPr>
          <p:cNvSpPr txBox="1"/>
          <p:nvPr/>
        </p:nvSpPr>
        <p:spPr>
          <a:xfrm>
            <a:off x="7212494" y="2717374"/>
            <a:ext cx="8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Darién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CF4851-19FD-47CB-9DCC-13F13495D964}"/>
              </a:ext>
            </a:extLst>
          </p:cNvPr>
          <p:cNvSpPr txBox="1"/>
          <p:nvPr/>
        </p:nvSpPr>
        <p:spPr>
          <a:xfrm>
            <a:off x="7136295" y="1101141"/>
            <a:ext cx="100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Comarca </a:t>
            </a:r>
          </a:p>
          <a:p>
            <a:pPr algn="ctr"/>
            <a:r>
              <a:rPr lang="en-US" sz="1200" b="1" dirty="0"/>
              <a:t>Kuna </a:t>
            </a:r>
            <a:r>
              <a:rPr lang="en-US" sz="1200" b="1" dirty="0" err="1"/>
              <a:t>Yala</a:t>
            </a:r>
            <a:endParaRPr lang="en-US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F9913D-66D9-451B-A4A1-C0DA08170DD3}"/>
              </a:ext>
            </a:extLst>
          </p:cNvPr>
          <p:cNvSpPr txBox="1"/>
          <p:nvPr/>
        </p:nvSpPr>
        <p:spPr>
          <a:xfrm>
            <a:off x="8136833" y="2931325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Comarca </a:t>
            </a:r>
            <a:r>
              <a:rPr lang="en-US" sz="1200" b="1" dirty="0" err="1"/>
              <a:t>Emberá</a:t>
            </a:r>
            <a:endParaRPr lang="en-US" sz="1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9B8224-9EAD-4017-B692-8B3356015EFC}"/>
              </a:ext>
            </a:extLst>
          </p:cNvPr>
          <p:cNvSpPr txBox="1"/>
          <p:nvPr/>
        </p:nvSpPr>
        <p:spPr>
          <a:xfrm>
            <a:off x="7248942" y="3869335"/>
            <a:ext cx="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Comarca </a:t>
            </a:r>
            <a:r>
              <a:rPr lang="en-US" sz="1200" b="1" dirty="0" err="1"/>
              <a:t>Emberá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992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F8184D-75E9-4060-8A75-C7A0D9D0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Metodología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1993410-1F26-4ED8-8906-B96D050F16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48696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820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F3F78A-AF47-48BA-A6D2-9E47F9BD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" y="685800"/>
            <a:ext cx="3107473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Cuestionario de Frecuencia de Alimentos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37B6DA-030F-4A4E-9B8D-E2146A51A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3634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363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E1BB51-9B43-4274-B976-D9E5B690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Evidencia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675EA6-343F-4B85-9E6C-A392DE6C45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39357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6715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1497</Words>
  <Application>Microsoft Office PowerPoint</Application>
  <PresentationFormat>Panorámica</PresentationFormat>
  <Paragraphs>156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Frecuencia de consumo de alimentos en pacientes con Tuberculosis en zona urbana –Ciudad de Colón-</vt:lpstr>
      <vt:lpstr>Antecedentes</vt:lpstr>
      <vt:lpstr>Antecedentes</vt:lpstr>
      <vt:lpstr>Presentación de PowerPoint</vt:lpstr>
      <vt:lpstr>Presentación de PowerPoint</vt:lpstr>
      <vt:lpstr>Presentación de PowerPoint</vt:lpstr>
      <vt:lpstr>Metodología</vt:lpstr>
      <vt:lpstr>Cuestionario de Frecuencia de Alimentos</vt:lpstr>
      <vt:lpstr>Evidencia</vt:lpstr>
      <vt:lpstr>Resultados</vt:lpstr>
      <vt:lpstr>RESULTADOS</vt:lpstr>
      <vt:lpstr>Presentación de PowerPoint</vt:lpstr>
      <vt:lpstr>PORCENTAJE DE PACIENTES QUE NO CUMPLEN LA RECOMENDACIÓN NACIONAL DE FRECUENCIA CONSUMO POR GRUPOS DE ALIMENTOS ESPECÍFICOS</vt:lpstr>
      <vt:lpstr>PORCENTAJE DE PACIENTES QUE REPORTAN FRECUENCIAS DE CONSUMO PREOCUPANTES </vt:lpstr>
      <vt:lpstr>Conclusiones</vt:lpstr>
      <vt:lpstr>Discusión</vt:lpstr>
      <vt:lpstr>Conclusiones – Cont.</vt:lpstr>
      <vt:lpstr>Referencias.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Frecuencia de consumo de alimentos en pacientes con Tuberculosis en zonas urbanas  –Ciudad de Colon-</dc:title>
  <dc:creator>Idalina Cubilla de Alfaro</dc:creator>
  <cp:lastModifiedBy>Maria Lourdes Olivares</cp:lastModifiedBy>
  <cp:revision>7</cp:revision>
  <dcterms:created xsi:type="dcterms:W3CDTF">2019-09-06T13:52:03Z</dcterms:created>
  <dcterms:modified xsi:type="dcterms:W3CDTF">2019-10-14T14:04:40Z</dcterms:modified>
</cp:coreProperties>
</file>