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94" r:id="rId5"/>
    <p:sldId id="528" r:id="rId6"/>
    <p:sldId id="541" r:id="rId7"/>
    <p:sldId id="506" r:id="rId8"/>
    <p:sldId id="527" r:id="rId9"/>
    <p:sldId id="547" r:id="rId10"/>
    <p:sldId id="548" r:id="rId11"/>
    <p:sldId id="489" r:id="rId12"/>
    <p:sldId id="535" r:id="rId13"/>
    <p:sldId id="402" r:id="rId14"/>
    <p:sldId id="454" r:id="rId15"/>
    <p:sldId id="549" r:id="rId16"/>
    <p:sldId id="545" r:id="rId17"/>
    <p:sldId id="409" r:id="rId18"/>
    <p:sldId id="411" r:id="rId19"/>
    <p:sldId id="514" r:id="rId20"/>
    <p:sldId id="365" r:id="rId21"/>
    <p:sldId id="486" r:id="rId22"/>
    <p:sldId id="420" r:id="rId23"/>
    <p:sldId id="480" r:id="rId24"/>
    <p:sldId id="479" r:id="rId25"/>
    <p:sldId id="520" r:id="rId26"/>
    <p:sldId id="477" r:id="rId27"/>
    <p:sldId id="544" r:id="rId28"/>
    <p:sldId id="325" r:id="rId29"/>
  </p:sldIdLst>
  <p:sldSz cx="9144000" cy="6858000" type="screen4x3"/>
  <p:notesSz cx="6858000" cy="9144000"/>
  <p:defaultTextStyle>
    <a:defPPr>
      <a:defRPr lang="es-P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762CAF-487F-482C-928A-B6312C2AC330}" v="1" dt="2019-10-09T13:50:47.06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9" autoAdjust="0"/>
    <p:restoredTop sz="94444" autoAdjust="0"/>
  </p:normalViewPr>
  <p:slideViewPr>
    <p:cSldViewPr>
      <p:cViewPr varScale="1">
        <p:scale>
          <a:sx n="72" d="100"/>
          <a:sy n="72" d="100"/>
        </p:scale>
        <p:origin x="1320" y="66"/>
      </p:cViewPr>
      <p:guideLst>
        <p:guide orient="horz" pos="2160"/>
        <p:guide pos="2880"/>
      </p:guideLst>
    </p:cSldViewPr>
  </p:slideViewPr>
  <p:outlineViewPr>
    <p:cViewPr>
      <p:scale>
        <a:sx n="33" d="100"/>
        <a:sy n="33" d="100"/>
      </p:scale>
      <p:origin x="0" y="25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ara Ordonez" userId="5688efcd-b2de-40ad-9089-d5dd2a17b3e5" providerId="ADAL" clId="{D7CC0EF9-F5D3-45C0-B653-C0F800DC47E9}"/>
    <pc:docChg chg="custSel addSld delSld modSld">
      <pc:chgData name="Ciara Ordonez" userId="5688efcd-b2de-40ad-9089-d5dd2a17b3e5" providerId="ADAL" clId="{D7CC0EF9-F5D3-45C0-B653-C0F800DC47E9}" dt="2019-10-09T13:50:47.064" v="9"/>
      <pc:docMkLst>
        <pc:docMk/>
      </pc:docMkLst>
      <pc:sldChg chg="modSp">
        <pc:chgData name="Ciara Ordonez" userId="5688efcd-b2de-40ad-9089-d5dd2a17b3e5" providerId="ADAL" clId="{D7CC0EF9-F5D3-45C0-B653-C0F800DC47E9}" dt="2019-10-09T13:50:08.931" v="7" actId="20577"/>
        <pc:sldMkLst>
          <pc:docMk/>
          <pc:sldMk cId="0" sldId="365"/>
        </pc:sldMkLst>
        <pc:spChg chg="mod">
          <ac:chgData name="Ciara Ordonez" userId="5688efcd-b2de-40ad-9089-d5dd2a17b3e5" providerId="ADAL" clId="{D7CC0EF9-F5D3-45C0-B653-C0F800DC47E9}" dt="2019-10-09T13:50:08.931" v="7" actId="20577"/>
          <ac:spMkLst>
            <pc:docMk/>
            <pc:sldMk cId="0" sldId="365"/>
            <ac:spMk id="4" creationId="{3CB4B2C2-516B-408C-A2E4-C23E52BBABD9}"/>
          </ac:spMkLst>
        </pc:spChg>
      </pc:sldChg>
      <pc:sldChg chg="del">
        <pc:chgData name="Ciara Ordonez" userId="5688efcd-b2de-40ad-9089-d5dd2a17b3e5" providerId="ADAL" clId="{D7CC0EF9-F5D3-45C0-B653-C0F800DC47E9}" dt="2019-10-09T13:48:22.287" v="0" actId="2696"/>
        <pc:sldMkLst>
          <pc:docMk/>
          <pc:sldMk cId="0" sldId="463"/>
        </pc:sldMkLst>
      </pc:sldChg>
      <pc:sldChg chg="add">
        <pc:chgData name="Ciara Ordonez" userId="5688efcd-b2de-40ad-9089-d5dd2a17b3e5" providerId="ADAL" clId="{D7CC0EF9-F5D3-45C0-B653-C0F800DC47E9}" dt="2019-10-09T13:50:47.064" v="9"/>
        <pc:sldMkLst>
          <pc:docMk/>
          <pc:sldMk cId="69524658" sldId="520"/>
        </pc:sldMkLst>
      </pc:sldChg>
      <pc:sldChg chg="modSp del">
        <pc:chgData name="Ciara Ordonez" userId="5688efcd-b2de-40ad-9089-d5dd2a17b3e5" providerId="ADAL" clId="{D7CC0EF9-F5D3-45C0-B653-C0F800DC47E9}" dt="2019-10-09T13:50:39.635" v="8" actId="2696"/>
        <pc:sldMkLst>
          <pc:docMk/>
          <pc:sldMk cId="707578966" sldId="520"/>
        </pc:sldMkLst>
        <pc:spChg chg="mod">
          <ac:chgData name="Ciara Ordonez" userId="5688efcd-b2de-40ad-9089-d5dd2a17b3e5" providerId="ADAL" clId="{D7CC0EF9-F5D3-45C0-B653-C0F800DC47E9}" dt="2019-10-09T13:49:41.927" v="5" actId="14100"/>
          <ac:spMkLst>
            <pc:docMk/>
            <pc:sldMk cId="707578966" sldId="520"/>
            <ac:spMk id="19459"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Copia%20de%20mi%20USB%20azul\Nicole%20Meeting\ElisaAssays%20paper\FEB%2005%20FEB%2016%20Total%20IgM%20version%20del%20paper.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3"/>
    </mc:Choice>
    <mc:Fallback>
      <c:style val="3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457275792150537"/>
          <c:y val="0.12648668126431906"/>
          <c:w val="0.71105562508912001"/>
          <c:h val="0.68930934505279862"/>
        </c:manualLayout>
      </c:layout>
      <c:barChart>
        <c:barDir val="col"/>
        <c:grouping val="clustered"/>
        <c:varyColors val="0"/>
        <c:ser>
          <c:idx val="0"/>
          <c:order val="0"/>
          <c:spPr>
            <a:pattFill prst="pct50">
              <a:fgClr>
                <a:schemeClr val="bg1"/>
              </a:fgClr>
              <a:bgClr>
                <a:schemeClr val="tx1"/>
              </a:bgClr>
            </a:pattFill>
            <a:ln w="12700">
              <a:solidFill>
                <a:schemeClr val="tx1"/>
              </a:solidFill>
            </a:ln>
          </c:spPr>
          <c:invertIfNegative val="0"/>
          <c:errBars>
            <c:errBarType val="both"/>
            <c:errValType val="cust"/>
            <c:noEndCap val="0"/>
            <c:plus>
              <c:numRef>
                <c:f>'Total IgM 1'!$D$24:$G$24</c:f>
                <c:numCache>
                  <c:formatCode>General</c:formatCode>
                  <c:ptCount val="4"/>
                  <c:pt idx="0">
                    <c:v>68.651461845282071</c:v>
                  </c:pt>
                  <c:pt idx="1">
                    <c:v>27.829968160696694</c:v>
                  </c:pt>
                  <c:pt idx="2">
                    <c:v>27.69411471028393</c:v>
                  </c:pt>
                  <c:pt idx="3">
                    <c:v>2.1808238548304426</c:v>
                  </c:pt>
                </c:numCache>
              </c:numRef>
            </c:plus>
            <c:minus>
              <c:numRef>
                <c:f>'Total IgM 1'!$D$24:$G$24</c:f>
                <c:numCache>
                  <c:formatCode>General</c:formatCode>
                  <c:ptCount val="4"/>
                  <c:pt idx="0">
                    <c:v>68.651461845282071</c:v>
                  </c:pt>
                  <c:pt idx="1">
                    <c:v>27.829968160696694</c:v>
                  </c:pt>
                  <c:pt idx="2">
                    <c:v>27.69411471028393</c:v>
                  </c:pt>
                  <c:pt idx="3">
                    <c:v>2.1808238548304426</c:v>
                  </c:pt>
                </c:numCache>
              </c:numRef>
            </c:minus>
            <c:spPr>
              <a:ln w="12700"/>
            </c:spPr>
          </c:errBars>
          <c:cat>
            <c:strRef>
              <c:f>'Total IgM 1'!$C$30:$F$30</c:f>
              <c:strCache>
                <c:ptCount val="4"/>
                <c:pt idx="0">
                  <c:v> LPS</c:v>
                </c:pt>
                <c:pt idx="1">
                  <c:v>CL</c:v>
                </c:pt>
                <c:pt idx="2">
                  <c:v>PTC </c:v>
                </c:pt>
                <c:pt idx="3">
                  <c:v>Media</c:v>
                </c:pt>
              </c:strCache>
            </c:strRef>
          </c:cat>
          <c:val>
            <c:numRef>
              <c:f>'Total IgM 1'!$D$22:$G$22</c:f>
              <c:numCache>
                <c:formatCode>0.000</c:formatCode>
                <c:ptCount val="4"/>
                <c:pt idx="0">
                  <c:v>449.45598417408502</c:v>
                </c:pt>
                <c:pt idx="1">
                  <c:v>134.99010880316507</c:v>
                </c:pt>
                <c:pt idx="2">
                  <c:v>58.234421364985018</c:v>
                </c:pt>
                <c:pt idx="3">
                  <c:v>36.819980217606087</c:v>
                </c:pt>
              </c:numCache>
            </c:numRef>
          </c:val>
          <c:extLst>
            <c:ext xmlns:c16="http://schemas.microsoft.com/office/drawing/2014/chart" uri="{C3380CC4-5D6E-409C-BE32-E72D297353CC}">
              <c16:uniqueId val="{00000000-6B61-421A-AF72-5AD92D751980}"/>
            </c:ext>
          </c:extLst>
        </c:ser>
        <c:dLbls>
          <c:showLegendKey val="0"/>
          <c:showVal val="0"/>
          <c:showCatName val="0"/>
          <c:showSerName val="0"/>
          <c:showPercent val="0"/>
          <c:showBubbleSize val="0"/>
        </c:dLbls>
        <c:gapWidth val="28"/>
        <c:overlap val="-55"/>
        <c:axId val="77744768"/>
        <c:axId val="87037824"/>
      </c:barChart>
      <c:catAx>
        <c:axId val="7774476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1200" b="1" baseline="0">
                <a:latin typeface="Arial" panose="020B0604020202020204" pitchFamily="34" charset="0"/>
              </a:defRPr>
            </a:pPr>
            <a:endParaRPr lang="es-PA"/>
          </a:p>
        </c:txPr>
        <c:crossAx val="87037824"/>
        <c:crossesAt val="0"/>
        <c:auto val="0"/>
        <c:lblAlgn val="ctr"/>
        <c:lblOffset val="100"/>
        <c:noMultiLvlLbl val="0"/>
      </c:catAx>
      <c:valAx>
        <c:axId val="87037824"/>
        <c:scaling>
          <c:orientation val="minMax"/>
          <c:max val="800"/>
        </c:scaling>
        <c:delete val="0"/>
        <c:axPos val="l"/>
        <c:title>
          <c:tx>
            <c:rich>
              <a:bodyPr/>
              <a:lstStyle/>
              <a:p>
                <a:pPr>
                  <a:defRPr sz="1200" b="1">
                    <a:latin typeface="Arial" panose="020B0604020202020204" pitchFamily="34" charset="0"/>
                    <a:cs typeface="Arial" panose="020B0604020202020204" pitchFamily="34" charset="0"/>
                  </a:defRPr>
                </a:pPr>
                <a:r>
                  <a:rPr lang="en-US" sz="1200" b="1" dirty="0">
                    <a:latin typeface="Arial" panose="020B0604020202020204" pitchFamily="34" charset="0"/>
                    <a:cs typeface="Arial" panose="020B0604020202020204" pitchFamily="34" charset="0"/>
                  </a:rPr>
                  <a:t> IgM (ug/ml)</a:t>
                </a:r>
              </a:p>
            </c:rich>
          </c:tx>
          <c:layout>
            <c:manualLayout>
              <c:xMode val="edge"/>
              <c:yMode val="edge"/>
              <c:x val="3.7949066265364616E-2"/>
              <c:y val="0.26406646172009485"/>
            </c:manualLayout>
          </c:layout>
          <c:overlay val="0"/>
        </c:title>
        <c:numFmt formatCode="General" sourceLinked="0"/>
        <c:majorTickMark val="out"/>
        <c:minorTickMark val="none"/>
        <c:tickLblPos val="low"/>
        <c:spPr>
          <a:solidFill>
            <a:schemeClr val="bg1"/>
          </a:solidFill>
          <a:ln w="25400">
            <a:solidFill>
              <a:schemeClr val="tx1"/>
            </a:solidFill>
            <a:prstDash val="solid"/>
          </a:ln>
        </c:spPr>
        <c:txPr>
          <a:bodyPr/>
          <a:lstStyle/>
          <a:p>
            <a:pPr>
              <a:defRPr sz="1100" b="1" baseline="0">
                <a:latin typeface="Arial" panose="020B0604020202020204" pitchFamily="34" charset="0"/>
                <a:cs typeface="Arial" panose="020B0604020202020204" pitchFamily="34" charset="0"/>
              </a:defRPr>
            </a:pPr>
            <a:endParaRPr lang="es-PA"/>
          </a:p>
        </c:txPr>
        <c:crossAx val="77744768"/>
        <c:crosses val="autoZero"/>
        <c:crossBetween val="between"/>
        <c:majorUnit val="200"/>
      </c:valAx>
      <c:spPr>
        <a:noFill/>
        <a:ln w="25400">
          <a:noFill/>
        </a:ln>
      </c:spPr>
    </c:plotArea>
    <c:plotVisOnly val="1"/>
    <c:dispBlanksAs val="gap"/>
    <c:showDLblsOverMax val="0"/>
  </c:chart>
  <c:spPr>
    <a:noFill/>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0.41379</cdr:x>
      <cdr:y>0.10174</cdr:y>
    </cdr:from>
    <cdr:to>
      <cdr:x>0.60852</cdr:x>
      <cdr:y>0.38081</cdr:y>
    </cdr:to>
    <cdr:sp macro="" textlink="">
      <cdr:nvSpPr>
        <cdr:cNvPr id="2" name="1 CuadroTexto"/>
        <cdr:cNvSpPr txBox="1"/>
      </cdr:nvSpPr>
      <cdr:spPr>
        <a:xfrm xmlns:a="http://schemas.openxmlformats.org/drawingml/2006/main">
          <a:off x="1943101" y="33337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PA" sz="1100" b="1">
              <a:latin typeface="Arial" panose="020B0604020202020204" pitchFamily="34" charset="0"/>
              <a:cs typeface="Arial" panose="020B0604020202020204" pitchFamily="34" charset="0"/>
            </a:rPr>
            <a:t> </a:t>
          </a:r>
        </a:p>
      </cdr:txBody>
    </cdr:sp>
  </cdr:relSizeAnchor>
  <cdr:relSizeAnchor xmlns:cdr="http://schemas.openxmlformats.org/drawingml/2006/chartDrawing">
    <cdr:from>
      <cdr:x>0.40554</cdr:x>
      <cdr:y>0.0761</cdr:y>
    </cdr:from>
    <cdr:to>
      <cdr:x>0.63636</cdr:x>
      <cdr:y>0.35517</cdr:y>
    </cdr:to>
    <cdr:sp macro="" textlink="">
      <cdr:nvSpPr>
        <cdr:cNvPr id="3" name="1 CuadroTexto"/>
        <cdr:cNvSpPr txBox="1"/>
      </cdr:nvSpPr>
      <cdr:spPr>
        <a:xfrm xmlns:a="http://schemas.openxmlformats.org/drawingml/2006/main">
          <a:off x="2569786" y="246591"/>
          <a:ext cx="1462661" cy="90428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PA" sz="1200" b="1" dirty="0">
              <a:latin typeface="Arial" panose="020B0604020202020204" pitchFamily="34" charset="0"/>
              <a:cs typeface="Arial" panose="020B0604020202020204" pitchFamily="34" charset="0"/>
            </a:rPr>
            <a:t>Total IgM Levels</a:t>
          </a:r>
        </a:p>
        <a:p xmlns:a="http://schemas.openxmlformats.org/drawingml/2006/main">
          <a:r>
            <a:rPr lang="es-PA" sz="1100" b="1" dirty="0">
              <a:latin typeface="Arial" panose="020B0604020202020204" pitchFamily="34" charset="0"/>
              <a:cs typeface="Arial" panose="020B0604020202020204" pitchFamily="34" charset="0"/>
            </a:rPr>
            <a:t> </a:t>
          </a:r>
        </a:p>
      </cdr:txBody>
    </cdr:sp>
  </cdr:relSizeAnchor>
  <cdr:relSizeAnchor xmlns:cdr="http://schemas.openxmlformats.org/drawingml/2006/chartDrawing">
    <cdr:from>
      <cdr:x>0.27578</cdr:x>
      <cdr:y>0.19558</cdr:y>
    </cdr:from>
    <cdr:to>
      <cdr:x>0.45928</cdr:x>
      <cdr:y>0.52648</cdr:y>
    </cdr:to>
    <cdr:sp macro="" textlink="">
      <cdr:nvSpPr>
        <cdr:cNvPr id="6" name="1 CuadroTexto"/>
        <cdr:cNvSpPr txBox="1"/>
      </cdr:nvSpPr>
      <cdr:spPr>
        <a:xfrm xmlns:a="http://schemas.openxmlformats.org/drawingml/2006/main">
          <a:off x="1008112" y="432048"/>
          <a:ext cx="670783" cy="73096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PA" sz="1100" dirty="0"/>
            <a:t>*</a:t>
          </a:r>
        </a:p>
      </cdr:txBody>
    </cdr:sp>
  </cdr:relSizeAnchor>
  <cdr:relSizeAnchor xmlns:cdr="http://schemas.openxmlformats.org/drawingml/2006/chartDrawing">
    <cdr:from>
      <cdr:x>0.45307</cdr:x>
      <cdr:y>0.48896</cdr:y>
    </cdr:from>
    <cdr:to>
      <cdr:x>0.63657</cdr:x>
      <cdr:y>0.81986</cdr:y>
    </cdr:to>
    <cdr:sp macro="" textlink="">
      <cdr:nvSpPr>
        <cdr:cNvPr id="7" name="1 CuadroTexto"/>
        <cdr:cNvSpPr txBox="1"/>
      </cdr:nvSpPr>
      <cdr:spPr>
        <a:xfrm xmlns:a="http://schemas.openxmlformats.org/drawingml/2006/main">
          <a:off x="1656184" y="1080120"/>
          <a:ext cx="670783" cy="73096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PA" sz="1600" dirty="0">
              <a:latin typeface="Arial" pitchFamily="34" charset="0"/>
              <a:cs typeface="Arial" pitchFamily="34" charset="0"/>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9C64B56-FAEE-4646-91D4-7F6BA624ACAE}" type="datetimeFigureOut">
              <a:rPr lang="en-US"/>
              <a:pPr>
                <a:defRPr/>
              </a:pPr>
              <a:t>10/9/2019</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5E86D6E-1057-4701-A58D-7B442828596E}"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af-ZA" dirty="0"/>
              <a:t>Good morning to</a:t>
            </a:r>
            <a:r>
              <a:rPr lang="af-ZA" baseline="0" dirty="0"/>
              <a:t> all of you thanks for being here today its my placer to present to you my doctoral thesis project entitle Studies on B-1 antibodies secreting cells as a biomarker during Mycobacterium infection.  It h</a:t>
            </a:r>
            <a:r>
              <a:rPr lang="en-US" baseline="0" dirty="0"/>
              <a:t>as been done under the mentorship of Dr. Goodridge.</a:t>
            </a:r>
            <a:endParaRPr lang="af-ZA" dirty="0"/>
          </a:p>
        </p:txBody>
      </p:sp>
      <p:sp>
        <p:nvSpPr>
          <p:cNvPr id="4" name="3 Marcador de número de diapositiva"/>
          <p:cNvSpPr>
            <a:spLocks noGrp="1"/>
          </p:cNvSpPr>
          <p:nvPr>
            <p:ph type="sldNum" sz="quarter" idx="10"/>
          </p:nvPr>
        </p:nvSpPr>
        <p:spPr/>
        <p:txBody>
          <a:bodyPr/>
          <a:lstStyle/>
          <a:p>
            <a:pPr>
              <a:defRPr/>
            </a:pPr>
            <a:fld id="{75E86D6E-1057-4701-A58D-7B442828596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a:bodyPr>
          <a:lstStyle/>
          <a:p>
            <a:pPr fontAlgn="auto">
              <a:spcBef>
                <a:spcPts val="0"/>
              </a:spcBef>
              <a:spcAft>
                <a:spcPts val="0"/>
              </a:spcAft>
              <a:defRPr/>
            </a:pPr>
            <a:r>
              <a:rPr lang="en-US" b="1" u="sng" dirty="0"/>
              <a:t>8Crecimiento del </a:t>
            </a:r>
            <a:r>
              <a:rPr lang="en-US" b="1" u="sng" dirty="0" err="1"/>
              <a:t>bacilo</a:t>
            </a:r>
            <a:r>
              <a:rPr lang="en-US" b="1" u="sng" dirty="0"/>
              <a:t> </a:t>
            </a:r>
            <a:r>
              <a:rPr lang="en-US" b="1" u="sng" dirty="0" err="1"/>
              <a:t>dentro</a:t>
            </a:r>
            <a:r>
              <a:rPr lang="en-US" b="1" u="sng" dirty="0"/>
              <a:t> del </a:t>
            </a:r>
            <a:r>
              <a:rPr lang="en-US" b="1" u="sng" dirty="0" err="1"/>
              <a:t>hospedero</a:t>
            </a:r>
            <a:r>
              <a:rPr lang="en-US" b="1" u="sng" dirty="0"/>
              <a:t> </a:t>
            </a:r>
          </a:p>
          <a:p>
            <a:pPr fontAlgn="auto">
              <a:spcBef>
                <a:spcPts val="0"/>
              </a:spcBef>
              <a:spcAft>
                <a:spcPts val="0"/>
              </a:spcAft>
              <a:defRPr/>
            </a:pPr>
            <a:r>
              <a:rPr lang="en-US" b="1" u="sng" dirty="0" err="1"/>
              <a:t>Crecimiento</a:t>
            </a:r>
            <a:r>
              <a:rPr lang="en-US" b="1" u="sng" dirty="0"/>
              <a:t> </a:t>
            </a:r>
            <a:r>
              <a:rPr lang="en-US" b="1" u="sng" dirty="0" err="1"/>
              <a:t>logaritmico</a:t>
            </a:r>
            <a:r>
              <a:rPr lang="en-US" b="1" u="sng" dirty="0"/>
              <a:t> </a:t>
            </a:r>
            <a:r>
              <a:rPr lang="en-US" b="1" u="sng" dirty="0" err="1"/>
              <a:t>bacteriano</a:t>
            </a:r>
            <a:endParaRPr lang="en-US" b="1" u="sng" dirty="0"/>
          </a:p>
          <a:p>
            <a:pPr fontAlgn="auto">
              <a:spcBef>
                <a:spcPts val="0"/>
              </a:spcBef>
              <a:spcAft>
                <a:spcPts val="0"/>
              </a:spcAft>
              <a:defRPr/>
            </a:pPr>
            <a:r>
              <a:rPr lang="en-US" dirty="0"/>
              <a:t>A possible role of antibodies against Mtb infection</a:t>
            </a:r>
          </a:p>
          <a:p>
            <a:pPr fontAlgn="auto">
              <a:spcBef>
                <a:spcPts val="0"/>
              </a:spcBef>
              <a:spcAft>
                <a:spcPts val="0"/>
              </a:spcAft>
              <a:defRPr/>
            </a:pPr>
            <a:r>
              <a:rPr lang="en-US" dirty="0"/>
              <a:t>Un </a:t>
            </a:r>
            <a:r>
              <a:rPr lang="en-US" dirty="0" err="1"/>
              <a:t>anticuerpo</a:t>
            </a:r>
            <a:r>
              <a:rPr lang="en-US" dirty="0"/>
              <a:t> </a:t>
            </a:r>
            <a:r>
              <a:rPr lang="en-US" dirty="0" err="1"/>
              <a:t>isotipo</a:t>
            </a:r>
            <a:r>
              <a:rPr lang="en-US" dirty="0"/>
              <a:t> IgM </a:t>
            </a:r>
            <a:r>
              <a:rPr lang="en-US" dirty="0" err="1"/>
              <a:t>especifico</a:t>
            </a:r>
            <a:r>
              <a:rPr lang="en-US" dirty="0"/>
              <a:t> para Cardiolipina y/o Phosphatidylcholine</a:t>
            </a:r>
          </a:p>
          <a:p>
            <a:pPr fontAlgn="auto">
              <a:spcBef>
                <a:spcPts val="0"/>
              </a:spcBef>
              <a:spcAft>
                <a:spcPts val="0"/>
              </a:spcAft>
              <a:defRPr/>
            </a:pPr>
            <a:r>
              <a:rPr lang="en-US" dirty="0"/>
              <a:t>Better potential Biomarkers</a:t>
            </a:r>
          </a:p>
          <a:p>
            <a:pPr fontAlgn="auto">
              <a:spcBef>
                <a:spcPts val="0"/>
              </a:spcBef>
              <a:spcAft>
                <a:spcPts val="0"/>
              </a:spcAft>
              <a:defRPr/>
            </a:pPr>
            <a:r>
              <a:rPr lang="en-US" dirty="0"/>
              <a:t>Cultivo </a:t>
            </a:r>
            <a:r>
              <a:rPr lang="en-US" dirty="0" err="1"/>
              <a:t>prolongado</a:t>
            </a:r>
            <a:r>
              <a:rPr lang="en-US" dirty="0"/>
              <a:t> de la bacteria después de </a:t>
            </a:r>
            <a:r>
              <a:rPr lang="en-US" dirty="0" err="1"/>
              <a:t>varios</a:t>
            </a:r>
            <a:r>
              <a:rPr lang="en-US" dirty="0"/>
              <a:t> </a:t>
            </a:r>
            <a:r>
              <a:rPr lang="en-US" dirty="0" err="1"/>
              <a:t>pasajes</a:t>
            </a:r>
            <a:r>
              <a:rPr lang="en-US" dirty="0"/>
              <a:t> a en el </a:t>
            </a:r>
            <a:r>
              <a:rPr lang="en-US" dirty="0" err="1"/>
              <a:t>labotatorio</a:t>
            </a:r>
            <a:r>
              <a:rPr lang="en-US" dirty="0"/>
              <a:t> </a:t>
            </a:r>
          </a:p>
          <a:p>
            <a:pPr fontAlgn="auto">
              <a:spcBef>
                <a:spcPts val="0"/>
              </a:spcBef>
              <a:spcAft>
                <a:spcPts val="0"/>
              </a:spcAft>
              <a:defRPr/>
            </a:pPr>
            <a:r>
              <a:rPr lang="en-US" dirty="0"/>
              <a:t>The bacteria culture were adjust with abs at 600nm and CFU were stablish with a </a:t>
            </a:r>
          </a:p>
          <a:p>
            <a:pPr fontAlgn="auto">
              <a:spcBef>
                <a:spcPts val="0"/>
              </a:spcBef>
              <a:spcAft>
                <a:spcPts val="0"/>
              </a:spcAft>
              <a:defRPr/>
            </a:pPr>
            <a:r>
              <a:rPr lang="en-US" dirty="0"/>
              <a:t>Restrospective Platecount</a:t>
            </a:r>
          </a:p>
          <a:p>
            <a:pPr fontAlgn="auto">
              <a:spcBef>
                <a:spcPts val="0"/>
              </a:spcBef>
              <a:spcAft>
                <a:spcPts val="0"/>
              </a:spcAft>
              <a:defRPr/>
            </a:pPr>
            <a:r>
              <a:rPr lang="en-US" dirty="0"/>
              <a:t>Inoculation with mycobacteria result in a infection an susceptible host </a:t>
            </a:r>
          </a:p>
          <a:p>
            <a:pPr fontAlgn="auto">
              <a:spcBef>
                <a:spcPts val="0"/>
              </a:spcBef>
              <a:spcAft>
                <a:spcPts val="0"/>
              </a:spcAft>
              <a:defRPr/>
            </a:pPr>
            <a:r>
              <a:rPr lang="en-US" dirty="0"/>
              <a:t>Microorganism may act cooperatively with the occurrence of the infection</a:t>
            </a:r>
          </a:p>
          <a:p>
            <a:pPr fontAlgn="auto">
              <a:spcBef>
                <a:spcPts val="0"/>
              </a:spcBef>
              <a:spcAft>
                <a:spcPts val="0"/>
              </a:spcAft>
              <a:defRPr/>
            </a:pPr>
            <a:r>
              <a:rPr lang="en-US" dirty="0"/>
              <a:t>Resulting with their join action</a:t>
            </a:r>
          </a:p>
          <a:p>
            <a:pPr fontAlgn="auto">
              <a:spcBef>
                <a:spcPts val="0"/>
              </a:spcBef>
              <a:spcAft>
                <a:spcPts val="0"/>
              </a:spcAft>
              <a:defRPr/>
            </a:pPr>
            <a:r>
              <a:rPr lang="en-US" dirty="0"/>
              <a:t>Infection can result from de survival and multiplication of a single microorganisms</a:t>
            </a:r>
          </a:p>
          <a:p>
            <a:pPr fontAlgn="auto">
              <a:spcBef>
                <a:spcPts val="0"/>
              </a:spcBef>
              <a:spcAft>
                <a:spcPts val="0"/>
              </a:spcAft>
              <a:defRPr/>
            </a:pPr>
            <a:r>
              <a:rPr lang="en-US" dirty="0"/>
              <a:t>Colonization and infection</a:t>
            </a:r>
          </a:p>
          <a:p>
            <a:pPr fontAlgn="auto">
              <a:spcBef>
                <a:spcPts val="0"/>
              </a:spcBef>
              <a:spcAft>
                <a:spcPts val="0"/>
              </a:spcAft>
              <a:defRPr/>
            </a:pPr>
            <a:r>
              <a:rPr lang="en-US" dirty="0"/>
              <a:t>Delivery of very high dose</a:t>
            </a:r>
          </a:p>
          <a:p>
            <a:pPr fontAlgn="auto">
              <a:spcBef>
                <a:spcPts val="0"/>
              </a:spcBef>
              <a:spcAft>
                <a:spcPts val="0"/>
              </a:spcAft>
              <a:defRPr/>
            </a:pPr>
            <a:r>
              <a:rPr lang="en-US" dirty="0"/>
              <a:t>The animals were killed by anesthesia intoxication</a:t>
            </a:r>
          </a:p>
          <a:p>
            <a:pPr fontAlgn="auto">
              <a:spcBef>
                <a:spcPts val="0"/>
              </a:spcBef>
              <a:spcAft>
                <a:spcPts val="0"/>
              </a:spcAft>
              <a:defRPr/>
            </a:pPr>
            <a:r>
              <a:rPr lang="en-US" dirty="0"/>
              <a:t>Cuantification of load bacterias in the pleural lavage, we made serial dilutons of the pleural effusion</a:t>
            </a:r>
          </a:p>
          <a:p>
            <a:pPr fontAlgn="auto">
              <a:spcBef>
                <a:spcPts val="0"/>
              </a:spcBef>
              <a:spcAft>
                <a:spcPts val="0"/>
              </a:spcAft>
              <a:defRPr/>
            </a:pPr>
            <a:r>
              <a:rPr lang="en-US" dirty="0"/>
              <a:t>La </a:t>
            </a:r>
            <a:r>
              <a:rPr lang="en-US" dirty="0" err="1"/>
              <a:t>presencia</a:t>
            </a:r>
            <a:r>
              <a:rPr lang="en-US" dirty="0"/>
              <a:t> de la </a:t>
            </a:r>
            <a:r>
              <a:rPr lang="en-US" dirty="0" err="1"/>
              <a:t>micobacteria</a:t>
            </a:r>
            <a:r>
              <a:rPr lang="en-US" dirty="0"/>
              <a:t> en los </a:t>
            </a:r>
            <a:r>
              <a:rPr lang="en-US" dirty="0" err="1"/>
              <a:t>tejidos</a:t>
            </a:r>
            <a:r>
              <a:rPr lang="en-US" dirty="0"/>
              <a:t> </a:t>
            </a:r>
          </a:p>
          <a:p>
            <a:pPr fontAlgn="auto">
              <a:spcBef>
                <a:spcPts val="0"/>
              </a:spcBef>
              <a:spcAft>
                <a:spcPts val="0"/>
              </a:spcAft>
              <a:defRPr/>
            </a:pPr>
            <a:r>
              <a:rPr lang="en-US" dirty="0"/>
              <a:t>Es </a:t>
            </a:r>
            <a:r>
              <a:rPr lang="en-US" dirty="0" err="1"/>
              <a:t>posible</a:t>
            </a:r>
            <a:r>
              <a:rPr lang="en-US" dirty="0"/>
              <a:t> que la </a:t>
            </a:r>
            <a:r>
              <a:rPr lang="en-US" dirty="0" err="1"/>
              <a:t>cepa</a:t>
            </a:r>
            <a:r>
              <a:rPr lang="en-US" dirty="0"/>
              <a:t> </a:t>
            </a:r>
            <a:r>
              <a:rPr lang="en-US" dirty="0" err="1"/>
              <a:t>micobacteriana</a:t>
            </a:r>
            <a:r>
              <a:rPr lang="en-US" dirty="0"/>
              <a:t> </a:t>
            </a:r>
            <a:r>
              <a:rPr lang="en-US" dirty="0" err="1"/>
              <a:t>atenuada</a:t>
            </a:r>
            <a:r>
              <a:rPr lang="en-US" dirty="0"/>
              <a:t> </a:t>
            </a:r>
            <a:r>
              <a:rPr lang="en-US" dirty="0" err="1"/>
              <a:t>permanezca</a:t>
            </a:r>
            <a:r>
              <a:rPr lang="en-US" dirty="0"/>
              <a:t> </a:t>
            </a:r>
            <a:r>
              <a:rPr lang="en-US" dirty="0" err="1"/>
              <a:t>latente</a:t>
            </a:r>
            <a:r>
              <a:rPr lang="en-US" dirty="0"/>
              <a:t> en el </a:t>
            </a:r>
            <a:r>
              <a:rPr lang="en-US" dirty="0" err="1"/>
              <a:t>huesped</a:t>
            </a:r>
            <a:endParaRPr lang="en-US" dirty="0"/>
          </a:p>
          <a:p>
            <a:pPr fontAlgn="auto">
              <a:spcBef>
                <a:spcPts val="0"/>
              </a:spcBef>
              <a:spcAft>
                <a:spcPts val="0"/>
              </a:spcAft>
              <a:defRPr/>
            </a:pPr>
            <a:endParaRPr lang="en-US" dirty="0"/>
          </a:p>
        </p:txBody>
      </p:sp>
      <p:sp>
        <p:nvSpPr>
          <p:cNvPr id="686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91B218-808A-457E-8339-1089FD92ACCE}" type="slidenum">
              <a:rPr lang="en-US"/>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af-ZA" dirty="0"/>
          </a:p>
        </p:txBody>
      </p:sp>
      <p:sp>
        <p:nvSpPr>
          <p:cNvPr id="4" name="3 Marcador de número de diapositiva"/>
          <p:cNvSpPr>
            <a:spLocks noGrp="1"/>
          </p:cNvSpPr>
          <p:nvPr>
            <p:ph type="sldNum" sz="quarter" idx="10"/>
          </p:nvPr>
        </p:nvSpPr>
        <p:spPr/>
        <p:txBody>
          <a:bodyPr/>
          <a:lstStyle/>
          <a:p>
            <a:pPr>
              <a:defRPr/>
            </a:pPr>
            <a:fld id="{75E86D6E-1057-4701-A58D-7B442828596E}"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a:t>We have been studying the idea that antibodies that occur during active tuberculosis disease could be evaluated during </a:t>
            </a:r>
            <a:r>
              <a:rPr lang="en-US" dirty="0" err="1"/>
              <a:t>antituberculosis</a:t>
            </a:r>
            <a:r>
              <a:rPr lang="en-US" dirty="0"/>
              <a:t> therapy to see if patients are improving with the scheme that applies to them</a:t>
            </a:r>
            <a:endParaRPr lang="af-ZA" dirty="0"/>
          </a:p>
        </p:txBody>
      </p:sp>
      <p:sp>
        <p:nvSpPr>
          <p:cNvPr id="4" name="3 Marcador de número de diapositiva"/>
          <p:cNvSpPr>
            <a:spLocks noGrp="1"/>
          </p:cNvSpPr>
          <p:nvPr>
            <p:ph type="sldNum" sz="quarter" idx="10"/>
          </p:nvPr>
        </p:nvSpPr>
        <p:spPr/>
        <p:txBody>
          <a:bodyPr/>
          <a:lstStyle/>
          <a:p>
            <a:pPr>
              <a:defRPr/>
            </a:pPr>
            <a:fld id="{75E86D6E-1057-4701-A58D-7B442828596E}"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a:t>We have been studying the idea that antibodies that occur during active tuberculosis disease could be evaluated during </a:t>
            </a:r>
            <a:r>
              <a:rPr lang="en-US" dirty="0" err="1"/>
              <a:t>antituberculosis</a:t>
            </a:r>
            <a:r>
              <a:rPr lang="en-US" dirty="0"/>
              <a:t> therapy to see if patients are improving with the scheme that applies to them</a:t>
            </a:r>
            <a:endParaRPr lang="af-ZA" dirty="0"/>
          </a:p>
        </p:txBody>
      </p:sp>
      <p:sp>
        <p:nvSpPr>
          <p:cNvPr id="4" name="3 Marcador de número de diapositiva"/>
          <p:cNvSpPr>
            <a:spLocks noGrp="1"/>
          </p:cNvSpPr>
          <p:nvPr>
            <p:ph type="sldNum" sz="quarter" idx="10"/>
          </p:nvPr>
        </p:nvSpPr>
        <p:spPr/>
        <p:txBody>
          <a:bodyPr/>
          <a:lstStyle/>
          <a:p>
            <a:pPr>
              <a:defRPr/>
            </a:pPr>
            <a:fld id="{75E86D6E-1057-4701-A58D-7B442828596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a:t>We have been studying the idea that antibodies that occur during active tuberculosis disease could be evaluated during </a:t>
            </a:r>
            <a:r>
              <a:rPr lang="en-US" dirty="0" err="1"/>
              <a:t>antituberculosis</a:t>
            </a:r>
            <a:r>
              <a:rPr lang="en-US" dirty="0"/>
              <a:t> therapy to see if patients are improving with the scheme that applies to them</a:t>
            </a:r>
            <a:endParaRPr lang="af-ZA" dirty="0"/>
          </a:p>
        </p:txBody>
      </p:sp>
      <p:sp>
        <p:nvSpPr>
          <p:cNvPr id="4" name="3 Marcador de número de diapositiva"/>
          <p:cNvSpPr>
            <a:spLocks noGrp="1"/>
          </p:cNvSpPr>
          <p:nvPr>
            <p:ph type="sldNum" sz="quarter" idx="10"/>
          </p:nvPr>
        </p:nvSpPr>
        <p:spPr/>
        <p:txBody>
          <a:bodyPr/>
          <a:lstStyle/>
          <a:p>
            <a:pPr>
              <a:defRPr/>
            </a:pPr>
            <a:fld id="{75E86D6E-1057-4701-A58D-7B442828596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a:t>We have been studying the idea that antibodies that occur during active tuberculosis disease could be evaluated during </a:t>
            </a:r>
            <a:r>
              <a:rPr lang="en-US" dirty="0" err="1"/>
              <a:t>antituberculosis</a:t>
            </a:r>
            <a:r>
              <a:rPr lang="en-US" dirty="0"/>
              <a:t> therapy to see if patients are improving with the scheme that applies to them</a:t>
            </a:r>
            <a:endParaRPr lang="af-ZA" dirty="0"/>
          </a:p>
        </p:txBody>
      </p:sp>
      <p:sp>
        <p:nvSpPr>
          <p:cNvPr id="4" name="3 Marcador de número de diapositiva"/>
          <p:cNvSpPr>
            <a:spLocks noGrp="1"/>
          </p:cNvSpPr>
          <p:nvPr>
            <p:ph type="sldNum" sz="quarter" idx="10"/>
          </p:nvPr>
        </p:nvSpPr>
        <p:spPr/>
        <p:txBody>
          <a:bodyPr/>
          <a:lstStyle/>
          <a:p>
            <a:pPr>
              <a:defRPr/>
            </a:pPr>
            <a:fld id="{75E86D6E-1057-4701-A58D-7B442828596E}"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noProof="0" dirty="0"/>
          </a:p>
        </p:txBody>
      </p:sp>
      <p:sp>
        <p:nvSpPr>
          <p:cNvPr id="4" name="3 Marcador de número de diapositiva"/>
          <p:cNvSpPr>
            <a:spLocks noGrp="1"/>
          </p:cNvSpPr>
          <p:nvPr>
            <p:ph type="sldNum" sz="quarter" idx="10"/>
          </p:nvPr>
        </p:nvSpPr>
        <p:spPr/>
        <p:txBody>
          <a:bodyPr/>
          <a:lstStyle/>
          <a:p>
            <a:fld id="{C23870AA-ADEB-43D3-84FE-9D78BE47A29D}" type="slidenum">
              <a:rPr lang="en-US" smtClean="0"/>
              <a:pPr/>
              <a:t>7</a:t>
            </a:fld>
            <a:endParaRPr lang="en-US"/>
          </a:p>
        </p:txBody>
      </p:sp>
    </p:spTree>
    <p:extLst>
      <p:ext uri="{BB962C8B-B14F-4D97-AF65-F5344CB8AC3E}">
        <p14:creationId xmlns:p14="http://schemas.microsoft.com/office/powerpoint/2010/main" val="288522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C23870AA-ADEB-43D3-84FE-9D78BE47A29D}" type="slidenum">
              <a:rPr lang="en-US" smtClean="0"/>
              <a:pPr/>
              <a:t>8</a:t>
            </a:fld>
            <a:endParaRPr lang="en-US"/>
          </a:p>
        </p:txBody>
      </p:sp>
    </p:spTree>
    <p:extLst>
      <p:ext uri="{BB962C8B-B14F-4D97-AF65-F5344CB8AC3E}">
        <p14:creationId xmlns:p14="http://schemas.microsoft.com/office/powerpoint/2010/main" val="68781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C23870AA-ADEB-43D3-84FE-9D78BE47A29D}" type="slidenum">
              <a:rPr lang="en-US" smtClean="0"/>
              <a:pPr/>
              <a:t>9</a:t>
            </a:fld>
            <a:endParaRPr lang="en-US"/>
          </a:p>
        </p:txBody>
      </p:sp>
    </p:spTree>
    <p:extLst>
      <p:ext uri="{BB962C8B-B14F-4D97-AF65-F5344CB8AC3E}">
        <p14:creationId xmlns:p14="http://schemas.microsoft.com/office/powerpoint/2010/main" val="68781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en-US" dirty="0"/>
              <a:t>We consider that intranasal inoculation could be the best way to emulate the physiology and pathology of the mycobacterium into the host, under our condition is not possible</a:t>
            </a:r>
          </a:p>
          <a:p>
            <a:pPr algn="just" eaLnBrk="1" hangingPunct="1">
              <a:spcBef>
                <a:spcPct val="0"/>
              </a:spcBef>
            </a:pPr>
            <a:endParaRPr lang="en-US" dirty="0"/>
          </a:p>
          <a:p>
            <a:pPr algn="just" eaLnBrk="1" hangingPunct="1">
              <a:spcBef>
                <a:spcPct val="0"/>
              </a:spcBef>
            </a:pPr>
            <a:r>
              <a:rPr lang="en-US" dirty="0"/>
              <a:t>In this work, we present a methodological approach to rapidly identify molecules with antimicrobial and/or efflux inhibitory properties against mycobacteria, using Mycobacterium smegmatis as an experimental model. This species, rather than the more expensive and slow-growing M. tuberculosis, has already been established as a useful surrogate to study mycobacterial efflux activity.</a:t>
            </a:r>
          </a:p>
          <a:p>
            <a:pPr algn="just" eaLnBrk="1" hangingPunct="1">
              <a:spcBef>
                <a:spcPct val="0"/>
              </a:spcBef>
            </a:pPr>
            <a:endParaRPr lang="en-US" dirty="0"/>
          </a:p>
          <a:p>
            <a:pPr algn="just" eaLnBrk="1" hangingPunct="1">
              <a:spcBef>
                <a:spcPct val="0"/>
              </a:spcBef>
            </a:pPr>
            <a:r>
              <a:rPr lang="en-US" dirty="0"/>
              <a:t>Such an approach may increase the rate of identification of promising molecules, to be further explored in pathogenic models for their potential use either as antimicrobials or as </a:t>
            </a:r>
            <a:r>
              <a:rPr lang="en-US" dirty="0" err="1"/>
              <a:t>adjuvants</a:t>
            </a:r>
            <a:r>
              <a:rPr lang="en-US" dirty="0"/>
              <a:t>, in combination with available therapeutic regimens for the treatment of mycobacterial infections.</a:t>
            </a:r>
          </a:p>
          <a:p>
            <a:pPr algn="just" eaLnBrk="1" hangingPunct="1">
              <a:spcBef>
                <a:spcPct val="0"/>
              </a:spcBef>
            </a:pPr>
            <a:endParaRPr lang="en-US" dirty="0"/>
          </a:p>
          <a:p>
            <a:pPr algn="just" eaLnBrk="1" hangingPunct="1">
              <a:spcBef>
                <a:spcPct val="0"/>
              </a:spcBef>
            </a:pPr>
            <a:r>
              <a:rPr lang="en-US" dirty="0"/>
              <a:t>The aim of this study was to design and validate a methodological approach to enable the rapid screening and identification of potential </a:t>
            </a:r>
            <a:r>
              <a:rPr lang="en-US" dirty="0" err="1"/>
              <a:t>antimycobacterial</a:t>
            </a:r>
            <a:r>
              <a:rPr lang="en-US" dirty="0"/>
              <a:t> agents or </a:t>
            </a:r>
            <a:r>
              <a:rPr lang="en-US" dirty="0" err="1"/>
              <a:t>adjuvants</a:t>
            </a:r>
            <a:r>
              <a:rPr lang="en-US" dirty="0"/>
              <a:t> that can be used to potentiate the chemotherapy toward infections caused by mycobacteria (Table 1 and Fig. 2).</a:t>
            </a:r>
          </a:p>
          <a:p>
            <a:pPr algn="just" eaLnBrk="1" hangingPunct="1">
              <a:spcBef>
                <a:spcPct val="0"/>
              </a:spcBef>
            </a:pPr>
            <a:r>
              <a:rPr lang="en-US" dirty="0"/>
              <a:t>The methodological flowchart presented here proposes an approach in which the different biological effects of a given compound are evaluated in successive but nonexclusive steps, yielding maximum functional information for that molecule and its potential use. This approach allows optimizing several resources associated with the evaluation of a new molecule, such as time, laboratorial costs, and amount of the compound available for biological testing. The design of this flowchart was based on establishing cutoff values for classifying compounds in different categories: </a:t>
            </a:r>
            <a:r>
              <a:rPr lang="en-US" dirty="0" err="1"/>
              <a:t>antimycobacterial</a:t>
            </a:r>
            <a:r>
              <a:rPr lang="en-US" dirty="0"/>
              <a:t> agents, </a:t>
            </a:r>
            <a:r>
              <a:rPr lang="en-US" dirty="0" err="1"/>
              <a:t>adjuvants</a:t>
            </a:r>
            <a:r>
              <a:rPr lang="en-US" dirty="0"/>
              <a:t> by inhibition of efflux activity, </a:t>
            </a:r>
            <a:r>
              <a:rPr lang="en-US" dirty="0" err="1"/>
              <a:t>adjuvants</a:t>
            </a:r>
            <a:r>
              <a:rPr lang="en-US" dirty="0"/>
              <a:t> by an unrelated mechanism, and compounds with no biological interest</a:t>
            </a:r>
          </a:p>
        </p:txBody>
      </p:sp>
      <p:sp>
        <p:nvSpPr>
          <p:cNvPr id="471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54335F-4312-443D-BABF-60F5D5E24BBB}" type="slidenum">
              <a:rPr lang="en-US" smtClean="0"/>
              <a:pPr fontAlgn="base">
                <a:spcBef>
                  <a:spcPct val="0"/>
                </a:spcBef>
                <a:spcAft>
                  <a:spcPct val="0"/>
                </a:spcAft>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lvl1pPr>
              <a:defRPr/>
            </a:lvl1pPr>
          </a:lstStyle>
          <a:p>
            <a:pPr>
              <a:defRPr/>
            </a:pPr>
            <a:fld id="{19077522-D762-49A8-B5C7-62C2746E60DC}" type="datetimeFigureOut">
              <a:rPr lang="en-US"/>
              <a:pPr>
                <a:defRPr/>
              </a:pPr>
              <a:t>10/9/2019</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AD4E0BE0-1455-45BD-9A07-AABC251BECF2}"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lvl1pPr>
              <a:defRPr/>
            </a:lvl1pPr>
          </a:lstStyle>
          <a:p>
            <a:pPr>
              <a:defRPr/>
            </a:pPr>
            <a:fld id="{CF47DB32-16A6-4FDB-A9CC-953BCD582F76}" type="datetimeFigureOut">
              <a:rPr lang="en-US"/>
              <a:pPr>
                <a:defRPr/>
              </a:pPr>
              <a:t>10/9/2019</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3B148011-F07F-4CBA-A3B5-11CEB1241716}"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lvl1pPr>
              <a:defRPr/>
            </a:lvl1pPr>
          </a:lstStyle>
          <a:p>
            <a:pPr>
              <a:defRPr/>
            </a:pPr>
            <a:fld id="{D235B577-38EB-4598-A095-40BCFF779296}" type="datetimeFigureOut">
              <a:rPr lang="en-US"/>
              <a:pPr>
                <a:defRPr/>
              </a:pPr>
              <a:t>10/9/2019</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9A3D5376-0275-4E4D-AA7E-297283ACF2EA}"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lvl1pPr>
              <a:defRPr/>
            </a:lvl1pPr>
          </a:lstStyle>
          <a:p>
            <a:pPr>
              <a:defRPr/>
            </a:pPr>
            <a:fld id="{F0B6DF86-6210-4086-9D7D-212F16945525}" type="datetimeFigureOut">
              <a:rPr lang="en-US"/>
              <a:pPr>
                <a:defRPr/>
              </a:pPr>
              <a:t>10/9/2019</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C02037F6-1783-4F52-9993-6B8755B03343}"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40421D0-C1FF-4068-B77B-2A61FA5BFEDA}" type="datetimeFigureOut">
              <a:rPr lang="en-US"/>
              <a:pPr>
                <a:defRPr/>
              </a:pPr>
              <a:t>10/9/2019</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9BBE9552-A23F-4F81-9AE3-B999058B850B}"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3 Marcador de fecha"/>
          <p:cNvSpPr>
            <a:spLocks noGrp="1"/>
          </p:cNvSpPr>
          <p:nvPr>
            <p:ph type="dt" sz="half" idx="10"/>
          </p:nvPr>
        </p:nvSpPr>
        <p:spPr/>
        <p:txBody>
          <a:bodyPr/>
          <a:lstStyle>
            <a:lvl1pPr>
              <a:defRPr/>
            </a:lvl1pPr>
          </a:lstStyle>
          <a:p>
            <a:pPr>
              <a:defRPr/>
            </a:pPr>
            <a:fld id="{1FFDB0D4-763F-4E92-91A5-50F5A6F1D8F7}" type="datetimeFigureOut">
              <a:rPr lang="en-US"/>
              <a:pPr>
                <a:defRPr/>
              </a:pPr>
              <a:t>10/9/2019</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01888BEB-0C13-4271-9847-1A3EA7FE8E52}"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3 Marcador de fecha"/>
          <p:cNvSpPr>
            <a:spLocks noGrp="1"/>
          </p:cNvSpPr>
          <p:nvPr>
            <p:ph type="dt" sz="half" idx="10"/>
          </p:nvPr>
        </p:nvSpPr>
        <p:spPr/>
        <p:txBody>
          <a:bodyPr/>
          <a:lstStyle>
            <a:lvl1pPr>
              <a:defRPr/>
            </a:lvl1pPr>
          </a:lstStyle>
          <a:p>
            <a:pPr>
              <a:defRPr/>
            </a:pPr>
            <a:fld id="{8B05DFE1-41BE-489B-BE38-B5D94C2DEDCF}" type="datetimeFigureOut">
              <a:rPr lang="en-US"/>
              <a:pPr>
                <a:defRPr/>
              </a:pPr>
              <a:t>10/9/2019</a:t>
            </a:fld>
            <a:endParaRPr lang="en-US"/>
          </a:p>
        </p:txBody>
      </p:sp>
      <p:sp>
        <p:nvSpPr>
          <p:cNvPr id="8" name="4 Marcador de pie de página"/>
          <p:cNvSpPr>
            <a:spLocks noGrp="1"/>
          </p:cNvSpPr>
          <p:nvPr>
            <p:ph type="ftr" sz="quarter" idx="11"/>
          </p:nvPr>
        </p:nvSpPr>
        <p:spPr/>
        <p:txBody>
          <a:bodyPr/>
          <a:lstStyle>
            <a:lvl1pPr>
              <a:defRPr/>
            </a:lvl1pPr>
          </a:lstStyle>
          <a:p>
            <a:pPr>
              <a:defRPr/>
            </a:pPr>
            <a:endParaRPr lang="en-US"/>
          </a:p>
        </p:txBody>
      </p:sp>
      <p:sp>
        <p:nvSpPr>
          <p:cNvPr id="9" name="5 Marcador de número de diapositiva"/>
          <p:cNvSpPr>
            <a:spLocks noGrp="1"/>
          </p:cNvSpPr>
          <p:nvPr>
            <p:ph type="sldNum" sz="quarter" idx="12"/>
          </p:nvPr>
        </p:nvSpPr>
        <p:spPr/>
        <p:txBody>
          <a:bodyPr/>
          <a:lstStyle>
            <a:lvl1pPr>
              <a:defRPr/>
            </a:lvl1pPr>
          </a:lstStyle>
          <a:p>
            <a:pPr>
              <a:defRPr/>
            </a:pPr>
            <a:fld id="{4C29F871-C80F-4C0C-B29E-72612CC94313}"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3 Marcador de fecha"/>
          <p:cNvSpPr>
            <a:spLocks noGrp="1"/>
          </p:cNvSpPr>
          <p:nvPr>
            <p:ph type="dt" sz="half" idx="10"/>
          </p:nvPr>
        </p:nvSpPr>
        <p:spPr/>
        <p:txBody>
          <a:bodyPr/>
          <a:lstStyle>
            <a:lvl1pPr>
              <a:defRPr/>
            </a:lvl1pPr>
          </a:lstStyle>
          <a:p>
            <a:pPr>
              <a:defRPr/>
            </a:pPr>
            <a:fld id="{F89A5585-9AAB-425D-A969-379773ADCC3C}" type="datetimeFigureOut">
              <a:rPr lang="en-US"/>
              <a:pPr>
                <a:defRPr/>
              </a:pPr>
              <a:t>10/9/2019</a:t>
            </a:fld>
            <a:endParaRPr lang="en-US"/>
          </a:p>
        </p:txBody>
      </p:sp>
      <p:sp>
        <p:nvSpPr>
          <p:cNvPr id="4" name="4 Marcador de pie de página"/>
          <p:cNvSpPr>
            <a:spLocks noGrp="1"/>
          </p:cNvSpPr>
          <p:nvPr>
            <p:ph type="ftr" sz="quarter" idx="11"/>
          </p:nvPr>
        </p:nvSpPr>
        <p:spPr/>
        <p:txBody>
          <a:bodyPr/>
          <a:lstStyle>
            <a:lvl1pPr>
              <a:defRPr/>
            </a:lvl1pPr>
          </a:lstStyle>
          <a:p>
            <a:pPr>
              <a:defRPr/>
            </a:pPr>
            <a:endParaRPr lang="en-US"/>
          </a:p>
        </p:txBody>
      </p:sp>
      <p:sp>
        <p:nvSpPr>
          <p:cNvPr id="5" name="5 Marcador de número de diapositiva"/>
          <p:cNvSpPr>
            <a:spLocks noGrp="1"/>
          </p:cNvSpPr>
          <p:nvPr>
            <p:ph type="sldNum" sz="quarter" idx="12"/>
          </p:nvPr>
        </p:nvSpPr>
        <p:spPr/>
        <p:txBody>
          <a:bodyPr/>
          <a:lstStyle>
            <a:lvl1pPr>
              <a:defRPr/>
            </a:lvl1pPr>
          </a:lstStyle>
          <a:p>
            <a:pPr>
              <a:defRPr/>
            </a:pPr>
            <a:fld id="{4725A352-C64E-4216-A8CE-28F22F34B6A1}"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09C3BA2-0D88-48B4-BA1B-978F8C79028B}" type="datetimeFigureOut">
              <a:rPr lang="en-US"/>
              <a:pPr>
                <a:defRPr/>
              </a:pPr>
              <a:t>10/9/2019</a:t>
            </a:fld>
            <a:endParaRPr lang="en-US"/>
          </a:p>
        </p:txBody>
      </p:sp>
      <p:sp>
        <p:nvSpPr>
          <p:cNvPr id="3" name="4 Marcador de pie de página"/>
          <p:cNvSpPr>
            <a:spLocks noGrp="1"/>
          </p:cNvSpPr>
          <p:nvPr>
            <p:ph type="ftr" sz="quarter" idx="11"/>
          </p:nvPr>
        </p:nvSpPr>
        <p:spPr/>
        <p:txBody>
          <a:bodyPr/>
          <a:lstStyle>
            <a:lvl1pPr>
              <a:defRPr/>
            </a:lvl1pPr>
          </a:lstStyle>
          <a:p>
            <a:pPr>
              <a:defRPr/>
            </a:pPr>
            <a:endParaRPr lang="en-US"/>
          </a:p>
        </p:txBody>
      </p:sp>
      <p:sp>
        <p:nvSpPr>
          <p:cNvPr id="4" name="5 Marcador de número de diapositiva"/>
          <p:cNvSpPr>
            <a:spLocks noGrp="1"/>
          </p:cNvSpPr>
          <p:nvPr>
            <p:ph type="sldNum" sz="quarter" idx="12"/>
          </p:nvPr>
        </p:nvSpPr>
        <p:spPr/>
        <p:txBody>
          <a:bodyPr/>
          <a:lstStyle>
            <a:lvl1pPr>
              <a:defRPr/>
            </a:lvl1pPr>
          </a:lstStyle>
          <a:p>
            <a:pPr>
              <a:defRPr/>
            </a:pPr>
            <a:fld id="{E27569A0-729D-4FC1-8C42-63385601C7B3}"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F629E84-1912-4B12-AE13-110B42F42C19}" type="datetimeFigureOut">
              <a:rPr lang="en-US"/>
              <a:pPr>
                <a:defRPr/>
              </a:pPr>
              <a:t>10/9/2019</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D4298EB1-2C33-4B42-8A15-6E6244A8393C}"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6637592-F35B-4A6C-A0A3-4EA3F63F4D3A}" type="datetimeFigureOut">
              <a:rPr lang="en-US"/>
              <a:pPr>
                <a:defRPr/>
              </a:pPr>
              <a:t>10/9/2019</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2E9759D7-1E94-47B4-A924-B3FB2C34BE70}"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
        <p:nvSpPr>
          <p:cNvPr id="409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79BF349-10E0-43E0-B84D-1990562E2807}" type="datetimeFigureOut">
              <a:rPr lang="en-US"/>
              <a:pPr>
                <a:defRPr/>
              </a:pPr>
              <a:t>10/9/2019</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495CD30-2D19-4708-8B66-A0B3D4758F67}"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3 Rectángulo"/>
          <p:cNvSpPr>
            <a:spLocks noChangeArrowheads="1"/>
          </p:cNvSpPr>
          <p:nvPr/>
        </p:nvSpPr>
        <p:spPr bwMode="auto">
          <a:xfrm>
            <a:off x="107504" y="2893840"/>
            <a:ext cx="8835324" cy="1540430"/>
          </a:xfrm>
          <a:prstGeom prst="rect">
            <a:avLst/>
          </a:prstGeom>
        </p:spPr>
        <p:txBody>
          <a:bodyPr vert="horz" lIns="91440" tIns="45720" rIns="91440" bIns="45720" rtlCol="0" anchor="ctr">
            <a:normAutofit/>
          </a:bodyPr>
          <a:lstStyle/>
          <a:p>
            <a:pPr algn="ctr">
              <a:lnSpc>
                <a:spcPct val="90000"/>
              </a:lnSpc>
              <a:spcAft>
                <a:spcPts val="600"/>
              </a:spcAft>
            </a:pPr>
            <a:r>
              <a:rPr lang="en-US" sz="2400" b="1" dirty="0">
                <a:latin typeface="Arial" panose="020B0604020202020204" pitchFamily="34" charset="0"/>
                <a:ea typeface="+mj-ea"/>
                <a:cs typeface="Arial" panose="020B0604020202020204" pitchFamily="34" charset="0"/>
              </a:rPr>
              <a:t>Importancia de las células B-1 secretoras de </a:t>
            </a:r>
            <a:r>
              <a:rPr lang="en-US" sz="2400" b="1">
                <a:latin typeface="Arial" panose="020B0604020202020204" pitchFamily="34" charset="0"/>
                <a:ea typeface="+mj-ea"/>
                <a:cs typeface="Arial" panose="020B0604020202020204" pitchFamily="34" charset="0"/>
              </a:rPr>
              <a:t>Anticuerpos</a:t>
            </a:r>
            <a:r>
              <a:rPr lang="en-US" sz="2400" b="1" dirty="0">
                <a:latin typeface="Arial" panose="020B0604020202020204" pitchFamily="34" charset="0"/>
                <a:ea typeface="+mj-ea"/>
                <a:cs typeface="Arial" panose="020B0604020202020204" pitchFamily="34" charset="0"/>
              </a:rPr>
              <a:t> IgM </a:t>
            </a:r>
            <a:r>
              <a:rPr lang="en-US" sz="2400" b="1" dirty="0" err="1">
                <a:latin typeface="Arial" panose="020B0604020202020204" pitchFamily="34" charset="0"/>
                <a:ea typeface="+mj-ea"/>
                <a:cs typeface="Arial" panose="020B0604020202020204" pitchFamily="34" charset="0"/>
              </a:rPr>
              <a:t>como</a:t>
            </a:r>
            <a:r>
              <a:rPr lang="en-US" sz="2400" b="1" dirty="0">
                <a:latin typeface="Arial" panose="020B0604020202020204" pitchFamily="34" charset="0"/>
                <a:ea typeface="+mj-ea"/>
                <a:cs typeface="Arial" panose="020B0604020202020204" pitchFamily="34" charset="0"/>
              </a:rPr>
              <a:t> Biomarcador durante la infección con </a:t>
            </a:r>
            <a:r>
              <a:rPr lang="en-US" sz="2400" b="1" i="1" dirty="0">
                <a:latin typeface="Arial" panose="020B0604020202020204" pitchFamily="34" charset="0"/>
                <a:ea typeface="+mj-ea"/>
                <a:cs typeface="Arial" panose="020B0604020202020204" pitchFamily="34" charset="0"/>
              </a:rPr>
              <a:t>Mycobacterium tuberculosis</a:t>
            </a:r>
            <a:endParaRPr lang="en-US" sz="2400" b="1" dirty="0">
              <a:latin typeface="Arial" panose="020B0604020202020204" pitchFamily="34" charset="0"/>
              <a:ea typeface="+mj-ea"/>
              <a:cs typeface="Arial" panose="020B0604020202020204" pitchFamily="34" charset="0"/>
            </a:endParaRPr>
          </a:p>
        </p:txBody>
      </p:sp>
      <p:pic>
        <p:nvPicPr>
          <p:cNvPr id="13" name="Picture 2">
            <a:extLst>
              <a:ext uri="{FF2B5EF4-FFF2-40B4-BE49-F238E27FC236}">
                <a16:creationId xmlns:a16="http://schemas.microsoft.com/office/drawing/2014/main" id="{BFEE153C-3E68-49D1-8830-34B24700B3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0011" y="58786"/>
            <a:ext cx="4781681" cy="122116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a:extLst>
              <a:ext uri="{FF2B5EF4-FFF2-40B4-BE49-F238E27FC236}">
                <a16:creationId xmlns:a16="http://schemas.microsoft.com/office/drawing/2014/main" id="{94283E64-2E42-412F-9E4F-12DF37B9D74E}"/>
              </a:ext>
            </a:extLst>
          </p:cNvPr>
          <p:cNvPicPr>
            <a:picLocks noChangeAspect="1" noChangeArrowheads="1"/>
          </p:cNvPicPr>
          <p:nvPr/>
        </p:nvPicPr>
        <p:blipFill>
          <a:blip r:embed="rId4" cstate="print"/>
          <a:stretch>
            <a:fillRect/>
          </a:stretch>
        </p:blipFill>
        <p:spPr bwMode="auto">
          <a:xfrm>
            <a:off x="307975" y="1279946"/>
            <a:ext cx="2967881" cy="875721"/>
          </a:xfrm>
          <a:prstGeom prst="rect">
            <a:avLst/>
          </a:prstGeom>
          <a:noFill/>
        </p:spPr>
      </p:pic>
      <p:pic>
        <p:nvPicPr>
          <p:cNvPr id="11" name="Picture 5">
            <a:extLst>
              <a:ext uri="{FF2B5EF4-FFF2-40B4-BE49-F238E27FC236}">
                <a16:creationId xmlns:a16="http://schemas.microsoft.com/office/drawing/2014/main" id="{EB360D20-A659-4311-9D4C-42A60B2015CF}"/>
              </a:ext>
            </a:extLst>
          </p:cNvPr>
          <p:cNvPicPr>
            <a:picLocks noChangeAspect="1" noChangeArrowheads="1"/>
          </p:cNvPicPr>
          <p:nvPr/>
        </p:nvPicPr>
        <p:blipFill>
          <a:blip r:embed="rId5" cstate="print"/>
          <a:stretch>
            <a:fillRect/>
          </a:stretch>
        </p:blipFill>
        <p:spPr bwMode="auto">
          <a:xfrm>
            <a:off x="4921692" y="249746"/>
            <a:ext cx="3914333" cy="851562"/>
          </a:xfrm>
          <a:prstGeom prst="rect">
            <a:avLst/>
          </a:prstGeom>
          <a:noFill/>
        </p:spPr>
      </p:pic>
      <p:sp>
        <p:nvSpPr>
          <p:cNvPr id="9" name="Content Placeholder 2"/>
          <p:cNvSpPr txBox="1">
            <a:spLocks/>
          </p:cNvSpPr>
          <p:nvPr/>
        </p:nvSpPr>
        <p:spPr>
          <a:xfrm>
            <a:off x="116000" y="4402261"/>
            <a:ext cx="8640960" cy="235158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fontAlgn="auto">
              <a:lnSpc>
                <a:spcPct val="90000"/>
              </a:lnSpc>
              <a:spcAft>
                <a:spcPts val="0"/>
              </a:spcAft>
              <a:buNone/>
              <a:defRPr/>
            </a:pPr>
            <a:endParaRPr lang="en-US" sz="1700" b="1" dirty="0">
              <a:solidFill>
                <a:schemeClr val="tx1"/>
              </a:solidFill>
            </a:endParaRPr>
          </a:p>
          <a:p>
            <a:pPr marL="0" indent="0" fontAlgn="auto">
              <a:lnSpc>
                <a:spcPct val="90000"/>
              </a:lnSpc>
              <a:spcAft>
                <a:spcPts val="0"/>
              </a:spcAft>
              <a:buNone/>
              <a:defRPr/>
            </a:pPr>
            <a:endParaRPr lang="en-US" sz="1700" b="1" dirty="0">
              <a:solidFill>
                <a:schemeClr val="tx1"/>
              </a:solidFill>
            </a:endParaRPr>
          </a:p>
          <a:p>
            <a:pPr marL="0" indent="0" fontAlgn="auto">
              <a:lnSpc>
                <a:spcPct val="90000"/>
              </a:lnSpc>
              <a:spcAft>
                <a:spcPts val="0"/>
              </a:spcAft>
              <a:buNone/>
              <a:defRPr/>
            </a:pPr>
            <a:endParaRPr lang="en-US" sz="1700" b="1" dirty="0">
              <a:solidFill>
                <a:schemeClr val="tx1"/>
              </a:solidFill>
            </a:endParaRPr>
          </a:p>
          <a:p>
            <a:pPr marL="0" indent="0" fontAlgn="auto">
              <a:lnSpc>
                <a:spcPct val="90000"/>
              </a:lnSpc>
              <a:spcAft>
                <a:spcPts val="0"/>
              </a:spcAft>
              <a:buNone/>
              <a:defRPr/>
            </a:pPr>
            <a:endParaRPr lang="en-US" sz="1700" b="1" dirty="0">
              <a:solidFill>
                <a:schemeClr val="tx1"/>
              </a:solidFill>
            </a:endParaRPr>
          </a:p>
          <a:p>
            <a:pPr marL="0" indent="0" fontAlgn="auto">
              <a:lnSpc>
                <a:spcPct val="90000"/>
              </a:lnSpc>
              <a:spcAft>
                <a:spcPts val="0"/>
              </a:spcAft>
              <a:buNone/>
              <a:defRPr/>
            </a:pPr>
            <a:r>
              <a:rPr lang="en-US" sz="2000" dirty="0">
                <a:solidFill>
                  <a:schemeClr val="tx1"/>
                </a:solidFill>
                <a:latin typeface="Arial" panose="020B0604020202020204" pitchFamily="34" charset="0"/>
                <a:cs typeface="Arial" panose="020B0604020202020204" pitchFamily="34" charset="0"/>
              </a:rPr>
              <a:t>Ciara Ordóñez, Ph.D.</a:t>
            </a:r>
          </a:p>
          <a:p>
            <a:pPr marL="0" indent="0" fontAlgn="auto">
              <a:lnSpc>
                <a:spcPct val="90000"/>
              </a:lnSpc>
              <a:spcAft>
                <a:spcPts val="0"/>
              </a:spcAft>
              <a:buNone/>
              <a:defRPr/>
            </a:pPr>
            <a:r>
              <a:rPr lang="en-US" sz="2000" dirty="0">
                <a:solidFill>
                  <a:schemeClr val="tx1"/>
                </a:solidFill>
                <a:latin typeface="Arial" panose="020B0604020202020204" pitchFamily="34" charset="0"/>
                <a:cs typeface="Arial" panose="020B0604020202020204" pitchFamily="34" charset="0"/>
              </a:rPr>
              <a:t>Coordinadora de Asunto Medicos para Glaxo SmithKline Vacunas Andina-Centro América-El Caribe &amp; Latam Pacífico Sur.</a:t>
            </a:r>
          </a:p>
          <a:p>
            <a:pPr indent="-228600" fontAlgn="auto">
              <a:lnSpc>
                <a:spcPct val="90000"/>
              </a:lnSpc>
              <a:spcAft>
                <a:spcPts val="0"/>
              </a:spcAft>
              <a:buFont typeface="Arial" panose="020B0604020202020204" pitchFamily="34" charset="0"/>
              <a:buChar char="•"/>
              <a:defRPr/>
            </a:pPr>
            <a:endParaRPr lang="en-US" sz="1700" b="1" dirty="0">
              <a:solidFill>
                <a:schemeClr val="tx1"/>
              </a:solidFill>
            </a:endParaRPr>
          </a:p>
          <a:p>
            <a:pPr indent="-228600" fontAlgn="auto">
              <a:lnSpc>
                <a:spcPct val="90000"/>
              </a:lnSpc>
              <a:spcAft>
                <a:spcPts val="0"/>
              </a:spcAft>
              <a:buFont typeface="Arial" panose="020B0604020202020204" pitchFamily="34" charset="0"/>
              <a:buChar char="•"/>
              <a:defRPr/>
            </a:pPr>
            <a:endParaRPr lang="en-US" sz="1700" b="1" dirty="0">
              <a:solidFill>
                <a:schemeClr val="tx1"/>
              </a:solidFill>
            </a:endParaRPr>
          </a:p>
        </p:txBody>
      </p:sp>
      <p:sp>
        <p:nvSpPr>
          <p:cNvPr id="6" name="AutoShape 4" descr="Image result for indicas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 descr="Image result for senacy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7443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95536" y="1628800"/>
            <a:ext cx="8535882"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Evaluar el papel de las células B secretoras de anticuerpos IgM durante la infección con </a:t>
            </a:r>
            <a:r>
              <a:rPr lang="en-US" i="1" dirty="0">
                <a:latin typeface="Arial" panose="020B0604020202020204" pitchFamily="34" charset="0"/>
                <a:cs typeface="Arial" panose="020B0604020202020204" pitchFamily="34" charset="0"/>
              </a:rPr>
              <a:t>Mycobacterium</a:t>
            </a:r>
          </a:p>
        </p:txBody>
      </p:sp>
      <p:sp>
        <p:nvSpPr>
          <p:cNvPr id="4" name="3 Rectángulo"/>
          <p:cNvSpPr/>
          <p:nvPr/>
        </p:nvSpPr>
        <p:spPr>
          <a:xfrm>
            <a:off x="827584" y="332656"/>
            <a:ext cx="7200800" cy="78860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CuadroTexto"/>
          <p:cNvSpPr txBox="1"/>
          <p:nvPr/>
        </p:nvSpPr>
        <p:spPr>
          <a:xfrm>
            <a:off x="2376332" y="589801"/>
            <a:ext cx="4188262" cy="400110"/>
          </a:xfrm>
          <a:prstGeom prst="rect">
            <a:avLst/>
          </a:prstGeom>
          <a:noFill/>
        </p:spPr>
        <p:txBody>
          <a:bodyPr wrap="none" rtlCol="0">
            <a:spAutoFit/>
          </a:bodyPr>
          <a:lstStyle/>
          <a:p>
            <a:r>
              <a:rPr lang="en-US" sz="2000" dirty="0">
                <a:latin typeface="Arial Black" panose="020B0A04020102020204" pitchFamily="34" charset="0"/>
              </a:rPr>
              <a:t>Objetivo General del Estudio</a:t>
            </a:r>
          </a:p>
        </p:txBody>
      </p:sp>
      <p:sp>
        <p:nvSpPr>
          <p:cNvPr id="6" name="3 Rectángulo">
            <a:extLst>
              <a:ext uri="{FF2B5EF4-FFF2-40B4-BE49-F238E27FC236}">
                <a16:creationId xmlns:a16="http://schemas.microsoft.com/office/drawing/2014/main" id="{7BB1A595-A9FF-4EC5-9EB1-9F46AA29091A}"/>
              </a:ext>
            </a:extLst>
          </p:cNvPr>
          <p:cNvSpPr/>
          <p:nvPr/>
        </p:nvSpPr>
        <p:spPr>
          <a:xfrm>
            <a:off x="811897" y="2782668"/>
            <a:ext cx="7200800" cy="6463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 CuadroTexto">
            <a:extLst>
              <a:ext uri="{FF2B5EF4-FFF2-40B4-BE49-F238E27FC236}">
                <a16:creationId xmlns:a16="http://schemas.microsoft.com/office/drawing/2014/main" id="{4F7066DE-0A96-401E-9E0E-689E89E68E3E}"/>
              </a:ext>
            </a:extLst>
          </p:cNvPr>
          <p:cNvSpPr txBox="1"/>
          <p:nvPr/>
        </p:nvSpPr>
        <p:spPr>
          <a:xfrm>
            <a:off x="2142723" y="2905460"/>
            <a:ext cx="5041508" cy="400110"/>
          </a:xfrm>
          <a:prstGeom prst="rect">
            <a:avLst/>
          </a:prstGeom>
          <a:noFill/>
        </p:spPr>
        <p:txBody>
          <a:bodyPr wrap="none" rtlCol="0">
            <a:spAutoFit/>
          </a:bodyPr>
          <a:lstStyle/>
          <a:p>
            <a:r>
              <a:rPr lang="en-US" sz="2000" dirty="0">
                <a:latin typeface="Arial Black" panose="020B0A04020102020204" pitchFamily="34" charset="0"/>
              </a:rPr>
              <a:t>Objectivos Específicos del Estudio</a:t>
            </a:r>
          </a:p>
        </p:txBody>
      </p:sp>
      <p:sp>
        <p:nvSpPr>
          <p:cNvPr id="8" name="4 CuadroTexto">
            <a:extLst>
              <a:ext uri="{FF2B5EF4-FFF2-40B4-BE49-F238E27FC236}">
                <a16:creationId xmlns:a16="http://schemas.microsoft.com/office/drawing/2014/main" id="{81C7F50F-70B0-45AC-B9CB-3ED941F317CC}"/>
              </a:ext>
            </a:extLst>
          </p:cNvPr>
          <p:cNvSpPr txBox="1"/>
          <p:nvPr/>
        </p:nvSpPr>
        <p:spPr>
          <a:xfrm>
            <a:off x="395536" y="3933056"/>
            <a:ext cx="8424936" cy="2062103"/>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latin typeface="Arial" panose="020B0604020202020204" pitchFamily="34" charset="0"/>
                <a:cs typeface="Arial" panose="020B0604020202020204" pitchFamily="34" charset="0"/>
              </a:rPr>
              <a:t>Determinar la activación de las celulas B secretoras de anticuerpos IgM mediante fosfolípidos de mamíferos bajo condiciones </a:t>
            </a:r>
            <a:r>
              <a:rPr lang="en-US" sz="1600" i="1" dirty="0">
                <a:latin typeface="Arial" panose="020B0604020202020204" pitchFamily="34" charset="0"/>
                <a:cs typeface="Arial" panose="020B0604020202020204" pitchFamily="34" charset="0"/>
              </a:rPr>
              <a:t>ex-vivo.</a:t>
            </a:r>
          </a:p>
          <a:p>
            <a:endParaRPr lang="en-US" sz="1600"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600" dirty="0">
                <a:latin typeface="Arial" panose="020B0604020202020204" pitchFamily="34" charset="0"/>
                <a:cs typeface="Arial" panose="020B0604020202020204" pitchFamily="34" charset="0"/>
              </a:rPr>
              <a:t> Determinar y </a:t>
            </a:r>
            <a:r>
              <a:rPr lang="en-US" sz="1600" dirty="0" err="1">
                <a:latin typeface="Arial" panose="020B0604020202020204" pitchFamily="34" charset="0"/>
                <a:cs typeface="Arial" panose="020B0604020202020204" pitchFamily="34" charset="0"/>
              </a:rPr>
              <a:t>evaluar</a:t>
            </a:r>
            <a:r>
              <a:rPr lang="en-US" sz="1600" dirty="0">
                <a:latin typeface="Arial" panose="020B0604020202020204" pitchFamily="34" charset="0"/>
                <a:cs typeface="Arial" panose="020B0604020202020204" pitchFamily="34" charset="0"/>
              </a:rPr>
              <a:t> el sub-conjunto de células B que </a:t>
            </a:r>
            <a:r>
              <a:rPr lang="en-US" sz="1600" dirty="0" err="1">
                <a:latin typeface="Arial" panose="020B0604020202020204" pitchFamily="34" charset="0"/>
                <a:cs typeface="Arial" panose="020B0604020202020204" pitchFamily="34" charset="0"/>
              </a:rPr>
              <a:t>contribuye</a:t>
            </a:r>
            <a:r>
              <a:rPr lang="en-US" sz="1600" dirty="0">
                <a:latin typeface="Arial" panose="020B0604020202020204" pitchFamily="34" charset="0"/>
                <a:cs typeface="Arial" panose="020B0604020202020204" pitchFamily="34" charset="0"/>
              </a:rPr>
              <a:t> a la </a:t>
            </a:r>
            <a:r>
              <a:rPr lang="en-US" sz="1600" dirty="0" err="1">
                <a:latin typeface="Arial" panose="020B0604020202020204" pitchFamily="34" charset="0"/>
                <a:cs typeface="Arial" panose="020B0604020202020204" pitchFamily="34" charset="0"/>
              </a:rPr>
              <a:t>secreción</a:t>
            </a:r>
            <a:r>
              <a:rPr lang="en-US" sz="1600" dirty="0">
                <a:latin typeface="Arial" panose="020B0604020202020204" pitchFamily="34" charset="0"/>
                <a:cs typeface="Arial" panose="020B0604020202020204" pitchFamily="34" charset="0"/>
              </a:rPr>
              <a:t> de IgM </a:t>
            </a:r>
            <a:r>
              <a:rPr lang="en-US" sz="1600" dirty="0" err="1">
                <a:latin typeface="Arial" panose="020B0604020202020204" pitchFamily="34" charset="0"/>
                <a:cs typeface="Arial" panose="020B0604020202020204" pitchFamily="34" charset="0"/>
              </a:rPr>
              <a:t>inducidos</a:t>
            </a:r>
            <a:r>
              <a:rPr lang="en-US" sz="1600" dirty="0">
                <a:latin typeface="Arial" panose="020B0604020202020204" pitchFamily="34" charset="0"/>
                <a:cs typeface="Arial" panose="020B0604020202020204" pitchFamily="34" charset="0"/>
              </a:rPr>
              <a:t> por fosfolípidos </a:t>
            </a:r>
            <a:r>
              <a:rPr lang="en-US" sz="1600" dirty="0" err="1">
                <a:latin typeface="Arial" panose="020B0604020202020204" pitchFamily="34" charset="0"/>
                <a:cs typeface="Arial" panose="020B0604020202020204" pitchFamily="34" charset="0"/>
              </a:rPr>
              <a:t>derivados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patógeno</a:t>
            </a:r>
            <a:r>
              <a:rPr lang="en-US" sz="1600" dirty="0">
                <a:latin typeface="Arial" panose="020B0604020202020204" pitchFamily="34" charset="0"/>
                <a:cs typeface="Arial" panose="020B0604020202020204" pitchFamily="34" charset="0"/>
              </a:rPr>
              <a:t> Mtb.</a:t>
            </a:r>
          </a:p>
          <a:p>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600" dirty="0" err="1">
                <a:latin typeface="Arial" panose="020B0604020202020204" pitchFamily="34" charset="0"/>
                <a:cs typeface="Arial" panose="020B0604020202020204" pitchFamily="34" charset="0"/>
              </a:rPr>
              <a:t>Analizar</a:t>
            </a:r>
            <a:r>
              <a:rPr lang="en-US" sz="1600" dirty="0">
                <a:latin typeface="Arial" panose="020B0604020202020204" pitchFamily="34" charset="0"/>
                <a:cs typeface="Arial" panose="020B0604020202020204" pitchFamily="34" charset="0"/>
              </a:rPr>
              <a:t> la </a:t>
            </a:r>
            <a:r>
              <a:rPr lang="en-US" sz="1600" dirty="0" err="1">
                <a:latin typeface="Arial" panose="020B0604020202020204" pitchFamily="34" charset="0"/>
                <a:cs typeface="Arial" panose="020B0604020202020204" pitchFamily="34" charset="0"/>
              </a:rPr>
              <a:t>secreción</a:t>
            </a:r>
            <a:r>
              <a:rPr lang="en-US" sz="1600" dirty="0">
                <a:latin typeface="Arial" panose="020B0604020202020204" pitchFamily="34" charset="0"/>
                <a:cs typeface="Arial" panose="020B0604020202020204" pitchFamily="34" charset="0"/>
              </a:rPr>
              <a:t> de Anticuerpos IgM en un </a:t>
            </a:r>
            <a:r>
              <a:rPr lang="en-US" sz="1600" dirty="0" err="1">
                <a:latin typeface="Arial" panose="020B0604020202020204" pitchFamily="34" charset="0"/>
                <a:cs typeface="Arial" panose="020B0604020202020204" pitchFamily="34" charset="0"/>
              </a:rPr>
              <a:t>modelo</a:t>
            </a:r>
            <a:r>
              <a:rPr lang="en-US" sz="1600" dirty="0">
                <a:latin typeface="Arial" panose="020B0604020202020204" pitchFamily="34" charset="0"/>
                <a:cs typeface="Arial" panose="020B0604020202020204" pitchFamily="34" charset="0"/>
              </a:rPr>
              <a:t> de infección animal con una </a:t>
            </a:r>
            <a:r>
              <a:rPr lang="en-US" sz="1600" dirty="0" err="1">
                <a:latin typeface="Arial" panose="020B0604020202020204" pitchFamily="34" charset="0"/>
                <a:cs typeface="Arial" panose="020B0604020202020204" pitchFamily="34" charset="0"/>
              </a:rPr>
              <a:t>micobacteria</a:t>
            </a:r>
            <a:r>
              <a:rPr lang="en-US" sz="1600" dirty="0">
                <a:latin typeface="Arial" panose="020B0604020202020204" pitchFamily="34" charset="0"/>
                <a:cs typeface="Arial" panose="020B0604020202020204" pitchFamily="34" charset="0"/>
              </a:rPr>
              <a:t> no </a:t>
            </a:r>
            <a:r>
              <a:rPr lang="en-US" sz="1600" dirty="0" err="1">
                <a:latin typeface="Arial" panose="020B0604020202020204" pitchFamily="34" charset="0"/>
                <a:cs typeface="Arial" panose="020B0604020202020204" pitchFamily="34" charset="0"/>
              </a:rPr>
              <a:t>patógena</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388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9218">
            <a:extLst>
              <a:ext uri="{FF2B5EF4-FFF2-40B4-BE49-F238E27FC236}">
                <a16:creationId xmlns:a16="http://schemas.microsoft.com/office/drawing/2014/main" id="{769EDF70-F634-4EA3-82D1-DF89B6A8D4EC}"/>
              </a:ext>
            </a:extLst>
          </p:cNvPr>
          <p:cNvPicPr>
            <a:picLocks noChangeAspect="1"/>
          </p:cNvPicPr>
          <p:nvPr/>
        </p:nvPicPr>
        <p:blipFill>
          <a:blip r:embed="rId2"/>
          <a:stretch>
            <a:fillRect/>
          </a:stretch>
        </p:blipFill>
        <p:spPr>
          <a:xfrm>
            <a:off x="4028356" y="3502506"/>
            <a:ext cx="4350214" cy="3316055"/>
          </a:xfrm>
          <a:prstGeom prst="rect">
            <a:avLst/>
          </a:prstGeom>
        </p:spPr>
      </p:pic>
      <p:sp>
        <p:nvSpPr>
          <p:cNvPr id="106" name="28 CuadroTexto"/>
          <p:cNvSpPr txBox="1">
            <a:spLocks noChangeArrowheads="1"/>
          </p:cNvSpPr>
          <p:nvPr/>
        </p:nvSpPr>
        <p:spPr bwMode="auto">
          <a:xfrm>
            <a:off x="1691680" y="226861"/>
            <a:ext cx="7930364" cy="400110"/>
          </a:xfrm>
          <a:prstGeom prst="rect">
            <a:avLst/>
          </a:prstGeom>
          <a:noFill/>
          <a:ln w="9525">
            <a:noFill/>
            <a:miter lim="800000"/>
            <a:headEnd/>
            <a:tailEnd/>
          </a:ln>
        </p:spPr>
        <p:txBody>
          <a:bodyPr wrap="square">
            <a:spAutoFit/>
          </a:bodyPr>
          <a:lstStyle/>
          <a:p>
            <a:r>
              <a:rPr lang="en-US" sz="2000" dirty="0">
                <a:latin typeface="Arial Black" pitchFamily="34" charset="0"/>
              </a:rPr>
              <a:t>Modelo </a:t>
            </a:r>
            <a:r>
              <a:rPr lang="en-US" sz="2000" i="1" dirty="0">
                <a:latin typeface="Arial Black" pitchFamily="34" charset="0"/>
              </a:rPr>
              <a:t>ex-vivo </a:t>
            </a:r>
            <a:r>
              <a:rPr lang="en-US" sz="2000" dirty="0">
                <a:latin typeface="Arial Black" pitchFamily="34" charset="0"/>
              </a:rPr>
              <a:t>de</a:t>
            </a:r>
            <a:r>
              <a:rPr lang="en-US" sz="2000" i="1" dirty="0">
                <a:latin typeface="Arial Black" pitchFamily="34" charset="0"/>
              </a:rPr>
              <a:t> </a:t>
            </a:r>
            <a:r>
              <a:rPr lang="en-US" sz="2000" dirty="0">
                <a:latin typeface="Arial Black" pitchFamily="34" charset="0"/>
              </a:rPr>
              <a:t>activación de células B</a:t>
            </a:r>
          </a:p>
        </p:txBody>
      </p:sp>
      <p:sp>
        <p:nvSpPr>
          <p:cNvPr id="149" name="43 CuadroTexto">
            <a:extLst>
              <a:ext uri="{FF2B5EF4-FFF2-40B4-BE49-F238E27FC236}">
                <a16:creationId xmlns:a16="http://schemas.microsoft.com/office/drawing/2014/main" id="{66FAD924-0240-4972-BBED-1E2CF2888617}"/>
              </a:ext>
            </a:extLst>
          </p:cNvPr>
          <p:cNvSpPr txBox="1">
            <a:spLocks noChangeArrowheads="1"/>
          </p:cNvSpPr>
          <p:nvPr/>
        </p:nvSpPr>
        <p:spPr bwMode="auto">
          <a:xfrm>
            <a:off x="-1435733" y="1632946"/>
            <a:ext cx="1967159" cy="261610"/>
          </a:xfrm>
          <a:prstGeom prst="rect">
            <a:avLst/>
          </a:prstGeom>
          <a:noFill/>
          <a:ln w="9525">
            <a:noFill/>
            <a:miter lim="800000"/>
            <a:headEnd/>
            <a:tailEnd/>
          </a:ln>
        </p:spPr>
        <p:txBody>
          <a:bodyPr wrap="square">
            <a:spAutoFit/>
          </a:bodyPr>
          <a:lstStyle/>
          <a:p>
            <a:endParaRPr lang="en-US" sz="1100" dirty="0">
              <a:latin typeface="Arial Black" pitchFamily="34" charset="0"/>
            </a:endParaRPr>
          </a:p>
        </p:txBody>
      </p:sp>
      <p:sp>
        <p:nvSpPr>
          <p:cNvPr id="150" name="51 CuadroTexto">
            <a:extLst>
              <a:ext uri="{FF2B5EF4-FFF2-40B4-BE49-F238E27FC236}">
                <a16:creationId xmlns:a16="http://schemas.microsoft.com/office/drawing/2014/main" id="{682D9440-7E0A-4A33-92AC-9A2FC86FD730}"/>
              </a:ext>
            </a:extLst>
          </p:cNvPr>
          <p:cNvSpPr txBox="1">
            <a:spLocks noChangeArrowheads="1"/>
          </p:cNvSpPr>
          <p:nvPr/>
        </p:nvSpPr>
        <p:spPr bwMode="auto">
          <a:xfrm>
            <a:off x="1590159" y="5581052"/>
            <a:ext cx="1769244" cy="276999"/>
          </a:xfrm>
          <a:prstGeom prst="rect">
            <a:avLst/>
          </a:prstGeom>
          <a:noFill/>
          <a:ln w="9525">
            <a:noFill/>
            <a:miter lim="800000"/>
            <a:headEnd/>
            <a:tailEnd/>
          </a:ln>
        </p:spPr>
        <p:txBody>
          <a:bodyPr wrap="square">
            <a:spAutoFit/>
          </a:bodyPr>
          <a:lstStyle/>
          <a:p>
            <a:r>
              <a:rPr lang="en-US" sz="1200" dirty="0">
                <a:latin typeface="Arial Black" pitchFamily="34" charset="0"/>
              </a:rPr>
              <a:t>ELISA in-house</a:t>
            </a:r>
          </a:p>
        </p:txBody>
      </p:sp>
      <p:sp>
        <p:nvSpPr>
          <p:cNvPr id="157" name="46 Rectángulo">
            <a:extLst>
              <a:ext uri="{FF2B5EF4-FFF2-40B4-BE49-F238E27FC236}">
                <a16:creationId xmlns:a16="http://schemas.microsoft.com/office/drawing/2014/main" id="{E986A0E4-5280-426E-8128-3C289D61B8B5}"/>
              </a:ext>
            </a:extLst>
          </p:cNvPr>
          <p:cNvSpPr/>
          <p:nvPr/>
        </p:nvSpPr>
        <p:spPr bwMode="auto">
          <a:xfrm>
            <a:off x="1590159" y="5520285"/>
            <a:ext cx="1518485" cy="3362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af-ZA"/>
          </a:p>
        </p:txBody>
      </p:sp>
      <p:sp>
        <p:nvSpPr>
          <p:cNvPr id="159" name="51 CuadroTexto">
            <a:extLst>
              <a:ext uri="{FF2B5EF4-FFF2-40B4-BE49-F238E27FC236}">
                <a16:creationId xmlns:a16="http://schemas.microsoft.com/office/drawing/2014/main" id="{9FE162BA-F675-4C90-B74D-91C9ED0C8840}"/>
              </a:ext>
            </a:extLst>
          </p:cNvPr>
          <p:cNvSpPr txBox="1">
            <a:spLocks noChangeArrowheads="1"/>
          </p:cNvSpPr>
          <p:nvPr/>
        </p:nvSpPr>
        <p:spPr bwMode="auto">
          <a:xfrm>
            <a:off x="1386143" y="3478366"/>
            <a:ext cx="2189786" cy="646331"/>
          </a:xfrm>
          <a:prstGeom prst="rect">
            <a:avLst/>
          </a:prstGeom>
          <a:noFill/>
          <a:ln w="9525">
            <a:noFill/>
            <a:miter lim="800000"/>
            <a:headEnd/>
            <a:tailEnd/>
          </a:ln>
        </p:spPr>
        <p:txBody>
          <a:bodyPr wrap="square">
            <a:spAutoFit/>
          </a:bodyPr>
          <a:lstStyle/>
          <a:p>
            <a:r>
              <a:rPr lang="es-PA" sz="1200" dirty="0">
                <a:latin typeface="Arial Black" pitchFamily="34" charset="0"/>
              </a:rPr>
              <a:t>C</a:t>
            </a:r>
            <a:r>
              <a:rPr lang="en-US" sz="1200" dirty="0">
                <a:latin typeface="Arial Black" pitchFamily="34" charset="0"/>
              </a:rPr>
              <a:t>ultivo de las células peritoneales totales con CL y FTC</a:t>
            </a:r>
          </a:p>
        </p:txBody>
      </p:sp>
      <p:pic>
        <p:nvPicPr>
          <p:cNvPr id="9220" name="Picture 9219">
            <a:extLst>
              <a:ext uri="{FF2B5EF4-FFF2-40B4-BE49-F238E27FC236}">
                <a16:creationId xmlns:a16="http://schemas.microsoft.com/office/drawing/2014/main" id="{78154C3A-3E0B-4459-B1A5-F378C2D67B6E}"/>
              </a:ext>
            </a:extLst>
          </p:cNvPr>
          <p:cNvPicPr>
            <a:picLocks noChangeAspect="1"/>
          </p:cNvPicPr>
          <p:nvPr/>
        </p:nvPicPr>
        <p:blipFill>
          <a:blip r:embed="rId3"/>
          <a:stretch>
            <a:fillRect/>
          </a:stretch>
        </p:blipFill>
        <p:spPr>
          <a:xfrm>
            <a:off x="4154783" y="658461"/>
            <a:ext cx="4223787" cy="2915331"/>
          </a:xfrm>
          <a:prstGeom prst="rect">
            <a:avLst/>
          </a:prstGeom>
        </p:spPr>
      </p:pic>
      <p:sp>
        <p:nvSpPr>
          <p:cNvPr id="170" name="3 Rectángulo">
            <a:extLst>
              <a:ext uri="{FF2B5EF4-FFF2-40B4-BE49-F238E27FC236}">
                <a16:creationId xmlns:a16="http://schemas.microsoft.com/office/drawing/2014/main" id="{1EB249E8-D270-4A3A-A6DF-DA6AEE100309}"/>
              </a:ext>
            </a:extLst>
          </p:cNvPr>
          <p:cNvSpPr/>
          <p:nvPr/>
        </p:nvSpPr>
        <p:spPr>
          <a:xfrm>
            <a:off x="1525908" y="1084351"/>
            <a:ext cx="1752600" cy="5277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f-ZA" sz="1200" dirty="0">
                <a:latin typeface="Arial" pitchFamily="34" charset="0"/>
                <a:cs typeface="Arial" pitchFamily="34" charset="0"/>
              </a:rPr>
              <a:t>C5</a:t>
            </a:r>
          </a:p>
        </p:txBody>
      </p:sp>
      <p:cxnSp>
        <p:nvCxnSpPr>
          <p:cNvPr id="171" name="30 Conector recto">
            <a:extLst>
              <a:ext uri="{FF2B5EF4-FFF2-40B4-BE49-F238E27FC236}">
                <a16:creationId xmlns:a16="http://schemas.microsoft.com/office/drawing/2014/main" id="{EEC5E3D1-741F-4D3F-96DA-E7B1016A5AF9}"/>
              </a:ext>
            </a:extLst>
          </p:cNvPr>
          <p:cNvCxnSpPr/>
          <p:nvPr/>
        </p:nvCxnSpPr>
        <p:spPr>
          <a:xfrm flipV="1">
            <a:off x="2372492" y="1612071"/>
            <a:ext cx="0" cy="304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15 Rectángulo">
            <a:extLst>
              <a:ext uri="{FF2B5EF4-FFF2-40B4-BE49-F238E27FC236}">
                <a16:creationId xmlns:a16="http://schemas.microsoft.com/office/drawing/2014/main" id="{733CF976-85C7-4666-B7D5-93A3132093E0}"/>
              </a:ext>
            </a:extLst>
          </p:cNvPr>
          <p:cNvSpPr/>
          <p:nvPr/>
        </p:nvSpPr>
        <p:spPr bwMode="auto">
          <a:xfrm>
            <a:off x="1508396" y="1900103"/>
            <a:ext cx="1740024"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200" b="1" dirty="0">
                <a:solidFill>
                  <a:schemeClr val="tx1"/>
                </a:solidFill>
                <a:latin typeface="Arial" pitchFamily="34" charset="0"/>
                <a:cs typeface="Arial" pitchFamily="34" charset="0"/>
              </a:rPr>
              <a:t>Colección de células peritoneales</a:t>
            </a:r>
          </a:p>
        </p:txBody>
      </p:sp>
      <p:cxnSp>
        <p:nvCxnSpPr>
          <p:cNvPr id="173" name="44 Conector recto de flecha">
            <a:extLst>
              <a:ext uri="{FF2B5EF4-FFF2-40B4-BE49-F238E27FC236}">
                <a16:creationId xmlns:a16="http://schemas.microsoft.com/office/drawing/2014/main" id="{6B7863E4-5D0B-4239-AA60-77B372CE23B8}"/>
              </a:ext>
            </a:extLst>
          </p:cNvPr>
          <p:cNvCxnSpPr/>
          <p:nvPr/>
        </p:nvCxnSpPr>
        <p:spPr bwMode="auto">
          <a:xfrm>
            <a:off x="2372492" y="2908215"/>
            <a:ext cx="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4" name="52 Conector recto de flecha">
            <a:extLst>
              <a:ext uri="{FF2B5EF4-FFF2-40B4-BE49-F238E27FC236}">
                <a16:creationId xmlns:a16="http://schemas.microsoft.com/office/drawing/2014/main" id="{CF0C3F33-2C19-481E-8143-9DDA18823E12}"/>
              </a:ext>
            </a:extLst>
          </p:cNvPr>
          <p:cNvCxnSpPr>
            <a:cxnSpLocks/>
            <a:stCxn id="191" idx="2"/>
          </p:cNvCxnSpPr>
          <p:nvPr/>
        </p:nvCxnSpPr>
        <p:spPr>
          <a:xfrm>
            <a:off x="2365396" y="4148237"/>
            <a:ext cx="5708" cy="4828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68 Rectángulo">
            <a:extLst>
              <a:ext uri="{FF2B5EF4-FFF2-40B4-BE49-F238E27FC236}">
                <a16:creationId xmlns:a16="http://schemas.microsoft.com/office/drawing/2014/main" id="{AFA81D68-21E8-4F42-ADF7-BD69135B1D77}"/>
              </a:ext>
            </a:extLst>
          </p:cNvPr>
          <p:cNvSpPr/>
          <p:nvPr/>
        </p:nvSpPr>
        <p:spPr bwMode="auto">
          <a:xfrm>
            <a:off x="1119252" y="4631135"/>
            <a:ext cx="2498672" cy="4922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af-ZA" sz="1200">
              <a:latin typeface="Arial" pitchFamily="34" charset="0"/>
              <a:cs typeface="Arial" pitchFamily="34" charset="0"/>
            </a:endParaRPr>
          </a:p>
        </p:txBody>
      </p:sp>
      <p:sp>
        <p:nvSpPr>
          <p:cNvPr id="178" name="78 Rectángulo">
            <a:extLst>
              <a:ext uri="{FF2B5EF4-FFF2-40B4-BE49-F238E27FC236}">
                <a16:creationId xmlns:a16="http://schemas.microsoft.com/office/drawing/2014/main" id="{F437AE67-94D5-4771-9BB1-BFBE67327218}"/>
              </a:ext>
            </a:extLst>
          </p:cNvPr>
          <p:cNvSpPr>
            <a:spLocks noChangeArrowheads="1"/>
          </p:cNvSpPr>
          <p:nvPr/>
        </p:nvSpPr>
        <p:spPr bwMode="auto">
          <a:xfrm>
            <a:off x="1175423" y="4656774"/>
            <a:ext cx="2391362" cy="461665"/>
          </a:xfrm>
          <a:prstGeom prst="rect">
            <a:avLst/>
          </a:prstGeom>
          <a:noFill/>
          <a:ln w="9525">
            <a:noFill/>
            <a:miter lim="800000"/>
            <a:headEnd/>
            <a:tailEnd/>
          </a:ln>
        </p:spPr>
        <p:txBody>
          <a:bodyPr wrap="square">
            <a:spAutoFit/>
          </a:bodyPr>
          <a:lstStyle/>
          <a:p>
            <a:r>
              <a:rPr lang="af-ZA" sz="1200" dirty="0">
                <a:latin typeface="Arial Black" pitchFamily="34" charset="0"/>
              </a:rPr>
              <a:t>Evaluación de niveles de IgM anti fosfolípidos </a:t>
            </a:r>
          </a:p>
        </p:txBody>
      </p:sp>
      <p:cxnSp>
        <p:nvCxnSpPr>
          <p:cNvPr id="183" name="42 Conector recto">
            <a:extLst>
              <a:ext uri="{FF2B5EF4-FFF2-40B4-BE49-F238E27FC236}">
                <a16:creationId xmlns:a16="http://schemas.microsoft.com/office/drawing/2014/main" id="{ABBF1499-72AB-4CE4-8FCE-CC1C7C60B0EC}"/>
              </a:ext>
            </a:extLst>
          </p:cNvPr>
          <p:cNvCxnSpPr/>
          <p:nvPr/>
        </p:nvCxnSpPr>
        <p:spPr>
          <a:xfrm flipV="1">
            <a:off x="2372492" y="2332151"/>
            <a:ext cx="0" cy="304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40 Rectángulo">
            <a:extLst>
              <a:ext uri="{FF2B5EF4-FFF2-40B4-BE49-F238E27FC236}">
                <a16:creationId xmlns:a16="http://schemas.microsoft.com/office/drawing/2014/main" id="{4595BAC7-515A-4087-81DF-762AAAEDCBAC}"/>
              </a:ext>
            </a:extLst>
          </p:cNvPr>
          <p:cNvSpPr/>
          <p:nvPr/>
        </p:nvSpPr>
        <p:spPr bwMode="auto">
          <a:xfrm>
            <a:off x="1508396" y="2476167"/>
            <a:ext cx="1740024"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f-ZA" sz="1200" dirty="0">
                <a:latin typeface="Arial" pitchFamily="34" charset="0"/>
                <a:cs typeface="Arial" pitchFamily="34" charset="0"/>
              </a:rPr>
              <a:t>cc</a:t>
            </a:r>
          </a:p>
        </p:txBody>
      </p:sp>
      <p:sp>
        <p:nvSpPr>
          <p:cNvPr id="185" name="45 CuadroTexto">
            <a:extLst>
              <a:ext uri="{FF2B5EF4-FFF2-40B4-BE49-F238E27FC236}">
                <a16:creationId xmlns:a16="http://schemas.microsoft.com/office/drawing/2014/main" id="{23CB537D-3584-4608-AC85-DF1077CFE634}"/>
              </a:ext>
            </a:extLst>
          </p:cNvPr>
          <p:cNvSpPr txBox="1"/>
          <p:nvPr/>
        </p:nvSpPr>
        <p:spPr>
          <a:xfrm>
            <a:off x="1508396" y="2476167"/>
            <a:ext cx="1656179" cy="461665"/>
          </a:xfrm>
          <a:prstGeom prst="rect">
            <a:avLst/>
          </a:prstGeom>
          <a:noFill/>
        </p:spPr>
        <p:txBody>
          <a:bodyPr wrap="square" rtlCol="0">
            <a:spAutoFit/>
          </a:bodyPr>
          <a:lstStyle/>
          <a:p>
            <a:pPr fontAlgn="auto">
              <a:spcBef>
                <a:spcPts val="0"/>
              </a:spcBef>
              <a:spcAft>
                <a:spcPts val="0"/>
              </a:spcAft>
              <a:defRPr/>
            </a:pPr>
            <a:r>
              <a:rPr lang="af-ZA" sz="1200" b="1" dirty="0">
                <a:latin typeface="Arial" pitchFamily="34" charset="0"/>
                <a:cs typeface="Arial" pitchFamily="34" charset="0"/>
              </a:rPr>
              <a:t>Proceso de células para cultivo</a:t>
            </a:r>
          </a:p>
        </p:txBody>
      </p:sp>
      <p:sp>
        <p:nvSpPr>
          <p:cNvPr id="189" name="43 CuadroTexto">
            <a:extLst>
              <a:ext uri="{FF2B5EF4-FFF2-40B4-BE49-F238E27FC236}">
                <a16:creationId xmlns:a16="http://schemas.microsoft.com/office/drawing/2014/main" id="{D2E7ACA7-076D-43CF-A992-6C3F4A44ADDD}"/>
              </a:ext>
            </a:extLst>
          </p:cNvPr>
          <p:cNvSpPr txBox="1">
            <a:spLocks noChangeArrowheads="1"/>
          </p:cNvSpPr>
          <p:nvPr/>
        </p:nvSpPr>
        <p:spPr bwMode="auto">
          <a:xfrm>
            <a:off x="1513674" y="1138448"/>
            <a:ext cx="2104252" cy="461665"/>
          </a:xfrm>
          <a:prstGeom prst="rect">
            <a:avLst/>
          </a:prstGeom>
          <a:noFill/>
          <a:ln w="9525">
            <a:noFill/>
            <a:miter lim="800000"/>
            <a:headEnd/>
            <a:tailEnd/>
          </a:ln>
        </p:spPr>
        <p:txBody>
          <a:bodyPr wrap="square">
            <a:spAutoFit/>
          </a:bodyPr>
          <a:lstStyle/>
          <a:p>
            <a:r>
              <a:rPr lang="af-ZA" sz="1200" dirty="0">
                <a:latin typeface="Arial Black" pitchFamily="34" charset="0"/>
              </a:rPr>
              <a:t>C57BL/6</a:t>
            </a:r>
          </a:p>
          <a:p>
            <a:r>
              <a:rPr lang="af-ZA" sz="1200" dirty="0">
                <a:latin typeface="Arial Black" pitchFamily="34" charset="0"/>
              </a:rPr>
              <a:t>8-12 semanas </a:t>
            </a:r>
            <a:endParaRPr lang="en-US" sz="1200" dirty="0">
              <a:latin typeface="Arial Black" pitchFamily="34" charset="0"/>
            </a:endParaRPr>
          </a:p>
        </p:txBody>
      </p:sp>
      <p:sp>
        <p:nvSpPr>
          <p:cNvPr id="191" name="87 Rectángulo">
            <a:extLst>
              <a:ext uri="{FF2B5EF4-FFF2-40B4-BE49-F238E27FC236}">
                <a16:creationId xmlns:a16="http://schemas.microsoft.com/office/drawing/2014/main" id="{3769C0D9-B1F5-42AE-85C9-C9766A0B8425}"/>
              </a:ext>
            </a:extLst>
          </p:cNvPr>
          <p:cNvSpPr/>
          <p:nvPr/>
        </p:nvSpPr>
        <p:spPr bwMode="auto">
          <a:xfrm>
            <a:off x="1207822" y="3480860"/>
            <a:ext cx="2315147" cy="6673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f-ZA" sz="1200" dirty="0">
                <a:latin typeface="Arial" pitchFamily="34" charset="0"/>
                <a:cs typeface="Arial" pitchFamily="34" charset="0"/>
              </a:rPr>
              <a:t>l</a:t>
            </a:r>
          </a:p>
        </p:txBody>
      </p:sp>
      <p:cxnSp>
        <p:nvCxnSpPr>
          <p:cNvPr id="194" name="52 Conector recto de flecha">
            <a:extLst>
              <a:ext uri="{FF2B5EF4-FFF2-40B4-BE49-F238E27FC236}">
                <a16:creationId xmlns:a16="http://schemas.microsoft.com/office/drawing/2014/main" id="{5240614A-4778-4B61-A727-7AC263A177F1}"/>
              </a:ext>
            </a:extLst>
          </p:cNvPr>
          <p:cNvCxnSpPr>
            <a:cxnSpLocks/>
          </p:cNvCxnSpPr>
          <p:nvPr/>
        </p:nvCxnSpPr>
        <p:spPr>
          <a:xfrm>
            <a:off x="2359687" y="5144078"/>
            <a:ext cx="5708" cy="3468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37 Grupo"/>
          <p:cNvGrpSpPr>
            <a:grpSpLocks/>
          </p:cNvGrpSpPr>
          <p:nvPr/>
        </p:nvGrpSpPr>
        <p:grpSpPr bwMode="auto">
          <a:xfrm>
            <a:off x="-324544" y="1018074"/>
            <a:ext cx="9051801" cy="4720628"/>
            <a:chOff x="-612576" y="391875"/>
            <a:chExt cx="8870367" cy="4335102"/>
          </a:xfrm>
        </p:grpSpPr>
        <p:sp>
          <p:nvSpPr>
            <p:cNvPr id="3" name="2 Flecha curvada hacia abajo"/>
            <p:cNvSpPr/>
            <p:nvPr/>
          </p:nvSpPr>
          <p:spPr bwMode="auto">
            <a:xfrm>
              <a:off x="1872347" y="734834"/>
              <a:ext cx="1516276" cy="54619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 name="3 Arco"/>
            <p:cNvSpPr/>
            <p:nvPr/>
          </p:nvSpPr>
          <p:spPr>
            <a:xfrm>
              <a:off x="2836418" y="2714792"/>
              <a:ext cx="877122" cy="86533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af-ZA"/>
            </a:p>
          </p:txBody>
        </p:sp>
        <p:sp>
          <p:nvSpPr>
            <p:cNvPr id="5" name="4 Arco"/>
            <p:cNvSpPr/>
            <p:nvPr/>
          </p:nvSpPr>
          <p:spPr>
            <a:xfrm rot="16200000">
              <a:off x="3509633" y="2869885"/>
              <a:ext cx="1062222" cy="75203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af-ZA"/>
            </a:p>
          </p:txBody>
        </p:sp>
        <p:sp>
          <p:nvSpPr>
            <p:cNvPr id="6" name="5 Arco"/>
            <p:cNvSpPr/>
            <p:nvPr/>
          </p:nvSpPr>
          <p:spPr>
            <a:xfrm rot="7778112">
              <a:off x="592090" y="547891"/>
              <a:ext cx="2391192" cy="2079159"/>
            </a:xfrm>
            <a:prstGeom prst="arc">
              <a:avLst/>
            </a:prstGeom>
            <a:solidFill>
              <a:schemeClr val="bg1"/>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6 Arco"/>
            <p:cNvSpPr/>
            <p:nvPr/>
          </p:nvSpPr>
          <p:spPr bwMode="auto">
            <a:xfrm rot="19008997">
              <a:off x="810649" y="1844691"/>
              <a:ext cx="1981532" cy="2300688"/>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225" name="51 CuadroTexto"/>
            <p:cNvSpPr txBox="1">
              <a:spLocks noChangeArrowheads="1"/>
            </p:cNvSpPr>
            <p:nvPr/>
          </p:nvSpPr>
          <p:spPr bwMode="auto">
            <a:xfrm>
              <a:off x="6162693" y="2537356"/>
              <a:ext cx="1505651" cy="593546"/>
            </a:xfrm>
            <a:prstGeom prst="rect">
              <a:avLst/>
            </a:prstGeom>
            <a:noFill/>
            <a:ln w="9525">
              <a:noFill/>
              <a:miter lim="800000"/>
              <a:headEnd/>
              <a:tailEnd/>
            </a:ln>
          </p:spPr>
          <p:txBody>
            <a:bodyPr wrap="square">
              <a:spAutoFit/>
            </a:bodyPr>
            <a:lstStyle/>
            <a:p>
              <a:r>
                <a:rPr lang="es-PA" sz="1200" dirty="0">
                  <a:latin typeface="Arial Black" pitchFamily="34" charset="0"/>
                </a:rPr>
                <a:t>C</a:t>
              </a:r>
              <a:r>
                <a:rPr lang="en-US" sz="1200" dirty="0">
                  <a:latin typeface="Arial Black" pitchFamily="34" charset="0"/>
                </a:rPr>
                <a:t>ultivo </a:t>
              </a:r>
              <a:r>
                <a:rPr lang="en-US" sz="1200" dirty="0" err="1">
                  <a:latin typeface="Arial Black" pitchFamily="34" charset="0"/>
                </a:rPr>
                <a:t>enriquecido</a:t>
              </a:r>
              <a:r>
                <a:rPr lang="en-US" sz="1200" dirty="0">
                  <a:latin typeface="Arial Black" pitchFamily="34" charset="0"/>
                </a:rPr>
                <a:t> de células B</a:t>
              </a:r>
            </a:p>
          </p:txBody>
        </p:sp>
        <p:sp>
          <p:nvSpPr>
            <p:cNvPr id="9" name="8 Arco"/>
            <p:cNvSpPr/>
            <p:nvPr/>
          </p:nvSpPr>
          <p:spPr>
            <a:xfrm rot="1002470">
              <a:off x="-612576" y="1725607"/>
              <a:ext cx="1141021" cy="668454"/>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9 Arco"/>
            <p:cNvSpPr/>
            <p:nvPr/>
          </p:nvSpPr>
          <p:spPr bwMode="auto">
            <a:xfrm rot="10619548">
              <a:off x="3698" y="1144481"/>
              <a:ext cx="829833" cy="1138436"/>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8" name="57 Grupo"/>
            <p:cNvGrpSpPr>
              <a:grpSpLocks/>
            </p:cNvGrpSpPr>
            <p:nvPr/>
          </p:nvGrpSpPr>
          <p:grpSpPr bwMode="auto">
            <a:xfrm>
              <a:off x="422372" y="1280680"/>
              <a:ext cx="2552870" cy="1466236"/>
              <a:chOff x="590503" y="948675"/>
              <a:chExt cx="2993698" cy="1757749"/>
            </a:xfrm>
          </p:grpSpPr>
          <p:sp>
            <p:nvSpPr>
              <p:cNvPr id="99" name="98 Conector"/>
              <p:cNvSpPr/>
              <p:nvPr/>
            </p:nvSpPr>
            <p:spPr>
              <a:xfrm>
                <a:off x="589675" y="1839910"/>
                <a:ext cx="762045" cy="866072"/>
              </a:xfrm>
              <a:prstGeom prst="flowChartConnecto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99 Arco"/>
              <p:cNvSpPr/>
              <p:nvPr/>
            </p:nvSpPr>
            <p:spPr>
              <a:xfrm rot="11698713">
                <a:off x="770347" y="949093"/>
                <a:ext cx="919463" cy="919369"/>
              </a:xfrm>
              <a:prstGeom prst="arc">
                <a:avLst>
                  <a:gd name="adj1" fmla="val 16200000"/>
                  <a:gd name="adj2" fmla="val 191567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1" name="100 Forma libre"/>
              <p:cNvSpPr/>
              <p:nvPr/>
            </p:nvSpPr>
            <p:spPr>
              <a:xfrm>
                <a:off x="3097627" y="1767578"/>
                <a:ext cx="486564" cy="519643"/>
              </a:xfrm>
              <a:custGeom>
                <a:avLst/>
                <a:gdLst>
                  <a:gd name="connsiteX0" fmla="*/ 0 w 740979"/>
                  <a:gd name="connsiteY0" fmla="*/ 599090 h 788276"/>
                  <a:gd name="connsiteX1" fmla="*/ 457200 w 740979"/>
                  <a:gd name="connsiteY1" fmla="*/ 0 h 788276"/>
                  <a:gd name="connsiteX2" fmla="*/ 457200 w 740979"/>
                  <a:gd name="connsiteY2" fmla="*/ 0 h 788276"/>
                  <a:gd name="connsiteX3" fmla="*/ 236483 w 740979"/>
                  <a:gd name="connsiteY3" fmla="*/ 788276 h 788276"/>
                  <a:gd name="connsiteX4" fmla="*/ 236483 w 740979"/>
                  <a:gd name="connsiteY4" fmla="*/ 788276 h 788276"/>
                  <a:gd name="connsiteX5" fmla="*/ 740979 w 740979"/>
                  <a:gd name="connsiteY5" fmla="*/ 0 h 788276"/>
                  <a:gd name="connsiteX6" fmla="*/ 740979 w 740979"/>
                  <a:gd name="connsiteY6" fmla="*/ 0 h 78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979" h="788276">
                    <a:moveTo>
                      <a:pt x="0" y="599090"/>
                    </a:moveTo>
                    <a:lnTo>
                      <a:pt x="457200" y="0"/>
                    </a:lnTo>
                    <a:lnTo>
                      <a:pt x="457200" y="0"/>
                    </a:lnTo>
                    <a:lnTo>
                      <a:pt x="236483" y="788276"/>
                    </a:lnTo>
                    <a:lnTo>
                      <a:pt x="236483" y="788276"/>
                    </a:lnTo>
                    <a:lnTo>
                      <a:pt x="740979" y="0"/>
                    </a:lnTo>
                    <a:lnTo>
                      <a:pt x="740979"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101 Conector"/>
              <p:cNvSpPr/>
              <p:nvPr/>
            </p:nvSpPr>
            <p:spPr>
              <a:xfrm>
                <a:off x="2045790" y="2338614"/>
                <a:ext cx="271903" cy="230318"/>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23 Conector"/>
              <p:cNvSpPr/>
              <p:nvPr/>
            </p:nvSpPr>
            <p:spPr>
              <a:xfrm>
                <a:off x="1775674" y="2365263"/>
                <a:ext cx="273693" cy="228414"/>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25 Conector"/>
              <p:cNvSpPr/>
              <p:nvPr/>
            </p:nvSpPr>
            <p:spPr>
              <a:xfrm>
                <a:off x="1804296" y="1849428"/>
                <a:ext cx="273693" cy="230317"/>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104 Conector"/>
              <p:cNvSpPr/>
              <p:nvPr/>
            </p:nvSpPr>
            <p:spPr>
              <a:xfrm>
                <a:off x="1981391" y="2045483"/>
                <a:ext cx="271903" cy="228414"/>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 name="11 Arco"/>
            <p:cNvSpPr/>
            <p:nvPr/>
          </p:nvSpPr>
          <p:spPr bwMode="auto">
            <a:xfrm rot="17723272">
              <a:off x="1520539" y="2499502"/>
              <a:ext cx="1014590" cy="1540683"/>
            </a:xfrm>
            <a:prstGeom prst="arc">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3" name="12 Arco"/>
            <p:cNvSpPr/>
            <p:nvPr/>
          </p:nvSpPr>
          <p:spPr bwMode="auto">
            <a:xfrm rot="2572152">
              <a:off x="102850" y="1320724"/>
              <a:ext cx="890850" cy="751018"/>
            </a:xfrm>
            <a:prstGeom prst="arc">
              <a:avLst>
                <a:gd name="adj1" fmla="val 1490623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 name="13 Conector"/>
            <p:cNvSpPr/>
            <p:nvPr/>
          </p:nvSpPr>
          <p:spPr bwMode="auto">
            <a:xfrm>
              <a:off x="3324555" y="1930430"/>
              <a:ext cx="266950" cy="198472"/>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Conector"/>
            <p:cNvSpPr/>
            <p:nvPr/>
          </p:nvSpPr>
          <p:spPr bwMode="auto">
            <a:xfrm>
              <a:off x="3457268" y="1758951"/>
              <a:ext cx="266950" cy="196884"/>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15 Conector"/>
            <p:cNvSpPr/>
            <p:nvPr/>
          </p:nvSpPr>
          <p:spPr bwMode="auto">
            <a:xfrm>
              <a:off x="3112521" y="1636691"/>
              <a:ext cx="268475" cy="198473"/>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16 Conector"/>
            <p:cNvSpPr/>
            <p:nvPr/>
          </p:nvSpPr>
          <p:spPr bwMode="auto">
            <a:xfrm>
              <a:off x="3664726" y="2032048"/>
              <a:ext cx="266950" cy="19688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17 Conector"/>
            <p:cNvSpPr/>
            <p:nvPr/>
          </p:nvSpPr>
          <p:spPr bwMode="auto">
            <a:xfrm>
              <a:off x="3457268" y="2236871"/>
              <a:ext cx="268475" cy="196884"/>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18 Conector"/>
            <p:cNvSpPr/>
            <p:nvPr/>
          </p:nvSpPr>
          <p:spPr bwMode="auto">
            <a:xfrm>
              <a:off x="3388623" y="1485853"/>
              <a:ext cx="268475" cy="19688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67 Grupo"/>
            <p:cNvGrpSpPr>
              <a:grpSpLocks/>
            </p:cNvGrpSpPr>
            <p:nvPr/>
          </p:nvGrpSpPr>
          <p:grpSpPr bwMode="auto">
            <a:xfrm>
              <a:off x="5872522" y="3140966"/>
              <a:ext cx="1887782" cy="792090"/>
              <a:chOff x="5409571" y="2186200"/>
              <a:chExt cx="2880230" cy="761216"/>
            </a:xfrm>
          </p:grpSpPr>
          <p:sp>
            <p:nvSpPr>
              <p:cNvPr id="96" name="95 Disco magnético"/>
              <p:cNvSpPr/>
              <p:nvPr/>
            </p:nvSpPr>
            <p:spPr>
              <a:xfrm>
                <a:off x="5429753" y="2185575"/>
                <a:ext cx="2860349" cy="761418"/>
              </a:xfrm>
              <a:prstGeom prst="flowChartMagneticDisk">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s-ES" sz="1200" b="1" dirty="0"/>
              </a:p>
            </p:txBody>
          </p:sp>
          <p:sp>
            <p:nvSpPr>
              <p:cNvPr id="97" name="96 Elipse"/>
              <p:cNvSpPr/>
              <p:nvPr/>
            </p:nvSpPr>
            <p:spPr>
              <a:xfrm>
                <a:off x="5408806" y="2452605"/>
                <a:ext cx="2860350" cy="15411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8" name="97 Arco"/>
              <p:cNvSpPr/>
              <p:nvPr/>
            </p:nvSpPr>
            <p:spPr>
              <a:xfrm>
                <a:off x="5408806" y="2628083"/>
                <a:ext cx="2846386" cy="250246"/>
              </a:xfrm>
              <a:prstGeom prst="arc">
                <a:avLst>
                  <a:gd name="adj1" fmla="val 10379065"/>
                  <a:gd name="adj2" fmla="val 10365206"/>
                </a:avLst>
              </a:prstGeom>
              <a:solidFill>
                <a:srgbClr val="C0504D">
                  <a:lumMod val="60000"/>
                  <a:lumOff val="40000"/>
                </a:srgbClr>
              </a:solidFill>
              <a:ln w="9525" cap="flat" cmpd="sng" algn="ctr">
                <a:solidFill>
                  <a:srgbClr val="4F81BD">
                    <a:shade val="95000"/>
                    <a:satMod val="105000"/>
                  </a:srgbClr>
                </a:solidFill>
                <a:prstDash val="solid"/>
              </a:ln>
              <a:effectLst/>
            </p:spPr>
            <p:txBody>
              <a:bodyPr anchor="ctr"/>
              <a:lstStyle/>
              <a:p>
                <a:pPr algn="ctr" fontAlgn="auto">
                  <a:spcBef>
                    <a:spcPts val="0"/>
                  </a:spcBef>
                  <a:spcAft>
                    <a:spcPts val="0"/>
                  </a:spcAft>
                  <a:defRPr/>
                </a:pPr>
                <a:endParaRPr lang="es-ES" b="1" kern="0" dirty="0">
                  <a:solidFill>
                    <a:sysClr val="windowText" lastClr="000000"/>
                  </a:solidFill>
                  <a:latin typeface="Calibri"/>
                  <a:cs typeface="+mn-cs"/>
                </a:endParaRPr>
              </a:p>
            </p:txBody>
          </p:sp>
        </p:grpSp>
        <p:sp>
          <p:nvSpPr>
            <p:cNvPr id="21" name="20 Flecha curvada hacia abajo"/>
            <p:cNvSpPr/>
            <p:nvPr/>
          </p:nvSpPr>
          <p:spPr bwMode="auto">
            <a:xfrm>
              <a:off x="5077273" y="2060628"/>
              <a:ext cx="1223394" cy="4318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 name="21 Flecha curvada hacia la izquierda"/>
            <p:cNvSpPr/>
            <p:nvPr/>
          </p:nvSpPr>
          <p:spPr bwMode="auto">
            <a:xfrm>
              <a:off x="7812366" y="3573779"/>
              <a:ext cx="445425" cy="6478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240" name="131 CuadroTexto"/>
            <p:cNvSpPr txBox="1">
              <a:spLocks noChangeArrowheads="1"/>
            </p:cNvSpPr>
            <p:nvPr/>
          </p:nvSpPr>
          <p:spPr bwMode="auto">
            <a:xfrm rot="826892">
              <a:off x="2904223" y="2607356"/>
              <a:ext cx="471848" cy="646433"/>
            </a:xfrm>
            <a:prstGeom prst="rect">
              <a:avLst/>
            </a:prstGeom>
            <a:noFill/>
            <a:ln w="9525">
              <a:noFill/>
              <a:miter lim="800000"/>
              <a:headEnd/>
              <a:tailEnd/>
            </a:ln>
          </p:spPr>
          <p:txBody>
            <a:bodyPr>
              <a:spAutoFit/>
            </a:bodyPr>
            <a:lstStyle/>
            <a:p>
              <a:r>
                <a:rPr lang="af-ZA" sz="3600" b="1">
                  <a:latin typeface="Calibri" pitchFamily="34" charset="0"/>
                </a:rPr>
                <a:t>Y</a:t>
              </a:r>
              <a:endParaRPr lang="af-ZA" b="1">
                <a:latin typeface="Calibri" pitchFamily="34" charset="0"/>
              </a:endParaRPr>
            </a:p>
          </p:txBody>
        </p:sp>
        <p:grpSp>
          <p:nvGrpSpPr>
            <p:cNvPr id="20" name="148 Grupo"/>
            <p:cNvGrpSpPr>
              <a:grpSpLocks/>
            </p:cNvGrpSpPr>
            <p:nvPr/>
          </p:nvGrpSpPr>
          <p:grpSpPr bwMode="auto">
            <a:xfrm>
              <a:off x="3527215" y="3055248"/>
              <a:ext cx="353016" cy="1152731"/>
              <a:chOff x="1187624" y="3501008"/>
              <a:chExt cx="368424" cy="1216152"/>
            </a:xfrm>
          </p:grpSpPr>
          <p:sp>
            <p:nvSpPr>
              <p:cNvPr id="84" name="83 Cilindro"/>
              <p:cNvSpPr/>
              <p:nvPr/>
            </p:nvSpPr>
            <p:spPr>
              <a:xfrm>
                <a:off x="1187857" y="3500299"/>
                <a:ext cx="358201" cy="1216147"/>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af-ZA"/>
              </a:p>
            </p:txBody>
          </p:sp>
          <p:sp>
            <p:nvSpPr>
              <p:cNvPr id="85" name="84 Conector"/>
              <p:cNvSpPr/>
              <p:nvPr/>
            </p:nvSpPr>
            <p:spPr bwMode="auto">
              <a:xfrm>
                <a:off x="1331137" y="3860452"/>
                <a:ext cx="144872" cy="14406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85 Conector"/>
              <p:cNvSpPr/>
              <p:nvPr/>
            </p:nvSpPr>
            <p:spPr bwMode="auto">
              <a:xfrm>
                <a:off x="1259496" y="3932483"/>
                <a:ext cx="143281" cy="144061"/>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86 Conector"/>
              <p:cNvSpPr/>
              <p:nvPr/>
            </p:nvSpPr>
            <p:spPr bwMode="auto">
              <a:xfrm>
                <a:off x="1187857" y="4148575"/>
                <a:ext cx="143281" cy="144061"/>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87 Conector"/>
              <p:cNvSpPr/>
              <p:nvPr/>
            </p:nvSpPr>
            <p:spPr bwMode="auto">
              <a:xfrm>
                <a:off x="1331137" y="4076545"/>
                <a:ext cx="144872" cy="14406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88 Conector"/>
              <p:cNvSpPr/>
              <p:nvPr/>
            </p:nvSpPr>
            <p:spPr bwMode="auto">
              <a:xfrm>
                <a:off x="1331137" y="4364668"/>
                <a:ext cx="144872" cy="14406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89 Conector"/>
              <p:cNvSpPr/>
              <p:nvPr/>
            </p:nvSpPr>
            <p:spPr bwMode="auto">
              <a:xfrm>
                <a:off x="1331137" y="4220606"/>
                <a:ext cx="144872" cy="14406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90 Conector"/>
              <p:cNvSpPr/>
              <p:nvPr/>
            </p:nvSpPr>
            <p:spPr bwMode="auto">
              <a:xfrm>
                <a:off x="1340689" y="4301013"/>
                <a:ext cx="143281" cy="144061"/>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 name="91 Conector"/>
              <p:cNvSpPr/>
              <p:nvPr/>
            </p:nvSpPr>
            <p:spPr bwMode="auto">
              <a:xfrm>
                <a:off x="1187857" y="4436698"/>
                <a:ext cx="143281" cy="144061"/>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92 Conector"/>
              <p:cNvSpPr/>
              <p:nvPr/>
            </p:nvSpPr>
            <p:spPr bwMode="auto">
              <a:xfrm>
                <a:off x="1331137" y="4508729"/>
                <a:ext cx="144872" cy="144061"/>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93 Conector"/>
              <p:cNvSpPr/>
              <p:nvPr/>
            </p:nvSpPr>
            <p:spPr bwMode="auto">
              <a:xfrm>
                <a:off x="1187857" y="3860452"/>
                <a:ext cx="143281" cy="144061"/>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94 Conector"/>
              <p:cNvSpPr/>
              <p:nvPr/>
            </p:nvSpPr>
            <p:spPr bwMode="auto">
              <a:xfrm>
                <a:off x="1410738" y="4084920"/>
                <a:ext cx="144872" cy="144061"/>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3" name="196 Grupo"/>
            <p:cNvGrpSpPr>
              <a:grpSpLocks/>
            </p:cNvGrpSpPr>
            <p:nvPr/>
          </p:nvGrpSpPr>
          <p:grpSpPr bwMode="auto">
            <a:xfrm>
              <a:off x="2630261" y="2628829"/>
              <a:ext cx="525640" cy="925821"/>
              <a:chOff x="350310" y="3686880"/>
              <a:chExt cx="548583" cy="976758"/>
            </a:xfrm>
          </p:grpSpPr>
          <p:sp>
            <p:nvSpPr>
              <p:cNvPr id="9296" name="130 CuadroTexto"/>
              <p:cNvSpPr txBox="1">
                <a:spLocks noChangeArrowheads="1"/>
              </p:cNvSpPr>
              <p:nvPr/>
            </p:nvSpPr>
            <p:spPr bwMode="auto">
              <a:xfrm rot="-1232513">
                <a:off x="376042" y="3686880"/>
                <a:ext cx="492443" cy="681999"/>
              </a:xfrm>
              <a:prstGeom prst="rect">
                <a:avLst/>
              </a:prstGeom>
              <a:noFill/>
              <a:ln w="9525">
                <a:noFill/>
                <a:miter lim="800000"/>
                <a:headEnd/>
                <a:tailEnd/>
              </a:ln>
            </p:spPr>
            <p:txBody>
              <a:bodyPr>
                <a:spAutoFit/>
              </a:bodyPr>
              <a:lstStyle/>
              <a:p>
                <a:r>
                  <a:rPr lang="af-ZA" sz="3600" b="1">
                    <a:latin typeface="Calibri" pitchFamily="34" charset="0"/>
                  </a:rPr>
                  <a:t>Y</a:t>
                </a:r>
                <a:endParaRPr lang="af-ZA" b="1">
                  <a:latin typeface="Calibri" pitchFamily="34" charset="0"/>
                </a:endParaRPr>
              </a:p>
            </p:txBody>
          </p:sp>
          <p:sp>
            <p:nvSpPr>
              <p:cNvPr id="9297" name="132 CuadroTexto"/>
              <p:cNvSpPr txBox="1">
                <a:spLocks noChangeArrowheads="1"/>
              </p:cNvSpPr>
              <p:nvPr/>
            </p:nvSpPr>
            <p:spPr bwMode="auto">
              <a:xfrm rot="-1249271">
                <a:off x="350310" y="3981639"/>
                <a:ext cx="492443" cy="681999"/>
              </a:xfrm>
              <a:prstGeom prst="rect">
                <a:avLst/>
              </a:prstGeom>
              <a:noFill/>
              <a:ln w="9525">
                <a:noFill/>
                <a:miter lim="800000"/>
                <a:headEnd/>
                <a:tailEnd/>
              </a:ln>
            </p:spPr>
            <p:txBody>
              <a:bodyPr>
                <a:spAutoFit/>
              </a:bodyPr>
              <a:lstStyle/>
              <a:p>
                <a:r>
                  <a:rPr lang="af-ZA" sz="3600" b="1">
                    <a:latin typeface="Calibri" pitchFamily="34" charset="0"/>
                  </a:rPr>
                  <a:t>Y</a:t>
                </a:r>
                <a:endParaRPr lang="af-ZA" b="1">
                  <a:latin typeface="Calibri" pitchFamily="34" charset="0"/>
                </a:endParaRPr>
              </a:p>
            </p:txBody>
          </p:sp>
          <p:sp>
            <p:nvSpPr>
              <p:cNvPr id="81" name="80 Conector"/>
              <p:cNvSpPr/>
              <p:nvPr/>
            </p:nvSpPr>
            <p:spPr bwMode="auto">
              <a:xfrm flipH="1" flipV="1">
                <a:off x="826555" y="4293513"/>
                <a:ext cx="71641" cy="72030"/>
              </a:xfrm>
              <a:prstGeom prst="flowChartConnector">
                <a:avLst/>
              </a:prstGeom>
              <a:solidFill>
                <a:srgbClr val="7030A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81 Conector"/>
              <p:cNvSpPr/>
              <p:nvPr/>
            </p:nvSpPr>
            <p:spPr bwMode="auto">
              <a:xfrm flipH="1" flipV="1">
                <a:off x="683274" y="4437575"/>
                <a:ext cx="71641" cy="72030"/>
              </a:xfrm>
              <a:prstGeom prst="flowChartConnector">
                <a:avLst/>
              </a:prstGeom>
              <a:solidFill>
                <a:srgbClr val="7030A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82 Conector"/>
              <p:cNvSpPr/>
              <p:nvPr/>
            </p:nvSpPr>
            <p:spPr bwMode="auto">
              <a:xfrm flipH="1" flipV="1">
                <a:off x="683274" y="4149452"/>
                <a:ext cx="71641" cy="72030"/>
              </a:xfrm>
              <a:prstGeom prst="flowChartConnector">
                <a:avLst/>
              </a:prstGeom>
              <a:solidFill>
                <a:srgbClr val="7030A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4" name="198 Grupo"/>
            <p:cNvGrpSpPr>
              <a:grpSpLocks/>
            </p:cNvGrpSpPr>
            <p:nvPr/>
          </p:nvGrpSpPr>
          <p:grpSpPr bwMode="auto">
            <a:xfrm>
              <a:off x="4010191" y="2509230"/>
              <a:ext cx="287920" cy="200033"/>
              <a:chOff x="2831353" y="5085185"/>
              <a:chExt cx="300487" cy="211039"/>
            </a:xfrm>
          </p:grpSpPr>
          <p:cxnSp>
            <p:nvCxnSpPr>
              <p:cNvPr id="77" name="76 Conector recto"/>
              <p:cNvCxnSpPr/>
              <p:nvPr/>
            </p:nvCxnSpPr>
            <p:spPr>
              <a:xfrm flipV="1">
                <a:off x="2943636" y="5085964"/>
                <a:ext cx="187857" cy="159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77 Luna"/>
              <p:cNvSpPr/>
              <p:nvPr/>
            </p:nvSpPr>
            <p:spPr>
              <a:xfrm rot="8017458">
                <a:off x="2872235" y="5104638"/>
                <a:ext cx="150762" cy="234025"/>
              </a:xfrm>
              <a:prstGeom prst="moon">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af-ZA"/>
              </a:p>
            </p:txBody>
          </p:sp>
        </p:grpSp>
        <p:sp>
          <p:nvSpPr>
            <p:cNvPr id="27" name="26 Conector"/>
            <p:cNvSpPr/>
            <p:nvPr/>
          </p:nvSpPr>
          <p:spPr bwMode="auto">
            <a:xfrm>
              <a:off x="1872347" y="2305146"/>
              <a:ext cx="265425" cy="19688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27 Conector"/>
            <p:cNvSpPr/>
            <p:nvPr/>
          </p:nvSpPr>
          <p:spPr bwMode="auto">
            <a:xfrm>
              <a:off x="1802178" y="2032048"/>
              <a:ext cx="268475" cy="19688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5" name="150 Grupo"/>
            <p:cNvGrpSpPr>
              <a:grpSpLocks/>
            </p:cNvGrpSpPr>
            <p:nvPr/>
          </p:nvGrpSpPr>
          <p:grpSpPr bwMode="auto">
            <a:xfrm>
              <a:off x="4217181" y="3055248"/>
              <a:ext cx="344983" cy="1152731"/>
              <a:chOff x="1187624" y="3501008"/>
              <a:chExt cx="360040" cy="1216152"/>
            </a:xfrm>
          </p:grpSpPr>
          <p:sp>
            <p:nvSpPr>
              <p:cNvPr id="66" name="65 Cilindro"/>
              <p:cNvSpPr/>
              <p:nvPr/>
            </p:nvSpPr>
            <p:spPr>
              <a:xfrm>
                <a:off x="1187363" y="3500299"/>
                <a:ext cx="359793" cy="1216147"/>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af-ZA"/>
              </a:p>
            </p:txBody>
          </p:sp>
          <p:sp>
            <p:nvSpPr>
              <p:cNvPr id="67" name="66 Conector"/>
              <p:cNvSpPr/>
              <p:nvPr/>
            </p:nvSpPr>
            <p:spPr bwMode="auto">
              <a:xfrm>
                <a:off x="1332235" y="3860452"/>
                <a:ext cx="143281" cy="14406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67 Conector"/>
              <p:cNvSpPr/>
              <p:nvPr/>
            </p:nvSpPr>
            <p:spPr bwMode="auto">
              <a:xfrm>
                <a:off x="1259003" y="3932483"/>
                <a:ext cx="144873" cy="144061"/>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68 Conector"/>
              <p:cNvSpPr/>
              <p:nvPr/>
            </p:nvSpPr>
            <p:spPr bwMode="auto">
              <a:xfrm>
                <a:off x="1187363" y="4148575"/>
                <a:ext cx="144872" cy="144061"/>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69 Conector"/>
              <p:cNvSpPr/>
              <p:nvPr/>
            </p:nvSpPr>
            <p:spPr bwMode="auto">
              <a:xfrm>
                <a:off x="1332235" y="4076545"/>
                <a:ext cx="143281" cy="14406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70 Conector"/>
              <p:cNvSpPr/>
              <p:nvPr/>
            </p:nvSpPr>
            <p:spPr bwMode="auto">
              <a:xfrm>
                <a:off x="1332235" y="4364668"/>
                <a:ext cx="143281" cy="14406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71 Conector"/>
              <p:cNvSpPr/>
              <p:nvPr/>
            </p:nvSpPr>
            <p:spPr bwMode="auto">
              <a:xfrm>
                <a:off x="1332235" y="4220606"/>
                <a:ext cx="143281" cy="14406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72 Conector"/>
              <p:cNvSpPr/>
              <p:nvPr/>
            </p:nvSpPr>
            <p:spPr bwMode="auto">
              <a:xfrm>
                <a:off x="1340196" y="4301013"/>
                <a:ext cx="144872" cy="144061"/>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73 Conector"/>
              <p:cNvSpPr/>
              <p:nvPr/>
            </p:nvSpPr>
            <p:spPr bwMode="auto">
              <a:xfrm>
                <a:off x="1187363" y="4436698"/>
                <a:ext cx="144872" cy="144061"/>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 name="74 Conector"/>
              <p:cNvSpPr/>
              <p:nvPr/>
            </p:nvSpPr>
            <p:spPr bwMode="auto">
              <a:xfrm>
                <a:off x="1332235" y="4508729"/>
                <a:ext cx="143281" cy="144061"/>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 name="75 Conector"/>
              <p:cNvSpPr/>
              <p:nvPr/>
            </p:nvSpPr>
            <p:spPr bwMode="auto">
              <a:xfrm>
                <a:off x="1187363" y="3860452"/>
                <a:ext cx="144872" cy="144061"/>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6" name="163 Grupo"/>
            <p:cNvGrpSpPr>
              <a:grpSpLocks/>
            </p:cNvGrpSpPr>
            <p:nvPr/>
          </p:nvGrpSpPr>
          <p:grpSpPr bwMode="auto">
            <a:xfrm>
              <a:off x="4976142" y="3055248"/>
              <a:ext cx="353016" cy="1152731"/>
              <a:chOff x="1187624" y="3501008"/>
              <a:chExt cx="368424" cy="1216152"/>
            </a:xfrm>
          </p:grpSpPr>
          <p:sp>
            <p:nvSpPr>
              <p:cNvPr id="54" name="53 Cilindro"/>
              <p:cNvSpPr/>
              <p:nvPr/>
            </p:nvSpPr>
            <p:spPr>
              <a:xfrm>
                <a:off x="1188096" y="3500299"/>
                <a:ext cx="359794" cy="1216147"/>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af-ZA"/>
              </a:p>
            </p:txBody>
          </p:sp>
          <p:sp>
            <p:nvSpPr>
              <p:cNvPr id="55" name="54 Conector"/>
              <p:cNvSpPr/>
              <p:nvPr/>
            </p:nvSpPr>
            <p:spPr bwMode="auto">
              <a:xfrm>
                <a:off x="1332968" y="3860452"/>
                <a:ext cx="143281" cy="14406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55 Conector"/>
              <p:cNvSpPr/>
              <p:nvPr/>
            </p:nvSpPr>
            <p:spPr bwMode="auto">
              <a:xfrm>
                <a:off x="1259736" y="3932483"/>
                <a:ext cx="143281" cy="144061"/>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56 Conector"/>
              <p:cNvSpPr/>
              <p:nvPr/>
            </p:nvSpPr>
            <p:spPr bwMode="auto">
              <a:xfrm>
                <a:off x="1188096" y="4148575"/>
                <a:ext cx="144872" cy="144061"/>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57 Conector"/>
              <p:cNvSpPr/>
              <p:nvPr/>
            </p:nvSpPr>
            <p:spPr bwMode="auto">
              <a:xfrm>
                <a:off x="1332968" y="4076545"/>
                <a:ext cx="143281" cy="14406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58 Conector"/>
              <p:cNvSpPr/>
              <p:nvPr/>
            </p:nvSpPr>
            <p:spPr bwMode="auto">
              <a:xfrm>
                <a:off x="1332968" y="4364668"/>
                <a:ext cx="143281" cy="14406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59 Conector"/>
              <p:cNvSpPr/>
              <p:nvPr/>
            </p:nvSpPr>
            <p:spPr bwMode="auto">
              <a:xfrm>
                <a:off x="1332968" y="4220606"/>
                <a:ext cx="143281" cy="14406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60 Conector"/>
              <p:cNvSpPr/>
              <p:nvPr/>
            </p:nvSpPr>
            <p:spPr bwMode="auto">
              <a:xfrm>
                <a:off x="1340929" y="4301013"/>
                <a:ext cx="143281" cy="144061"/>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61 Conector"/>
              <p:cNvSpPr/>
              <p:nvPr/>
            </p:nvSpPr>
            <p:spPr bwMode="auto">
              <a:xfrm>
                <a:off x="1188096" y="4436698"/>
                <a:ext cx="144872" cy="144061"/>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62 Conector"/>
              <p:cNvSpPr/>
              <p:nvPr/>
            </p:nvSpPr>
            <p:spPr bwMode="auto">
              <a:xfrm>
                <a:off x="1332968" y="4508729"/>
                <a:ext cx="143281" cy="144061"/>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63 Conector"/>
              <p:cNvSpPr/>
              <p:nvPr/>
            </p:nvSpPr>
            <p:spPr bwMode="auto">
              <a:xfrm>
                <a:off x="1188096" y="3860452"/>
                <a:ext cx="144872" cy="14406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64 Conector"/>
              <p:cNvSpPr/>
              <p:nvPr/>
            </p:nvSpPr>
            <p:spPr bwMode="auto">
              <a:xfrm>
                <a:off x="1412569" y="4084920"/>
                <a:ext cx="143281" cy="14406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30 Arco de bloque"/>
            <p:cNvSpPr/>
            <p:nvPr/>
          </p:nvSpPr>
          <p:spPr>
            <a:xfrm rot="5241863">
              <a:off x="4201280" y="3511866"/>
              <a:ext cx="874865" cy="38898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af-ZA">
                <a:solidFill>
                  <a:schemeClr val="tx1"/>
                </a:solidFill>
              </a:endParaRPr>
            </a:p>
          </p:txBody>
        </p:sp>
        <p:sp>
          <p:nvSpPr>
            <p:cNvPr id="32" name="31 Conector"/>
            <p:cNvSpPr/>
            <p:nvPr/>
          </p:nvSpPr>
          <p:spPr bwMode="auto">
            <a:xfrm>
              <a:off x="4285575" y="2373420"/>
              <a:ext cx="138814" cy="136549"/>
            </a:xfrm>
            <a:prstGeom prst="flowChart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32 Conector"/>
            <p:cNvSpPr/>
            <p:nvPr/>
          </p:nvSpPr>
          <p:spPr bwMode="auto">
            <a:xfrm>
              <a:off x="5597444" y="2646517"/>
              <a:ext cx="137289" cy="136549"/>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33 Conector"/>
            <p:cNvSpPr/>
            <p:nvPr/>
          </p:nvSpPr>
          <p:spPr bwMode="auto">
            <a:xfrm>
              <a:off x="6288463" y="3464223"/>
              <a:ext cx="205932" cy="136549"/>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34 Conector"/>
            <p:cNvSpPr/>
            <p:nvPr/>
          </p:nvSpPr>
          <p:spPr bwMode="auto">
            <a:xfrm>
              <a:off x="7391348" y="3327674"/>
              <a:ext cx="205933" cy="136549"/>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35 Conector"/>
            <p:cNvSpPr/>
            <p:nvPr/>
          </p:nvSpPr>
          <p:spPr bwMode="auto">
            <a:xfrm>
              <a:off x="6907787" y="3395948"/>
              <a:ext cx="138814" cy="136549"/>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36 Conector"/>
            <p:cNvSpPr/>
            <p:nvPr/>
          </p:nvSpPr>
          <p:spPr bwMode="auto">
            <a:xfrm>
              <a:off x="7054228" y="3540436"/>
              <a:ext cx="138814" cy="136549"/>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37 Conector"/>
            <p:cNvSpPr/>
            <p:nvPr/>
          </p:nvSpPr>
          <p:spPr bwMode="auto">
            <a:xfrm>
              <a:off x="6563040" y="3395948"/>
              <a:ext cx="137289" cy="136549"/>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57" name="114 CuadroTexto"/>
            <p:cNvSpPr txBox="1">
              <a:spLocks noChangeArrowheads="1"/>
            </p:cNvSpPr>
            <p:nvPr/>
          </p:nvSpPr>
          <p:spPr bwMode="auto">
            <a:xfrm>
              <a:off x="2085812" y="3464766"/>
              <a:ext cx="1244766" cy="593546"/>
            </a:xfrm>
            <a:prstGeom prst="rect">
              <a:avLst/>
            </a:prstGeom>
            <a:noFill/>
            <a:ln w="9525">
              <a:noFill/>
              <a:miter lim="800000"/>
              <a:headEnd/>
              <a:tailEnd/>
            </a:ln>
          </p:spPr>
          <p:txBody>
            <a:bodyPr wrap="square">
              <a:spAutoFit/>
            </a:bodyPr>
            <a:lstStyle/>
            <a:p>
              <a:r>
                <a:rPr lang="en-US" sz="1200" dirty="0">
                  <a:latin typeface="Arial Black" pitchFamily="34" charset="0"/>
                </a:rPr>
                <a:t>Cocktail de Anticuerpos </a:t>
              </a:r>
              <a:r>
                <a:rPr lang="en-US" sz="1200" dirty="0" err="1">
                  <a:latin typeface="Arial Black" pitchFamily="34" charset="0"/>
                </a:rPr>
                <a:t>biotinilados</a:t>
              </a:r>
              <a:endParaRPr lang="en-US" sz="1200" dirty="0">
                <a:latin typeface="Arial Black" pitchFamily="34" charset="0"/>
              </a:endParaRPr>
            </a:p>
          </p:txBody>
        </p:sp>
        <p:sp>
          <p:nvSpPr>
            <p:cNvPr id="9258" name="115 CuadroTexto"/>
            <p:cNvSpPr txBox="1">
              <a:spLocks noChangeArrowheads="1"/>
            </p:cNvSpPr>
            <p:nvPr/>
          </p:nvSpPr>
          <p:spPr bwMode="auto">
            <a:xfrm>
              <a:off x="4010191" y="1894955"/>
              <a:ext cx="1327668" cy="254377"/>
            </a:xfrm>
            <a:prstGeom prst="rect">
              <a:avLst/>
            </a:prstGeom>
            <a:noFill/>
            <a:ln w="9525">
              <a:noFill/>
              <a:miter lim="800000"/>
              <a:headEnd/>
              <a:tailEnd/>
            </a:ln>
          </p:spPr>
          <p:txBody>
            <a:bodyPr wrap="square">
              <a:spAutoFit/>
            </a:bodyPr>
            <a:lstStyle/>
            <a:p>
              <a:r>
                <a:rPr lang="en-US" sz="1200" dirty="0" err="1">
                  <a:latin typeface="Arial Black" pitchFamily="34" charset="0"/>
                </a:rPr>
                <a:t>Streptavidina</a:t>
              </a:r>
              <a:endParaRPr lang="es-ES_tradnl" sz="1200" dirty="0">
                <a:latin typeface="Arial Black" pitchFamily="34" charset="0"/>
              </a:endParaRPr>
            </a:p>
          </p:txBody>
        </p:sp>
        <p:sp>
          <p:nvSpPr>
            <p:cNvPr id="42" name="41 Conector"/>
            <p:cNvSpPr/>
            <p:nvPr/>
          </p:nvSpPr>
          <p:spPr bwMode="auto">
            <a:xfrm>
              <a:off x="4432016" y="3608710"/>
              <a:ext cx="138814" cy="136549"/>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42 Conector"/>
            <p:cNvSpPr/>
            <p:nvPr/>
          </p:nvSpPr>
          <p:spPr bwMode="auto">
            <a:xfrm>
              <a:off x="6157276" y="3472161"/>
              <a:ext cx="138814" cy="136549"/>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43 Conector"/>
            <p:cNvSpPr/>
            <p:nvPr/>
          </p:nvSpPr>
          <p:spPr bwMode="auto">
            <a:xfrm>
              <a:off x="5252697" y="2783066"/>
              <a:ext cx="137289" cy="134962"/>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44 Conector"/>
            <p:cNvSpPr/>
            <p:nvPr/>
          </p:nvSpPr>
          <p:spPr bwMode="auto">
            <a:xfrm>
              <a:off x="6012360" y="3327674"/>
              <a:ext cx="137289" cy="136549"/>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63" name="115 CuadroTexto"/>
            <p:cNvSpPr txBox="1">
              <a:spLocks noChangeArrowheads="1"/>
            </p:cNvSpPr>
            <p:nvPr/>
          </p:nvSpPr>
          <p:spPr bwMode="auto">
            <a:xfrm>
              <a:off x="3451443" y="4303015"/>
              <a:ext cx="2146001" cy="423962"/>
            </a:xfrm>
            <a:prstGeom prst="rect">
              <a:avLst/>
            </a:prstGeom>
            <a:noFill/>
            <a:ln w="9525">
              <a:noFill/>
              <a:miter lim="800000"/>
              <a:headEnd/>
              <a:tailEnd/>
            </a:ln>
          </p:spPr>
          <p:txBody>
            <a:bodyPr wrap="square">
              <a:spAutoFit/>
            </a:bodyPr>
            <a:lstStyle/>
            <a:p>
              <a:r>
                <a:rPr lang="es-PA" sz="1200" dirty="0">
                  <a:latin typeface="Arial Black" pitchFamily="34" charset="0"/>
                </a:rPr>
                <a:t>S</a:t>
              </a:r>
              <a:r>
                <a:rPr lang="en-US" sz="1200" dirty="0" err="1">
                  <a:latin typeface="Arial Black" pitchFamily="34" charset="0"/>
                </a:rPr>
                <a:t>eparación</a:t>
              </a:r>
              <a:r>
                <a:rPr lang="en-US" sz="1200" dirty="0">
                  <a:latin typeface="Arial Black" pitchFamily="34" charset="0"/>
                </a:rPr>
                <a:t> por </a:t>
              </a:r>
              <a:r>
                <a:rPr lang="en-US" sz="1200" dirty="0" err="1">
                  <a:latin typeface="Arial Black" pitchFamily="34" charset="0"/>
                </a:rPr>
                <a:t>columnas</a:t>
              </a:r>
              <a:r>
                <a:rPr lang="en-US" sz="1200" dirty="0">
                  <a:latin typeface="Arial Black" pitchFamily="34" charset="0"/>
                </a:rPr>
                <a:t> </a:t>
              </a:r>
              <a:r>
                <a:rPr lang="en-US" sz="1200" dirty="0" err="1">
                  <a:latin typeface="Arial Black" pitchFamily="34" charset="0"/>
                </a:rPr>
                <a:t>magnéticas</a:t>
              </a:r>
              <a:endParaRPr lang="es-ES_tradnl" sz="1200" dirty="0">
                <a:latin typeface="Arial Black" pitchFamily="34" charset="0"/>
              </a:endParaRPr>
            </a:p>
          </p:txBody>
        </p:sp>
        <p:sp>
          <p:nvSpPr>
            <p:cNvPr id="47" name="46 Rectángulo"/>
            <p:cNvSpPr/>
            <p:nvPr/>
          </p:nvSpPr>
          <p:spPr>
            <a:xfrm>
              <a:off x="1042514" y="1281029"/>
              <a:ext cx="1864074" cy="6139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af-ZA"/>
            </a:p>
          </p:txBody>
        </p:sp>
        <p:sp>
          <p:nvSpPr>
            <p:cNvPr id="9265" name="43 CuadroTexto"/>
            <p:cNvSpPr txBox="1">
              <a:spLocks noChangeArrowheads="1"/>
            </p:cNvSpPr>
            <p:nvPr/>
          </p:nvSpPr>
          <p:spPr bwMode="auto">
            <a:xfrm>
              <a:off x="1065667" y="1314527"/>
              <a:ext cx="1793909" cy="551150"/>
            </a:xfrm>
            <a:prstGeom prst="rect">
              <a:avLst/>
            </a:prstGeom>
            <a:noFill/>
            <a:ln w="9525">
              <a:noFill/>
              <a:miter lim="800000"/>
              <a:headEnd/>
              <a:tailEnd/>
            </a:ln>
          </p:spPr>
          <p:txBody>
            <a:bodyPr>
              <a:spAutoFit/>
            </a:bodyPr>
            <a:lstStyle/>
            <a:p>
              <a:r>
                <a:rPr lang="en-US" sz="1100" dirty="0">
                  <a:latin typeface="Arial Black" pitchFamily="34" charset="0"/>
                </a:rPr>
                <a:t>Células de las cavidades pleurales y peritoneales </a:t>
              </a:r>
            </a:p>
          </p:txBody>
        </p:sp>
        <p:sp>
          <p:nvSpPr>
            <p:cNvPr id="49" name="48 Rectángulo"/>
            <p:cNvSpPr/>
            <p:nvPr/>
          </p:nvSpPr>
          <p:spPr>
            <a:xfrm>
              <a:off x="6155751" y="2565541"/>
              <a:ext cx="1513225" cy="5033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af-ZA"/>
            </a:p>
          </p:txBody>
        </p:sp>
        <p:sp>
          <p:nvSpPr>
            <p:cNvPr id="50" name="49 Conector"/>
            <p:cNvSpPr/>
            <p:nvPr/>
          </p:nvSpPr>
          <p:spPr bwMode="auto">
            <a:xfrm>
              <a:off x="5734732" y="2849753"/>
              <a:ext cx="138814" cy="136549"/>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50 Conector"/>
            <p:cNvSpPr/>
            <p:nvPr/>
          </p:nvSpPr>
          <p:spPr bwMode="auto">
            <a:xfrm>
              <a:off x="5527274" y="2986301"/>
              <a:ext cx="138814" cy="136549"/>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51 Conector"/>
            <p:cNvSpPr/>
            <p:nvPr/>
          </p:nvSpPr>
          <p:spPr bwMode="auto">
            <a:xfrm>
              <a:off x="5942191" y="2714792"/>
              <a:ext cx="137289" cy="134961"/>
            </a:xfrm>
            <a:prstGeom prst="flowChartConnector">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70" name="51 CuadroTexto"/>
            <p:cNvSpPr txBox="1">
              <a:spLocks noChangeArrowheads="1"/>
            </p:cNvSpPr>
            <p:nvPr/>
          </p:nvSpPr>
          <p:spPr bwMode="auto">
            <a:xfrm>
              <a:off x="5934564" y="4005064"/>
              <a:ext cx="1733781" cy="593546"/>
            </a:xfrm>
            <a:prstGeom prst="rect">
              <a:avLst/>
            </a:prstGeom>
            <a:noFill/>
            <a:ln w="9525">
              <a:noFill/>
              <a:miter lim="800000"/>
              <a:headEnd/>
              <a:tailEnd/>
            </a:ln>
          </p:spPr>
          <p:txBody>
            <a:bodyPr wrap="square">
              <a:spAutoFit/>
            </a:bodyPr>
            <a:lstStyle/>
            <a:p>
              <a:r>
                <a:rPr lang="en-US" sz="1200" dirty="0">
                  <a:latin typeface="Arial Black" pitchFamily="34" charset="0"/>
                </a:rPr>
                <a:t>ELISA</a:t>
              </a:r>
            </a:p>
            <a:p>
              <a:r>
                <a:rPr lang="en-US" sz="1200" dirty="0">
                  <a:latin typeface="Arial Black" pitchFamily="34" charset="0"/>
                </a:rPr>
                <a:t>ELISPOT</a:t>
              </a:r>
            </a:p>
            <a:p>
              <a:r>
                <a:rPr lang="en-US" sz="1200" dirty="0" err="1">
                  <a:latin typeface="Arial Black" pitchFamily="34" charset="0"/>
                </a:rPr>
                <a:t>Citometría</a:t>
              </a:r>
              <a:r>
                <a:rPr lang="en-US" sz="1200" dirty="0">
                  <a:latin typeface="Arial Black" pitchFamily="34" charset="0"/>
                </a:rPr>
                <a:t> de </a:t>
              </a:r>
              <a:r>
                <a:rPr lang="en-US" sz="1200" dirty="0" err="1">
                  <a:latin typeface="Arial Black" pitchFamily="34" charset="0"/>
                </a:rPr>
                <a:t>flujo</a:t>
              </a:r>
              <a:endParaRPr lang="en-US" sz="1200" dirty="0">
                <a:latin typeface="Arial Black" pitchFamily="34" charset="0"/>
              </a:endParaRPr>
            </a:p>
          </p:txBody>
        </p:sp>
      </p:grpSp>
      <p:sp>
        <p:nvSpPr>
          <p:cNvPr id="106" name="28 CuadroTexto"/>
          <p:cNvSpPr txBox="1">
            <a:spLocks noChangeArrowheads="1"/>
          </p:cNvSpPr>
          <p:nvPr/>
        </p:nvSpPr>
        <p:spPr bwMode="auto">
          <a:xfrm>
            <a:off x="1388026" y="379683"/>
            <a:ext cx="7930364" cy="400110"/>
          </a:xfrm>
          <a:prstGeom prst="rect">
            <a:avLst/>
          </a:prstGeom>
          <a:noFill/>
          <a:ln w="9525">
            <a:noFill/>
            <a:miter lim="800000"/>
            <a:headEnd/>
            <a:tailEnd/>
          </a:ln>
        </p:spPr>
        <p:txBody>
          <a:bodyPr wrap="square">
            <a:spAutoFit/>
          </a:bodyPr>
          <a:lstStyle/>
          <a:p>
            <a:r>
              <a:rPr lang="en-US" sz="2000" dirty="0">
                <a:latin typeface="Arial Black" pitchFamily="34" charset="0"/>
              </a:rPr>
              <a:t>Modelo </a:t>
            </a:r>
            <a:r>
              <a:rPr lang="en-US" sz="2000" i="1" dirty="0">
                <a:latin typeface="Arial Black" pitchFamily="34" charset="0"/>
              </a:rPr>
              <a:t>ex-vivo de </a:t>
            </a:r>
            <a:r>
              <a:rPr lang="en-US" sz="2000" dirty="0">
                <a:latin typeface="Arial Black" pitchFamily="34" charset="0"/>
              </a:rPr>
              <a:t>activación de células B</a:t>
            </a:r>
          </a:p>
        </p:txBody>
      </p:sp>
      <p:sp>
        <p:nvSpPr>
          <p:cNvPr id="107" name="46 Rectángulo">
            <a:extLst>
              <a:ext uri="{FF2B5EF4-FFF2-40B4-BE49-F238E27FC236}">
                <a16:creationId xmlns:a16="http://schemas.microsoft.com/office/drawing/2014/main" id="{B9E7C33D-2CB8-461E-A201-9E156D7BA016}"/>
              </a:ext>
            </a:extLst>
          </p:cNvPr>
          <p:cNvSpPr/>
          <p:nvPr/>
        </p:nvSpPr>
        <p:spPr bwMode="auto">
          <a:xfrm>
            <a:off x="250966" y="1138487"/>
            <a:ext cx="2046667" cy="5947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af-ZA"/>
          </a:p>
        </p:txBody>
      </p:sp>
      <p:sp>
        <p:nvSpPr>
          <p:cNvPr id="108" name="43 CuadroTexto">
            <a:extLst>
              <a:ext uri="{FF2B5EF4-FFF2-40B4-BE49-F238E27FC236}">
                <a16:creationId xmlns:a16="http://schemas.microsoft.com/office/drawing/2014/main" id="{39997762-B766-48A5-987D-FD466B0F9CA5}"/>
              </a:ext>
            </a:extLst>
          </p:cNvPr>
          <p:cNvSpPr txBox="1">
            <a:spLocks noChangeArrowheads="1"/>
          </p:cNvSpPr>
          <p:nvPr/>
        </p:nvSpPr>
        <p:spPr bwMode="auto">
          <a:xfrm>
            <a:off x="244634" y="1227252"/>
            <a:ext cx="2104252" cy="461665"/>
          </a:xfrm>
          <a:prstGeom prst="rect">
            <a:avLst/>
          </a:prstGeom>
          <a:noFill/>
          <a:ln w="9525">
            <a:noFill/>
            <a:miter lim="800000"/>
            <a:headEnd/>
            <a:tailEnd/>
          </a:ln>
        </p:spPr>
        <p:txBody>
          <a:bodyPr wrap="square">
            <a:spAutoFit/>
          </a:bodyPr>
          <a:lstStyle/>
          <a:p>
            <a:r>
              <a:rPr lang="af-ZA" sz="1200" dirty="0">
                <a:latin typeface="Arial Black" pitchFamily="34" charset="0"/>
              </a:rPr>
              <a:t>C57BL/6</a:t>
            </a:r>
          </a:p>
          <a:p>
            <a:r>
              <a:rPr lang="af-ZA" sz="1200" dirty="0">
                <a:latin typeface="Arial Black" pitchFamily="34" charset="0"/>
              </a:rPr>
              <a:t>8-12 semanas de edad</a:t>
            </a:r>
            <a:endParaRPr lang="en-US" sz="1200" dirty="0">
              <a:latin typeface="Arial Black" pitchFamily="34" charset="0"/>
            </a:endParaRPr>
          </a:p>
        </p:txBody>
      </p:sp>
    </p:spTree>
    <p:extLst>
      <p:ext uri="{BB962C8B-B14F-4D97-AF65-F5344CB8AC3E}">
        <p14:creationId xmlns:p14="http://schemas.microsoft.com/office/powerpoint/2010/main" val="1947567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a:stretch>
            <a:fillRect/>
          </a:stretch>
        </p:blipFill>
        <p:spPr bwMode="auto">
          <a:xfrm>
            <a:off x="1938338" y="731838"/>
            <a:ext cx="2801937" cy="2593975"/>
          </a:xfrm>
          <a:prstGeom prst="rect">
            <a:avLst/>
          </a:prstGeom>
          <a:noFill/>
          <a:ln w="9525">
            <a:noFill/>
            <a:miter lim="800000"/>
            <a:headEnd/>
            <a:tailEnd/>
          </a:ln>
        </p:spPr>
      </p:pic>
      <p:pic>
        <p:nvPicPr>
          <p:cNvPr id="11267" name="Picture 4"/>
          <p:cNvPicPr>
            <a:picLocks noChangeAspect="1" noChangeArrowheads="1"/>
          </p:cNvPicPr>
          <p:nvPr/>
        </p:nvPicPr>
        <p:blipFill>
          <a:blip r:embed="rId3" cstate="print"/>
          <a:srcRect/>
          <a:stretch>
            <a:fillRect/>
          </a:stretch>
        </p:blipFill>
        <p:spPr bwMode="auto">
          <a:xfrm>
            <a:off x="5148263" y="765175"/>
            <a:ext cx="2711450" cy="2519363"/>
          </a:xfrm>
          <a:prstGeom prst="rect">
            <a:avLst/>
          </a:prstGeom>
          <a:noFill/>
          <a:ln w="9525">
            <a:noFill/>
            <a:miter lim="800000"/>
            <a:headEnd/>
            <a:tailEnd/>
          </a:ln>
        </p:spPr>
      </p:pic>
      <p:pic>
        <p:nvPicPr>
          <p:cNvPr id="11268" name="Picture 5"/>
          <p:cNvPicPr>
            <a:picLocks noChangeAspect="1" noChangeArrowheads="1"/>
          </p:cNvPicPr>
          <p:nvPr/>
        </p:nvPicPr>
        <p:blipFill>
          <a:blip r:embed="rId4" cstate="print"/>
          <a:srcRect/>
          <a:stretch>
            <a:fillRect/>
          </a:stretch>
        </p:blipFill>
        <p:spPr bwMode="auto">
          <a:xfrm>
            <a:off x="2195736" y="3573016"/>
            <a:ext cx="2549525" cy="2595563"/>
          </a:xfrm>
          <a:prstGeom prst="rect">
            <a:avLst/>
          </a:prstGeom>
          <a:noFill/>
          <a:ln w="9525">
            <a:noFill/>
            <a:miter lim="800000"/>
            <a:headEnd/>
            <a:tailEnd/>
          </a:ln>
        </p:spPr>
      </p:pic>
      <p:sp>
        <p:nvSpPr>
          <p:cNvPr id="11269" name="14 CuadroTexto"/>
          <p:cNvSpPr txBox="1">
            <a:spLocks noChangeArrowheads="1"/>
          </p:cNvSpPr>
          <p:nvPr/>
        </p:nvSpPr>
        <p:spPr bwMode="auto">
          <a:xfrm>
            <a:off x="5451475" y="1054100"/>
            <a:ext cx="1670050" cy="307777"/>
          </a:xfrm>
          <a:prstGeom prst="rect">
            <a:avLst/>
          </a:prstGeom>
          <a:noFill/>
          <a:ln w="9525">
            <a:noFill/>
            <a:miter lim="800000"/>
            <a:headEnd/>
            <a:tailEnd/>
          </a:ln>
        </p:spPr>
        <p:txBody>
          <a:bodyPr>
            <a:spAutoFit/>
          </a:bodyPr>
          <a:lstStyle/>
          <a:p>
            <a:r>
              <a:rPr lang="en-US" sz="1400" b="1">
                <a:latin typeface="Arial Black" pitchFamily="34" charset="0"/>
              </a:rPr>
              <a:t>B cell</a:t>
            </a:r>
          </a:p>
        </p:txBody>
      </p:sp>
      <p:sp>
        <p:nvSpPr>
          <p:cNvPr id="11270" name="14 CuadroTexto"/>
          <p:cNvSpPr txBox="1">
            <a:spLocks noChangeArrowheads="1"/>
          </p:cNvSpPr>
          <p:nvPr/>
        </p:nvSpPr>
        <p:spPr bwMode="auto">
          <a:xfrm>
            <a:off x="2509838" y="973138"/>
            <a:ext cx="1908175" cy="307777"/>
          </a:xfrm>
          <a:prstGeom prst="rect">
            <a:avLst/>
          </a:prstGeom>
          <a:noFill/>
          <a:ln w="9525">
            <a:noFill/>
            <a:miter lim="800000"/>
            <a:headEnd/>
            <a:tailEnd/>
          </a:ln>
        </p:spPr>
        <p:txBody>
          <a:bodyPr>
            <a:spAutoFit/>
          </a:bodyPr>
          <a:lstStyle/>
          <a:p>
            <a:r>
              <a:rPr lang="en-US" sz="1400" b="1">
                <a:latin typeface="Arial Black" pitchFamily="34" charset="0"/>
              </a:rPr>
              <a:t>Lymph</a:t>
            </a:r>
          </a:p>
        </p:txBody>
      </p:sp>
      <p:sp>
        <p:nvSpPr>
          <p:cNvPr id="11271" name="14 CuadroTexto"/>
          <p:cNvSpPr txBox="1">
            <a:spLocks noChangeArrowheads="1"/>
          </p:cNvSpPr>
          <p:nvPr/>
        </p:nvSpPr>
        <p:spPr bwMode="auto">
          <a:xfrm rot="-5400000">
            <a:off x="4402510" y="1582266"/>
            <a:ext cx="1366837" cy="307777"/>
          </a:xfrm>
          <a:prstGeom prst="rect">
            <a:avLst/>
          </a:prstGeom>
          <a:noFill/>
          <a:ln w="9525">
            <a:noFill/>
            <a:miter lim="800000"/>
            <a:headEnd/>
            <a:tailEnd/>
          </a:ln>
        </p:spPr>
        <p:txBody>
          <a:bodyPr>
            <a:spAutoFit/>
          </a:bodyPr>
          <a:lstStyle/>
          <a:p>
            <a:r>
              <a:rPr lang="en-US" sz="1400" b="1" dirty="0">
                <a:latin typeface="Arial Black" pitchFamily="34" charset="0"/>
              </a:rPr>
              <a:t>CD19 + </a:t>
            </a:r>
          </a:p>
        </p:txBody>
      </p:sp>
      <p:sp>
        <p:nvSpPr>
          <p:cNvPr id="11272" name="22 CuadroTexto"/>
          <p:cNvSpPr txBox="1">
            <a:spLocks noChangeArrowheads="1"/>
          </p:cNvSpPr>
          <p:nvPr/>
        </p:nvSpPr>
        <p:spPr bwMode="auto">
          <a:xfrm>
            <a:off x="2668588" y="3794125"/>
            <a:ext cx="503664" cy="307777"/>
          </a:xfrm>
          <a:prstGeom prst="rect">
            <a:avLst/>
          </a:prstGeom>
          <a:noFill/>
          <a:ln w="9525">
            <a:noFill/>
            <a:miter lim="800000"/>
            <a:headEnd/>
            <a:tailEnd/>
          </a:ln>
        </p:spPr>
        <p:txBody>
          <a:bodyPr wrap="none">
            <a:spAutoFit/>
          </a:bodyPr>
          <a:lstStyle/>
          <a:p>
            <a:r>
              <a:rPr lang="en-US" sz="1400" b="1">
                <a:latin typeface="Arial Black" pitchFamily="34" charset="0"/>
              </a:rPr>
              <a:t>B-2</a:t>
            </a:r>
          </a:p>
        </p:txBody>
      </p:sp>
      <p:sp>
        <p:nvSpPr>
          <p:cNvPr id="11273" name="12 CuadroTexto"/>
          <p:cNvSpPr txBox="1">
            <a:spLocks noChangeArrowheads="1"/>
          </p:cNvSpPr>
          <p:nvPr/>
        </p:nvSpPr>
        <p:spPr bwMode="auto">
          <a:xfrm>
            <a:off x="3781425" y="4437063"/>
            <a:ext cx="503664" cy="307777"/>
          </a:xfrm>
          <a:prstGeom prst="rect">
            <a:avLst/>
          </a:prstGeom>
          <a:noFill/>
          <a:ln w="9525">
            <a:noFill/>
            <a:miter lim="800000"/>
            <a:headEnd/>
            <a:tailEnd/>
          </a:ln>
        </p:spPr>
        <p:txBody>
          <a:bodyPr wrap="none">
            <a:spAutoFit/>
          </a:bodyPr>
          <a:lstStyle/>
          <a:p>
            <a:r>
              <a:rPr lang="en-US" sz="1400" b="1">
                <a:latin typeface="Arial Black" pitchFamily="34" charset="0"/>
              </a:rPr>
              <a:t>B-1</a:t>
            </a:r>
          </a:p>
        </p:txBody>
      </p:sp>
      <p:sp>
        <p:nvSpPr>
          <p:cNvPr id="11274" name="14 CuadroTexto"/>
          <p:cNvSpPr txBox="1">
            <a:spLocks noChangeArrowheads="1"/>
          </p:cNvSpPr>
          <p:nvPr/>
        </p:nvSpPr>
        <p:spPr bwMode="auto">
          <a:xfrm rot="-5400000">
            <a:off x="1457549" y="4167187"/>
            <a:ext cx="1208088" cy="307777"/>
          </a:xfrm>
          <a:prstGeom prst="rect">
            <a:avLst/>
          </a:prstGeom>
          <a:noFill/>
          <a:ln w="9525">
            <a:noFill/>
            <a:miter lim="800000"/>
            <a:headEnd/>
            <a:tailEnd/>
          </a:ln>
        </p:spPr>
        <p:txBody>
          <a:bodyPr>
            <a:spAutoFit/>
          </a:bodyPr>
          <a:lstStyle/>
          <a:p>
            <a:r>
              <a:rPr lang="en-US" sz="1400" b="1" dirty="0">
                <a:latin typeface="Arial Black" pitchFamily="34" charset="0"/>
              </a:rPr>
              <a:t>IgD</a:t>
            </a:r>
          </a:p>
        </p:txBody>
      </p:sp>
      <p:sp>
        <p:nvSpPr>
          <p:cNvPr id="11275" name="14 CuadroTexto"/>
          <p:cNvSpPr txBox="1">
            <a:spLocks noChangeArrowheads="1"/>
          </p:cNvSpPr>
          <p:nvPr/>
        </p:nvSpPr>
        <p:spPr bwMode="auto">
          <a:xfrm>
            <a:off x="3132138" y="6021388"/>
            <a:ext cx="1192212" cy="307777"/>
          </a:xfrm>
          <a:prstGeom prst="rect">
            <a:avLst/>
          </a:prstGeom>
          <a:noFill/>
          <a:ln w="9525">
            <a:noFill/>
            <a:miter lim="800000"/>
            <a:headEnd/>
            <a:tailEnd/>
          </a:ln>
        </p:spPr>
        <p:txBody>
          <a:bodyPr>
            <a:spAutoFit/>
          </a:bodyPr>
          <a:lstStyle/>
          <a:p>
            <a:r>
              <a:rPr lang="en-US" sz="1400" b="1">
                <a:latin typeface="Arial Black" pitchFamily="34" charset="0"/>
              </a:rPr>
              <a:t>IgM</a:t>
            </a:r>
          </a:p>
        </p:txBody>
      </p:sp>
      <p:pic>
        <p:nvPicPr>
          <p:cNvPr id="11276" name="Picture 6"/>
          <p:cNvPicPr>
            <a:picLocks noChangeAspect="1" noChangeArrowheads="1"/>
          </p:cNvPicPr>
          <p:nvPr/>
        </p:nvPicPr>
        <p:blipFill>
          <a:blip r:embed="rId5" cstate="print"/>
          <a:srcRect/>
          <a:stretch>
            <a:fillRect/>
          </a:stretch>
        </p:blipFill>
        <p:spPr bwMode="auto">
          <a:xfrm>
            <a:off x="5148263" y="3573463"/>
            <a:ext cx="2865437" cy="2808287"/>
          </a:xfrm>
          <a:prstGeom prst="rect">
            <a:avLst/>
          </a:prstGeom>
          <a:noFill/>
          <a:ln w="9525">
            <a:noFill/>
            <a:miter lim="800000"/>
            <a:headEnd/>
            <a:tailEnd/>
          </a:ln>
        </p:spPr>
      </p:pic>
      <p:sp>
        <p:nvSpPr>
          <p:cNvPr id="11277" name="1 CuadroTexto"/>
          <p:cNvSpPr txBox="1">
            <a:spLocks noChangeArrowheads="1"/>
          </p:cNvSpPr>
          <p:nvPr/>
        </p:nvSpPr>
        <p:spPr bwMode="auto">
          <a:xfrm>
            <a:off x="5651500" y="4076700"/>
            <a:ext cx="683200" cy="307777"/>
          </a:xfrm>
          <a:prstGeom prst="rect">
            <a:avLst/>
          </a:prstGeom>
          <a:noFill/>
          <a:ln w="9525">
            <a:noFill/>
            <a:miter lim="800000"/>
            <a:headEnd/>
            <a:tailEnd/>
          </a:ln>
        </p:spPr>
        <p:txBody>
          <a:bodyPr wrap="none">
            <a:spAutoFit/>
          </a:bodyPr>
          <a:lstStyle/>
          <a:p>
            <a:r>
              <a:rPr lang="en-US" sz="1400" b="1">
                <a:latin typeface="Arial Black" pitchFamily="34" charset="0"/>
              </a:rPr>
              <a:t>B-1 a</a:t>
            </a:r>
          </a:p>
        </p:txBody>
      </p:sp>
      <p:sp>
        <p:nvSpPr>
          <p:cNvPr id="11278" name="15 CuadroTexto"/>
          <p:cNvSpPr txBox="1">
            <a:spLocks noChangeArrowheads="1"/>
          </p:cNvSpPr>
          <p:nvPr/>
        </p:nvSpPr>
        <p:spPr bwMode="auto">
          <a:xfrm>
            <a:off x="5651500" y="4724400"/>
            <a:ext cx="1322388" cy="307777"/>
          </a:xfrm>
          <a:prstGeom prst="rect">
            <a:avLst/>
          </a:prstGeom>
          <a:noFill/>
          <a:ln w="9525">
            <a:noFill/>
            <a:miter lim="800000"/>
            <a:headEnd/>
            <a:tailEnd/>
          </a:ln>
        </p:spPr>
        <p:txBody>
          <a:bodyPr>
            <a:spAutoFit/>
          </a:bodyPr>
          <a:lstStyle/>
          <a:p>
            <a:r>
              <a:rPr lang="en-US" sz="1400" b="1">
                <a:latin typeface="Arial Black" pitchFamily="34" charset="0"/>
              </a:rPr>
              <a:t>B-1 b</a:t>
            </a:r>
          </a:p>
        </p:txBody>
      </p:sp>
      <p:sp>
        <p:nvSpPr>
          <p:cNvPr id="11279" name="14 CuadroTexto"/>
          <p:cNvSpPr txBox="1">
            <a:spLocks noChangeArrowheads="1"/>
          </p:cNvSpPr>
          <p:nvPr/>
        </p:nvSpPr>
        <p:spPr bwMode="auto">
          <a:xfrm rot="-5400000">
            <a:off x="4553893" y="4383211"/>
            <a:ext cx="1208088" cy="307777"/>
          </a:xfrm>
          <a:prstGeom prst="rect">
            <a:avLst/>
          </a:prstGeom>
          <a:noFill/>
          <a:ln w="9525">
            <a:noFill/>
            <a:miter lim="800000"/>
            <a:headEnd/>
            <a:tailEnd/>
          </a:ln>
        </p:spPr>
        <p:txBody>
          <a:bodyPr>
            <a:spAutoFit/>
          </a:bodyPr>
          <a:lstStyle/>
          <a:p>
            <a:r>
              <a:rPr lang="en-US" sz="1400" b="1" dirty="0">
                <a:latin typeface="Arial Black" pitchFamily="34" charset="0"/>
              </a:rPr>
              <a:t>CD5+ </a:t>
            </a:r>
          </a:p>
        </p:txBody>
      </p:sp>
      <p:sp>
        <p:nvSpPr>
          <p:cNvPr id="11280" name="14 CuadroTexto"/>
          <p:cNvSpPr txBox="1">
            <a:spLocks noChangeArrowheads="1"/>
          </p:cNvSpPr>
          <p:nvPr/>
        </p:nvSpPr>
        <p:spPr bwMode="auto">
          <a:xfrm>
            <a:off x="6444208" y="6021288"/>
            <a:ext cx="1192212" cy="307777"/>
          </a:xfrm>
          <a:prstGeom prst="rect">
            <a:avLst/>
          </a:prstGeom>
          <a:noFill/>
          <a:ln w="9525">
            <a:noFill/>
            <a:miter lim="800000"/>
            <a:headEnd/>
            <a:tailEnd/>
          </a:ln>
        </p:spPr>
        <p:txBody>
          <a:bodyPr>
            <a:spAutoFit/>
          </a:bodyPr>
          <a:lstStyle/>
          <a:p>
            <a:r>
              <a:rPr lang="en-US" sz="1400" b="1" dirty="0">
                <a:latin typeface="Arial Black" pitchFamily="34" charset="0"/>
              </a:rPr>
              <a:t>SSC</a:t>
            </a:r>
          </a:p>
        </p:txBody>
      </p:sp>
      <p:sp>
        <p:nvSpPr>
          <p:cNvPr id="11285" name="14 CuadroTexto"/>
          <p:cNvSpPr txBox="1">
            <a:spLocks noChangeArrowheads="1"/>
          </p:cNvSpPr>
          <p:nvPr/>
        </p:nvSpPr>
        <p:spPr bwMode="auto">
          <a:xfrm>
            <a:off x="2987824" y="3068960"/>
            <a:ext cx="1192212" cy="307777"/>
          </a:xfrm>
          <a:prstGeom prst="rect">
            <a:avLst/>
          </a:prstGeom>
          <a:noFill/>
          <a:ln w="9525">
            <a:noFill/>
            <a:miter lim="800000"/>
            <a:headEnd/>
            <a:tailEnd/>
          </a:ln>
        </p:spPr>
        <p:txBody>
          <a:bodyPr>
            <a:spAutoFit/>
          </a:bodyPr>
          <a:lstStyle/>
          <a:p>
            <a:r>
              <a:rPr lang="en-US" sz="1400" b="1" dirty="0">
                <a:latin typeface="Arial Black" pitchFamily="34" charset="0"/>
              </a:rPr>
              <a:t>SSC </a:t>
            </a:r>
          </a:p>
        </p:txBody>
      </p:sp>
      <p:sp>
        <p:nvSpPr>
          <p:cNvPr id="11286" name="14 CuadroTexto"/>
          <p:cNvSpPr txBox="1">
            <a:spLocks noChangeArrowheads="1"/>
          </p:cNvSpPr>
          <p:nvPr/>
        </p:nvSpPr>
        <p:spPr bwMode="auto">
          <a:xfrm rot="-5400000">
            <a:off x="1313533" y="1502891"/>
            <a:ext cx="1208088" cy="307777"/>
          </a:xfrm>
          <a:prstGeom prst="rect">
            <a:avLst/>
          </a:prstGeom>
          <a:noFill/>
          <a:ln w="9525">
            <a:noFill/>
            <a:miter lim="800000"/>
            <a:headEnd/>
            <a:tailEnd/>
          </a:ln>
        </p:spPr>
        <p:txBody>
          <a:bodyPr>
            <a:spAutoFit/>
          </a:bodyPr>
          <a:lstStyle/>
          <a:p>
            <a:r>
              <a:rPr lang="en-US" sz="1400" b="1" dirty="0">
                <a:latin typeface="Arial Black" pitchFamily="34" charset="0"/>
              </a:rPr>
              <a:t>FSC </a:t>
            </a:r>
          </a:p>
        </p:txBody>
      </p:sp>
      <p:sp>
        <p:nvSpPr>
          <p:cNvPr id="11287" name="14 CuadroTexto"/>
          <p:cNvSpPr txBox="1">
            <a:spLocks noChangeArrowheads="1"/>
          </p:cNvSpPr>
          <p:nvPr/>
        </p:nvSpPr>
        <p:spPr bwMode="auto">
          <a:xfrm>
            <a:off x="6156176" y="3140968"/>
            <a:ext cx="1430338" cy="307777"/>
          </a:xfrm>
          <a:prstGeom prst="rect">
            <a:avLst/>
          </a:prstGeom>
          <a:noFill/>
          <a:ln w="9525">
            <a:noFill/>
            <a:miter lim="800000"/>
            <a:headEnd/>
            <a:tailEnd/>
          </a:ln>
        </p:spPr>
        <p:txBody>
          <a:bodyPr>
            <a:spAutoFit/>
          </a:bodyPr>
          <a:lstStyle/>
          <a:p>
            <a:r>
              <a:rPr lang="en-US" sz="1400" b="1" dirty="0">
                <a:latin typeface="Arial Black" pitchFamily="34" charset="0"/>
              </a:rPr>
              <a:t>Dump </a:t>
            </a:r>
          </a:p>
        </p:txBody>
      </p:sp>
      <p:sp>
        <p:nvSpPr>
          <p:cNvPr id="24" name="23 CuadroTexto"/>
          <p:cNvSpPr txBox="1"/>
          <p:nvPr/>
        </p:nvSpPr>
        <p:spPr>
          <a:xfrm>
            <a:off x="215516" y="60751"/>
            <a:ext cx="8928484" cy="830997"/>
          </a:xfrm>
          <a:prstGeom prst="rect">
            <a:avLst/>
          </a:prstGeom>
          <a:noFill/>
        </p:spPr>
        <p:txBody>
          <a:bodyPr wrap="square" rtlCol="0">
            <a:spAutoFit/>
          </a:bodyPr>
          <a:lstStyle/>
          <a:p>
            <a:r>
              <a:rPr lang="af-ZA" sz="2400" dirty="0">
                <a:latin typeface="Arial Black" panose="020B0A04020102020204" pitchFamily="34" charset="0"/>
                <a:cs typeface="Arial" panose="020B0604020202020204" pitchFamily="34" charset="0"/>
              </a:rPr>
              <a:t>Caracterización del fenotipo del sub-conjunto de células B</a:t>
            </a:r>
          </a:p>
        </p:txBody>
      </p:sp>
      <p:cxnSp>
        <p:nvCxnSpPr>
          <p:cNvPr id="22" name="21 Conector recto de flecha"/>
          <p:cNvCxnSpPr/>
          <p:nvPr/>
        </p:nvCxnSpPr>
        <p:spPr>
          <a:xfrm flipH="1">
            <a:off x="4283968" y="2204864"/>
            <a:ext cx="1512168"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3707904" y="184482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4067944" y="4941168"/>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1331640" y="908720"/>
            <a:ext cx="402674" cy="369332"/>
          </a:xfrm>
          <a:prstGeom prst="rect">
            <a:avLst/>
          </a:prstGeom>
          <a:noFill/>
        </p:spPr>
        <p:txBody>
          <a:bodyPr wrap="none" rtlCol="0">
            <a:spAutoFit/>
          </a:bodyPr>
          <a:lstStyle/>
          <a:p>
            <a:r>
              <a:rPr lang="af-ZA" dirty="0"/>
              <a:t>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Grupo"/>
          <p:cNvGrpSpPr>
            <a:grpSpLocks/>
          </p:cNvGrpSpPr>
          <p:nvPr/>
        </p:nvGrpSpPr>
        <p:grpSpPr bwMode="auto">
          <a:xfrm>
            <a:off x="1475656" y="1418920"/>
            <a:ext cx="7272808" cy="5322448"/>
            <a:chOff x="340499" y="420654"/>
            <a:chExt cx="7058518" cy="4741480"/>
          </a:xfrm>
        </p:grpSpPr>
        <p:sp>
          <p:nvSpPr>
            <p:cNvPr id="2056" name="5 CuadroTexto"/>
            <p:cNvSpPr txBox="1">
              <a:spLocks noChangeArrowheads="1"/>
            </p:cNvSpPr>
            <p:nvPr/>
          </p:nvSpPr>
          <p:spPr bwMode="auto">
            <a:xfrm>
              <a:off x="5693468" y="835981"/>
              <a:ext cx="1705549" cy="608408"/>
            </a:xfrm>
            <a:prstGeom prst="rect">
              <a:avLst/>
            </a:prstGeom>
            <a:noFill/>
            <a:ln w="9525">
              <a:noFill/>
              <a:miter lim="800000"/>
              <a:headEnd/>
              <a:tailEnd/>
            </a:ln>
          </p:spPr>
          <p:txBody>
            <a:bodyPr>
              <a:spAutoFit/>
            </a:bodyPr>
            <a:lstStyle/>
            <a:p>
              <a:r>
                <a:rPr lang="en-US" sz="1200"/>
                <a:t>Total</a:t>
              </a:r>
              <a:r>
                <a:rPr lang="en-US" sz="1200">
                  <a:latin typeface="Arial Black" pitchFamily="34" charset="0"/>
                </a:rPr>
                <a:t> </a:t>
              </a:r>
            </a:p>
            <a:p>
              <a:r>
                <a:rPr lang="en-US" sz="1200"/>
                <a:t>PerC</a:t>
              </a:r>
              <a:r>
                <a:rPr lang="en-US" sz="1200">
                  <a:latin typeface="Arial Black" pitchFamily="34" charset="0"/>
                </a:rPr>
                <a:t> </a:t>
              </a:r>
            </a:p>
          </p:txBody>
        </p:sp>
        <p:pic>
          <p:nvPicPr>
            <p:cNvPr id="2057" name="Picture 3"/>
            <p:cNvPicPr>
              <a:picLocks noChangeAspect="1" noChangeArrowheads="1"/>
            </p:cNvPicPr>
            <p:nvPr/>
          </p:nvPicPr>
          <p:blipFill>
            <a:blip r:embed="rId2" cstate="print"/>
            <a:srcRect/>
            <a:stretch>
              <a:fillRect/>
            </a:stretch>
          </p:blipFill>
          <p:spPr bwMode="auto">
            <a:xfrm rot="5400000">
              <a:off x="1117419" y="454508"/>
              <a:ext cx="1007541" cy="1031007"/>
            </a:xfrm>
            <a:prstGeom prst="rect">
              <a:avLst/>
            </a:prstGeom>
            <a:noFill/>
            <a:ln w="9525">
              <a:noFill/>
              <a:miter lim="800000"/>
              <a:headEnd/>
              <a:tailEnd/>
            </a:ln>
          </p:spPr>
        </p:pic>
        <p:sp>
          <p:nvSpPr>
            <p:cNvPr id="2058" name="7 CuadroTexto"/>
            <p:cNvSpPr txBox="1">
              <a:spLocks noChangeArrowheads="1"/>
            </p:cNvSpPr>
            <p:nvPr/>
          </p:nvSpPr>
          <p:spPr bwMode="auto">
            <a:xfrm rot="16200000">
              <a:off x="-42109" y="2464777"/>
              <a:ext cx="1258891" cy="493676"/>
            </a:xfrm>
            <a:prstGeom prst="rect">
              <a:avLst/>
            </a:prstGeom>
            <a:noFill/>
            <a:ln w="9525">
              <a:noFill/>
              <a:miter lim="800000"/>
              <a:headEnd/>
              <a:tailEnd/>
            </a:ln>
          </p:spPr>
          <p:txBody>
            <a:bodyPr wrap="none">
              <a:spAutoFit/>
            </a:bodyPr>
            <a:lstStyle/>
            <a:p>
              <a:r>
                <a:rPr lang="en-US" sz="1400" b="1" dirty="0"/>
                <a:t>Total IgM</a:t>
              </a:r>
            </a:p>
          </p:txBody>
        </p:sp>
        <p:pic>
          <p:nvPicPr>
            <p:cNvPr id="2059" name="Picture 4"/>
            <p:cNvPicPr>
              <a:picLocks noChangeAspect="1" noChangeArrowheads="1"/>
            </p:cNvPicPr>
            <p:nvPr/>
          </p:nvPicPr>
          <p:blipFill>
            <a:blip r:embed="rId3" cstate="print"/>
            <a:srcRect/>
            <a:stretch>
              <a:fillRect/>
            </a:stretch>
          </p:blipFill>
          <p:spPr bwMode="auto">
            <a:xfrm rot="5400000">
              <a:off x="2228885" y="408671"/>
              <a:ext cx="1053128" cy="1077094"/>
            </a:xfrm>
            <a:prstGeom prst="rect">
              <a:avLst/>
            </a:prstGeom>
            <a:noFill/>
            <a:ln w="9525">
              <a:noFill/>
              <a:miter lim="800000"/>
              <a:headEnd/>
              <a:tailEnd/>
            </a:ln>
          </p:spPr>
        </p:pic>
        <p:pic>
          <p:nvPicPr>
            <p:cNvPr id="2060" name="Picture 5"/>
            <p:cNvPicPr>
              <a:picLocks noChangeAspect="1" noChangeArrowheads="1"/>
            </p:cNvPicPr>
            <p:nvPr/>
          </p:nvPicPr>
          <p:blipFill>
            <a:blip r:embed="rId4" cstate="print"/>
            <a:srcRect/>
            <a:stretch>
              <a:fillRect/>
            </a:stretch>
          </p:blipFill>
          <p:spPr bwMode="auto">
            <a:xfrm rot="5400000">
              <a:off x="3426765" y="428458"/>
              <a:ext cx="1033216" cy="1031006"/>
            </a:xfrm>
            <a:prstGeom prst="rect">
              <a:avLst/>
            </a:prstGeom>
            <a:noFill/>
            <a:ln w="9525">
              <a:noFill/>
              <a:miter lim="800000"/>
              <a:headEnd/>
              <a:tailEnd/>
            </a:ln>
          </p:spPr>
        </p:pic>
        <p:pic>
          <p:nvPicPr>
            <p:cNvPr id="2061" name="Picture 6"/>
            <p:cNvPicPr>
              <a:picLocks noChangeAspect="1" noChangeArrowheads="1"/>
            </p:cNvPicPr>
            <p:nvPr/>
          </p:nvPicPr>
          <p:blipFill>
            <a:blip r:embed="rId5" cstate="print"/>
            <a:srcRect/>
            <a:stretch>
              <a:fillRect/>
            </a:stretch>
          </p:blipFill>
          <p:spPr bwMode="auto">
            <a:xfrm rot="5400000">
              <a:off x="4542031" y="396435"/>
              <a:ext cx="1021609" cy="1070056"/>
            </a:xfrm>
            <a:prstGeom prst="rect">
              <a:avLst/>
            </a:prstGeom>
            <a:noFill/>
            <a:ln w="9525">
              <a:noFill/>
              <a:miter lim="800000"/>
              <a:headEnd/>
              <a:tailEnd/>
            </a:ln>
          </p:spPr>
        </p:pic>
        <p:sp>
          <p:nvSpPr>
            <p:cNvPr id="2062" name="11 CuadroTexto"/>
            <p:cNvSpPr txBox="1">
              <a:spLocks noChangeArrowheads="1"/>
            </p:cNvSpPr>
            <p:nvPr/>
          </p:nvSpPr>
          <p:spPr bwMode="auto">
            <a:xfrm>
              <a:off x="1024471" y="1424861"/>
              <a:ext cx="1157530" cy="405606"/>
            </a:xfrm>
            <a:prstGeom prst="rect">
              <a:avLst/>
            </a:prstGeom>
            <a:noFill/>
            <a:ln w="9525">
              <a:noFill/>
              <a:miter lim="800000"/>
              <a:headEnd/>
              <a:tailEnd/>
            </a:ln>
          </p:spPr>
          <p:txBody>
            <a:bodyPr wrap="none">
              <a:spAutoFit/>
            </a:bodyPr>
            <a:lstStyle/>
            <a:p>
              <a:r>
                <a:rPr lang="en-US" sz="1400"/>
                <a:t>control</a:t>
              </a:r>
            </a:p>
          </p:txBody>
        </p:sp>
        <p:sp>
          <p:nvSpPr>
            <p:cNvPr id="2063" name="12 CuadroTexto"/>
            <p:cNvSpPr txBox="1">
              <a:spLocks noChangeArrowheads="1"/>
            </p:cNvSpPr>
            <p:nvPr/>
          </p:nvSpPr>
          <p:spPr bwMode="auto">
            <a:xfrm>
              <a:off x="2531527" y="1442267"/>
              <a:ext cx="841279" cy="405606"/>
            </a:xfrm>
            <a:prstGeom prst="rect">
              <a:avLst/>
            </a:prstGeom>
            <a:noFill/>
            <a:ln w="9525">
              <a:noFill/>
              <a:miter lim="800000"/>
              <a:headEnd/>
              <a:tailEnd/>
            </a:ln>
          </p:spPr>
          <p:txBody>
            <a:bodyPr wrap="none">
              <a:spAutoFit/>
            </a:bodyPr>
            <a:lstStyle/>
            <a:p>
              <a:r>
                <a:rPr lang="en-US" sz="1400"/>
                <a:t>LPS</a:t>
              </a:r>
            </a:p>
          </p:txBody>
        </p:sp>
        <p:sp>
          <p:nvSpPr>
            <p:cNvPr id="2064" name="13 CuadroTexto"/>
            <p:cNvSpPr txBox="1">
              <a:spLocks noChangeArrowheads="1"/>
            </p:cNvSpPr>
            <p:nvPr/>
          </p:nvSpPr>
          <p:spPr bwMode="auto">
            <a:xfrm>
              <a:off x="3777777" y="1426388"/>
              <a:ext cx="663871" cy="405606"/>
            </a:xfrm>
            <a:prstGeom prst="rect">
              <a:avLst/>
            </a:prstGeom>
            <a:noFill/>
            <a:ln w="9525">
              <a:noFill/>
              <a:miter lim="800000"/>
              <a:headEnd/>
              <a:tailEnd/>
            </a:ln>
          </p:spPr>
          <p:txBody>
            <a:bodyPr wrap="none">
              <a:spAutoFit/>
            </a:bodyPr>
            <a:lstStyle/>
            <a:p>
              <a:r>
                <a:rPr lang="en-US" sz="1400"/>
                <a:t>CL</a:t>
              </a:r>
            </a:p>
          </p:txBody>
        </p:sp>
        <p:sp>
          <p:nvSpPr>
            <p:cNvPr id="2065" name="14 CuadroTexto"/>
            <p:cNvSpPr txBox="1">
              <a:spLocks noChangeArrowheads="1"/>
            </p:cNvSpPr>
            <p:nvPr/>
          </p:nvSpPr>
          <p:spPr bwMode="auto">
            <a:xfrm>
              <a:off x="1024471" y="2931172"/>
              <a:ext cx="1157530" cy="405606"/>
            </a:xfrm>
            <a:prstGeom prst="rect">
              <a:avLst/>
            </a:prstGeom>
            <a:noFill/>
            <a:ln w="9525">
              <a:noFill/>
              <a:miter lim="800000"/>
              <a:headEnd/>
              <a:tailEnd/>
            </a:ln>
          </p:spPr>
          <p:txBody>
            <a:bodyPr wrap="none">
              <a:spAutoFit/>
            </a:bodyPr>
            <a:lstStyle/>
            <a:p>
              <a:r>
                <a:rPr lang="en-US" sz="1400"/>
                <a:t>control</a:t>
              </a:r>
            </a:p>
          </p:txBody>
        </p:sp>
        <p:sp>
          <p:nvSpPr>
            <p:cNvPr id="2066" name="15 CuadroTexto"/>
            <p:cNvSpPr txBox="1">
              <a:spLocks noChangeArrowheads="1"/>
            </p:cNvSpPr>
            <p:nvPr/>
          </p:nvSpPr>
          <p:spPr bwMode="auto">
            <a:xfrm>
              <a:off x="4763435" y="1426388"/>
              <a:ext cx="872133" cy="405606"/>
            </a:xfrm>
            <a:prstGeom prst="rect">
              <a:avLst/>
            </a:prstGeom>
            <a:noFill/>
            <a:ln w="9525">
              <a:noFill/>
              <a:miter lim="800000"/>
              <a:headEnd/>
              <a:tailEnd/>
            </a:ln>
          </p:spPr>
          <p:txBody>
            <a:bodyPr wrap="none">
              <a:spAutoFit/>
            </a:bodyPr>
            <a:lstStyle/>
            <a:p>
              <a:r>
                <a:rPr lang="en-US" sz="1400"/>
                <a:t>PTC</a:t>
              </a:r>
            </a:p>
          </p:txBody>
        </p:sp>
        <p:sp>
          <p:nvSpPr>
            <p:cNvPr id="2067" name="16 CuadroTexto"/>
            <p:cNvSpPr txBox="1">
              <a:spLocks noChangeArrowheads="1"/>
            </p:cNvSpPr>
            <p:nvPr/>
          </p:nvSpPr>
          <p:spPr bwMode="auto">
            <a:xfrm>
              <a:off x="1024471" y="4437482"/>
              <a:ext cx="1157530" cy="405606"/>
            </a:xfrm>
            <a:prstGeom prst="rect">
              <a:avLst/>
            </a:prstGeom>
            <a:noFill/>
            <a:ln w="9525">
              <a:noFill/>
              <a:miter lim="800000"/>
              <a:headEnd/>
              <a:tailEnd/>
            </a:ln>
          </p:spPr>
          <p:txBody>
            <a:bodyPr wrap="none">
              <a:spAutoFit/>
            </a:bodyPr>
            <a:lstStyle/>
            <a:p>
              <a:r>
                <a:rPr lang="en-US" sz="1400"/>
                <a:t>control</a:t>
              </a:r>
            </a:p>
          </p:txBody>
        </p:sp>
        <p:sp>
          <p:nvSpPr>
            <p:cNvPr id="2068" name="17 CuadroTexto"/>
            <p:cNvSpPr txBox="1">
              <a:spLocks noChangeArrowheads="1"/>
            </p:cNvSpPr>
            <p:nvPr/>
          </p:nvSpPr>
          <p:spPr bwMode="auto">
            <a:xfrm>
              <a:off x="2543702" y="3007535"/>
              <a:ext cx="841279" cy="405606"/>
            </a:xfrm>
            <a:prstGeom prst="rect">
              <a:avLst/>
            </a:prstGeom>
            <a:noFill/>
            <a:ln w="9525">
              <a:noFill/>
              <a:miter lim="800000"/>
              <a:headEnd/>
              <a:tailEnd/>
            </a:ln>
          </p:spPr>
          <p:txBody>
            <a:bodyPr wrap="none">
              <a:spAutoFit/>
            </a:bodyPr>
            <a:lstStyle/>
            <a:p>
              <a:r>
                <a:rPr lang="en-US" sz="1400"/>
                <a:t>LPS</a:t>
              </a:r>
            </a:p>
          </p:txBody>
        </p:sp>
        <p:sp>
          <p:nvSpPr>
            <p:cNvPr id="2069" name="18 CuadroTexto"/>
            <p:cNvSpPr txBox="1">
              <a:spLocks noChangeArrowheads="1"/>
            </p:cNvSpPr>
            <p:nvPr/>
          </p:nvSpPr>
          <p:spPr bwMode="auto">
            <a:xfrm>
              <a:off x="3777777" y="2942938"/>
              <a:ext cx="663871" cy="405606"/>
            </a:xfrm>
            <a:prstGeom prst="rect">
              <a:avLst/>
            </a:prstGeom>
            <a:noFill/>
            <a:ln w="9525">
              <a:noFill/>
              <a:miter lim="800000"/>
              <a:headEnd/>
              <a:tailEnd/>
            </a:ln>
          </p:spPr>
          <p:txBody>
            <a:bodyPr wrap="none">
              <a:spAutoFit/>
            </a:bodyPr>
            <a:lstStyle/>
            <a:p>
              <a:r>
                <a:rPr lang="en-US" sz="1400"/>
                <a:t>CL</a:t>
              </a:r>
            </a:p>
          </p:txBody>
        </p:sp>
        <p:sp>
          <p:nvSpPr>
            <p:cNvPr id="2070" name="19 CuadroTexto"/>
            <p:cNvSpPr txBox="1">
              <a:spLocks noChangeArrowheads="1"/>
            </p:cNvSpPr>
            <p:nvPr/>
          </p:nvSpPr>
          <p:spPr bwMode="auto">
            <a:xfrm>
              <a:off x="4886643" y="2942938"/>
              <a:ext cx="872133" cy="405606"/>
            </a:xfrm>
            <a:prstGeom prst="rect">
              <a:avLst/>
            </a:prstGeom>
            <a:noFill/>
            <a:ln w="9525">
              <a:noFill/>
              <a:miter lim="800000"/>
              <a:headEnd/>
              <a:tailEnd/>
            </a:ln>
          </p:spPr>
          <p:txBody>
            <a:bodyPr wrap="none">
              <a:spAutoFit/>
            </a:bodyPr>
            <a:lstStyle/>
            <a:p>
              <a:r>
                <a:rPr lang="en-US" sz="1400"/>
                <a:t>PTC</a:t>
              </a:r>
            </a:p>
          </p:txBody>
        </p:sp>
        <p:sp>
          <p:nvSpPr>
            <p:cNvPr id="2071" name="20 CuadroTexto"/>
            <p:cNvSpPr txBox="1">
              <a:spLocks noChangeArrowheads="1"/>
            </p:cNvSpPr>
            <p:nvPr/>
          </p:nvSpPr>
          <p:spPr bwMode="auto">
            <a:xfrm>
              <a:off x="2525403" y="4450295"/>
              <a:ext cx="841279" cy="405606"/>
            </a:xfrm>
            <a:prstGeom prst="rect">
              <a:avLst/>
            </a:prstGeom>
            <a:noFill/>
            <a:ln w="9525">
              <a:noFill/>
              <a:miter lim="800000"/>
              <a:headEnd/>
              <a:tailEnd/>
            </a:ln>
          </p:spPr>
          <p:txBody>
            <a:bodyPr wrap="none">
              <a:spAutoFit/>
            </a:bodyPr>
            <a:lstStyle/>
            <a:p>
              <a:r>
                <a:rPr lang="en-US" sz="1400"/>
                <a:t>LPS</a:t>
              </a:r>
            </a:p>
          </p:txBody>
        </p:sp>
        <p:sp>
          <p:nvSpPr>
            <p:cNvPr id="2072" name="21 CuadroTexto"/>
            <p:cNvSpPr txBox="1">
              <a:spLocks noChangeArrowheads="1"/>
            </p:cNvSpPr>
            <p:nvPr/>
          </p:nvSpPr>
          <p:spPr bwMode="auto">
            <a:xfrm>
              <a:off x="3839380" y="4459488"/>
              <a:ext cx="663871" cy="405606"/>
            </a:xfrm>
            <a:prstGeom prst="rect">
              <a:avLst/>
            </a:prstGeom>
            <a:noFill/>
            <a:ln w="9525">
              <a:noFill/>
              <a:miter lim="800000"/>
              <a:headEnd/>
              <a:tailEnd/>
            </a:ln>
          </p:spPr>
          <p:txBody>
            <a:bodyPr wrap="none">
              <a:spAutoFit/>
            </a:bodyPr>
            <a:lstStyle/>
            <a:p>
              <a:r>
                <a:rPr lang="en-US" sz="1400"/>
                <a:t>CL</a:t>
              </a:r>
            </a:p>
          </p:txBody>
        </p:sp>
        <p:sp>
          <p:nvSpPr>
            <p:cNvPr id="2073" name="22 CuadroTexto"/>
            <p:cNvSpPr txBox="1">
              <a:spLocks noChangeArrowheads="1"/>
            </p:cNvSpPr>
            <p:nvPr/>
          </p:nvSpPr>
          <p:spPr bwMode="auto">
            <a:xfrm>
              <a:off x="4886643" y="4459488"/>
              <a:ext cx="872133" cy="405606"/>
            </a:xfrm>
            <a:prstGeom prst="rect">
              <a:avLst/>
            </a:prstGeom>
            <a:noFill/>
            <a:ln w="9525">
              <a:noFill/>
              <a:miter lim="800000"/>
              <a:headEnd/>
              <a:tailEnd/>
            </a:ln>
          </p:spPr>
          <p:txBody>
            <a:bodyPr wrap="none">
              <a:spAutoFit/>
            </a:bodyPr>
            <a:lstStyle/>
            <a:p>
              <a:r>
                <a:rPr lang="en-US" sz="1400"/>
                <a:t>PTC</a:t>
              </a:r>
            </a:p>
          </p:txBody>
        </p:sp>
        <p:pic>
          <p:nvPicPr>
            <p:cNvPr id="2074" name="Picture 7"/>
            <p:cNvPicPr>
              <a:picLocks noChangeAspect="1" noChangeArrowheads="1"/>
            </p:cNvPicPr>
            <p:nvPr/>
          </p:nvPicPr>
          <p:blipFill>
            <a:blip r:embed="rId6" cstate="print"/>
            <a:srcRect/>
            <a:stretch>
              <a:fillRect/>
            </a:stretch>
          </p:blipFill>
          <p:spPr bwMode="auto">
            <a:xfrm rot="5400000">
              <a:off x="1046724" y="1953962"/>
              <a:ext cx="1052258" cy="1054887"/>
            </a:xfrm>
            <a:prstGeom prst="rect">
              <a:avLst/>
            </a:prstGeom>
            <a:noFill/>
            <a:ln w="9525">
              <a:noFill/>
              <a:miter lim="800000"/>
              <a:headEnd/>
              <a:tailEnd/>
            </a:ln>
          </p:spPr>
        </p:pic>
        <p:sp>
          <p:nvSpPr>
            <p:cNvPr id="2075" name="24 CuadroTexto"/>
            <p:cNvSpPr txBox="1">
              <a:spLocks noChangeArrowheads="1"/>
            </p:cNvSpPr>
            <p:nvPr/>
          </p:nvSpPr>
          <p:spPr bwMode="auto">
            <a:xfrm>
              <a:off x="5693469" y="2357992"/>
              <a:ext cx="679297" cy="365045"/>
            </a:xfrm>
            <a:prstGeom prst="rect">
              <a:avLst/>
            </a:prstGeom>
            <a:noFill/>
            <a:ln w="9525">
              <a:noFill/>
              <a:miter lim="800000"/>
              <a:headEnd/>
              <a:tailEnd/>
            </a:ln>
          </p:spPr>
          <p:txBody>
            <a:bodyPr wrap="none">
              <a:spAutoFit/>
            </a:bodyPr>
            <a:lstStyle/>
            <a:p>
              <a:r>
                <a:rPr lang="en-US" sz="1200" dirty="0"/>
                <a:t>B-1</a:t>
              </a:r>
            </a:p>
          </p:txBody>
        </p:sp>
        <p:pic>
          <p:nvPicPr>
            <p:cNvPr id="2076" name="Picture 8"/>
            <p:cNvPicPr>
              <a:picLocks noChangeAspect="1" noChangeArrowheads="1"/>
            </p:cNvPicPr>
            <p:nvPr/>
          </p:nvPicPr>
          <p:blipFill>
            <a:blip r:embed="rId7" cstate="print"/>
            <a:srcRect/>
            <a:stretch>
              <a:fillRect/>
            </a:stretch>
          </p:blipFill>
          <p:spPr bwMode="auto">
            <a:xfrm rot="5400000">
              <a:off x="3398776" y="1938119"/>
              <a:ext cx="1052257" cy="1067939"/>
            </a:xfrm>
            <a:prstGeom prst="rect">
              <a:avLst/>
            </a:prstGeom>
            <a:noFill/>
            <a:ln w="9525">
              <a:noFill/>
              <a:miter lim="800000"/>
              <a:headEnd/>
              <a:tailEnd/>
            </a:ln>
          </p:spPr>
        </p:pic>
        <p:pic>
          <p:nvPicPr>
            <p:cNvPr id="2077" name="Picture 10"/>
            <p:cNvPicPr>
              <a:picLocks noChangeAspect="1" noChangeArrowheads="1"/>
            </p:cNvPicPr>
            <p:nvPr/>
          </p:nvPicPr>
          <p:blipFill>
            <a:blip r:embed="rId8" cstate="print"/>
            <a:srcRect/>
            <a:stretch>
              <a:fillRect/>
            </a:stretch>
          </p:blipFill>
          <p:spPr bwMode="auto">
            <a:xfrm rot="5400000">
              <a:off x="4588067" y="1936660"/>
              <a:ext cx="1070895" cy="1089492"/>
            </a:xfrm>
            <a:prstGeom prst="rect">
              <a:avLst/>
            </a:prstGeom>
            <a:noFill/>
            <a:ln w="9525">
              <a:noFill/>
              <a:miter lim="800000"/>
              <a:headEnd/>
              <a:tailEnd/>
            </a:ln>
          </p:spPr>
        </p:pic>
        <p:pic>
          <p:nvPicPr>
            <p:cNvPr id="2078" name="Picture 11"/>
            <p:cNvPicPr>
              <a:picLocks noChangeAspect="1" noChangeArrowheads="1"/>
            </p:cNvPicPr>
            <p:nvPr/>
          </p:nvPicPr>
          <p:blipFill>
            <a:blip r:embed="rId9" cstate="print"/>
            <a:srcRect/>
            <a:stretch>
              <a:fillRect/>
            </a:stretch>
          </p:blipFill>
          <p:spPr bwMode="auto">
            <a:xfrm rot="5400000">
              <a:off x="2186976" y="1947093"/>
              <a:ext cx="1061575" cy="1059305"/>
            </a:xfrm>
            <a:prstGeom prst="rect">
              <a:avLst/>
            </a:prstGeom>
            <a:noFill/>
            <a:ln w="9525">
              <a:noFill/>
              <a:miter lim="800000"/>
              <a:headEnd/>
              <a:tailEnd/>
            </a:ln>
          </p:spPr>
        </p:pic>
        <p:pic>
          <p:nvPicPr>
            <p:cNvPr id="2079" name="Picture 12"/>
            <p:cNvPicPr>
              <a:picLocks noChangeAspect="1" noChangeArrowheads="1"/>
            </p:cNvPicPr>
            <p:nvPr/>
          </p:nvPicPr>
          <p:blipFill>
            <a:blip r:embed="rId10" cstate="print"/>
            <a:srcRect/>
            <a:stretch>
              <a:fillRect/>
            </a:stretch>
          </p:blipFill>
          <p:spPr bwMode="auto">
            <a:xfrm rot="5400000">
              <a:off x="1069662" y="3441266"/>
              <a:ext cx="1048618" cy="1040900"/>
            </a:xfrm>
            <a:prstGeom prst="rect">
              <a:avLst/>
            </a:prstGeom>
            <a:noFill/>
            <a:ln w="9525">
              <a:noFill/>
              <a:miter lim="800000"/>
              <a:headEnd/>
              <a:tailEnd/>
            </a:ln>
          </p:spPr>
        </p:pic>
        <p:pic>
          <p:nvPicPr>
            <p:cNvPr id="2080" name="Picture 13"/>
            <p:cNvPicPr>
              <a:picLocks noChangeAspect="1" noChangeArrowheads="1"/>
            </p:cNvPicPr>
            <p:nvPr/>
          </p:nvPicPr>
          <p:blipFill>
            <a:blip r:embed="rId11" cstate="print"/>
            <a:srcRect/>
            <a:stretch>
              <a:fillRect/>
            </a:stretch>
          </p:blipFill>
          <p:spPr bwMode="auto">
            <a:xfrm rot="5400000">
              <a:off x="2199330" y="3437406"/>
              <a:ext cx="1036865" cy="1068959"/>
            </a:xfrm>
            <a:prstGeom prst="rect">
              <a:avLst/>
            </a:prstGeom>
            <a:noFill/>
            <a:ln w="9525">
              <a:noFill/>
              <a:miter lim="800000"/>
              <a:headEnd/>
              <a:tailEnd/>
            </a:ln>
          </p:spPr>
        </p:pic>
        <p:pic>
          <p:nvPicPr>
            <p:cNvPr id="2081" name="Picture 14"/>
            <p:cNvPicPr>
              <a:picLocks noChangeAspect="1" noChangeArrowheads="1"/>
            </p:cNvPicPr>
            <p:nvPr/>
          </p:nvPicPr>
          <p:blipFill>
            <a:blip r:embed="rId12" cstate="print"/>
            <a:srcRect/>
            <a:stretch>
              <a:fillRect/>
            </a:stretch>
          </p:blipFill>
          <p:spPr bwMode="auto">
            <a:xfrm rot="5400000">
              <a:off x="3359367" y="3400435"/>
              <a:ext cx="1084868" cy="1163227"/>
            </a:xfrm>
            <a:prstGeom prst="rect">
              <a:avLst/>
            </a:prstGeom>
            <a:noFill/>
            <a:ln w="9525">
              <a:noFill/>
              <a:miter lim="800000"/>
              <a:headEnd/>
              <a:tailEnd/>
            </a:ln>
          </p:spPr>
        </p:pic>
        <p:pic>
          <p:nvPicPr>
            <p:cNvPr id="2082" name="Picture 15"/>
            <p:cNvPicPr>
              <a:picLocks noChangeAspect="1" noChangeArrowheads="1"/>
            </p:cNvPicPr>
            <p:nvPr/>
          </p:nvPicPr>
          <p:blipFill>
            <a:blip r:embed="rId13" cstate="print"/>
            <a:srcRect/>
            <a:stretch>
              <a:fillRect/>
            </a:stretch>
          </p:blipFill>
          <p:spPr bwMode="auto">
            <a:xfrm rot="5400000">
              <a:off x="4552029" y="3410454"/>
              <a:ext cx="1073235" cy="1159232"/>
            </a:xfrm>
            <a:prstGeom prst="rect">
              <a:avLst/>
            </a:prstGeom>
            <a:noFill/>
            <a:ln w="9525">
              <a:noFill/>
              <a:miter lim="800000"/>
              <a:headEnd/>
              <a:tailEnd/>
            </a:ln>
          </p:spPr>
        </p:pic>
        <p:sp>
          <p:nvSpPr>
            <p:cNvPr id="2083" name="32 CuadroTexto"/>
            <p:cNvSpPr txBox="1">
              <a:spLocks noChangeArrowheads="1"/>
            </p:cNvSpPr>
            <p:nvPr/>
          </p:nvSpPr>
          <p:spPr bwMode="auto">
            <a:xfrm>
              <a:off x="1812026" y="4837630"/>
              <a:ext cx="2494606" cy="324504"/>
            </a:xfrm>
            <a:prstGeom prst="rect">
              <a:avLst/>
            </a:prstGeom>
            <a:noFill/>
            <a:ln w="9525">
              <a:noFill/>
              <a:miter lim="800000"/>
              <a:headEnd/>
              <a:tailEnd/>
            </a:ln>
          </p:spPr>
          <p:txBody>
            <a:bodyPr wrap="none">
              <a:spAutoFit/>
            </a:bodyPr>
            <a:lstStyle/>
            <a:p>
              <a:r>
                <a:rPr lang="en-US" sz="1000" b="1" dirty="0"/>
                <a:t>Day 3 after stimulation</a:t>
              </a:r>
            </a:p>
          </p:txBody>
        </p:sp>
        <p:cxnSp>
          <p:nvCxnSpPr>
            <p:cNvPr id="55" name="54 Conector recto"/>
            <p:cNvCxnSpPr/>
            <p:nvPr/>
          </p:nvCxnSpPr>
          <p:spPr>
            <a:xfrm>
              <a:off x="875242" y="420654"/>
              <a:ext cx="0" cy="4376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flipH="1">
              <a:off x="875242" y="4797591"/>
              <a:ext cx="47947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86" name="35 CuadroTexto"/>
            <p:cNvSpPr txBox="1">
              <a:spLocks noChangeArrowheads="1"/>
            </p:cNvSpPr>
            <p:nvPr/>
          </p:nvSpPr>
          <p:spPr bwMode="auto">
            <a:xfrm>
              <a:off x="5699412" y="3704078"/>
              <a:ext cx="679297" cy="365045"/>
            </a:xfrm>
            <a:prstGeom prst="rect">
              <a:avLst/>
            </a:prstGeom>
            <a:noFill/>
            <a:ln w="9525">
              <a:noFill/>
              <a:miter lim="800000"/>
              <a:headEnd/>
              <a:tailEnd/>
            </a:ln>
          </p:spPr>
          <p:txBody>
            <a:bodyPr wrap="none">
              <a:spAutoFit/>
            </a:bodyPr>
            <a:lstStyle/>
            <a:p>
              <a:r>
                <a:rPr lang="en-US" sz="1200"/>
                <a:t>B-2</a:t>
              </a:r>
            </a:p>
          </p:txBody>
        </p:sp>
      </p:grpSp>
      <p:sp>
        <p:nvSpPr>
          <p:cNvPr id="2051" name="57 CuadroTexto"/>
          <p:cNvSpPr txBox="1">
            <a:spLocks noChangeArrowheads="1"/>
          </p:cNvSpPr>
          <p:nvPr/>
        </p:nvSpPr>
        <p:spPr bwMode="auto">
          <a:xfrm>
            <a:off x="1475701" y="1416832"/>
            <a:ext cx="415925" cy="369888"/>
          </a:xfrm>
          <a:prstGeom prst="rect">
            <a:avLst/>
          </a:prstGeom>
          <a:noFill/>
          <a:ln w="9525">
            <a:noFill/>
            <a:miter lim="800000"/>
            <a:headEnd/>
            <a:tailEnd/>
          </a:ln>
        </p:spPr>
        <p:txBody>
          <a:bodyPr wrap="none">
            <a:spAutoFit/>
          </a:bodyPr>
          <a:lstStyle/>
          <a:p>
            <a:r>
              <a:rPr lang="af-ZA" b="1" dirty="0"/>
              <a:t>B.</a:t>
            </a:r>
          </a:p>
        </p:txBody>
      </p:sp>
      <p:sp>
        <p:nvSpPr>
          <p:cNvPr id="40" name="36 Rectángulo"/>
          <p:cNvSpPr>
            <a:spLocks noChangeArrowheads="1"/>
          </p:cNvSpPr>
          <p:nvPr/>
        </p:nvSpPr>
        <p:spPr bwMode="auto">
          <a:xfrm>
            <a:off x="257617" y="99962"/>
            <a:ext cx="8202813" cy="830997"/>
          </a:xfrm>
          <a:prstGeom prst="rect">
            <a:avLst/>
          </a:prstGeom>
          <a:noFill/>
          <a:ln w="9525">
            <a:noFill/>
            <a:miter lim="800000"/>
            <a:headEnd/>
            <a:tailEnd/>
          </a:ln>
        </p:spPr>
        <p:txBody>
          <a:bodyPr wrap="square">
            <a:spAutoFit/>
          </a:bodyPr>
          <a:lstStyle/>
          <a:p>
            <a:r>
              <a:rPr lang="en-US" sz="2400" b="1" dirty="0"/>
              <a:t>B-1 </a:t>
            </a:r>
            <a:r>
              <a:rPr lang="en-US" sz="2400" b="1" dirty="0" err="1"/>
              <a:t>pero</a:t>
            </a:r>
            <a:r>
              <a:rPr lang="en-US" sz="2400" b="1" dirty="0"/>
              <a:t> no B-2 </a:t>
            </a:r>
            <a:r>
              <a:rPr lang="en-US" sz="2400" b="1" dirty="0" err="1"/>
              <a:t>responden</a:t>
            </a:r>
            <a:r>
              <a:rPr lang="en-US" sz="2400" b="1" dirty="0"/>
              <a:t> a la </a:t>
            </a:r>
            <a:r>
              <a:rPr lang="en-US" sz="2400" b="1" dirty="0" err="1"/>
              <a:t>estimulación</a:t>
            </a:r>
            <a:r>
              <a:rPr lang="en-US" sz="2400" b="1" dirty="0"/>
              <a:t> con </a:t>
            </a:r>
          </a:p>
          <a:p>
            <a:r>
              <a:rPr lang="en-US" sz="2400" b="1" dirty="0" err="1"/>
              <a:t>Cardiolipina</a:t>
            </a:r>
            <a:r>
              <a:rPr lang="en-US" sz="2400" b="1" dirty="0"/>
              <a:t> y </a:t>
            </a:r>
            <a:r>
              <a:rPr lang="en-US" sz="2400" b="1" dirty="0" err="1"/>
              <a:t>fosfatidilcolina</a:t>
            </a:r>
            <a:endParaRPr lang="af-ZA"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8 Gráfico"/>
          <p:cNvGraphicFramePr>
            <a:graphicFrameLocks/>
          </p:cNvGraphicFramePr>
          <p:nvPr/>
        </p:nvGraphicFramePr>
        <p:xfrm>
          <a:off x="1475656" y="809328"/>
          <a:ext cx="6121807" cy="3240360"/>
        </p:xfrm>
        <a:graphic>
          <a:graphicData uri="http://schemas.openxmlformats.org/drawingml/2006/chart">
            <c:chart xmlns:c="http://schemas.openxmlformats.org/drawingml/2006/chart" xmlns:r="http://schemas.openxmlformats.org/officeDocument/2006/relationships" r:id="rId2"/>
          </a:graphicData>
        </a:graphic>
      </p:graphicFrame>
      <p:pic>
        <p:nvPicPr>
          <p:cNvPr id="2085" name="Picture 37"/>
          <p:cNvPicPr>
            <a:picLocks noChangeAspect="1" noChangeArrowheads="1"/>
          </p:cNvPicPr>
          <p:nvPr/>
        </p:nvPicPr>
        <p:blipFill>
          <a:blip r:embed="rId3" cstate="print"/>
          <a:srcRect/>
          <a:stretch>
            <a:fillRect/>
          </a:stretch>
        </p:blipFill>
        <p:spPr bwMode="auto">
          <a:xfrm>
            <a:off x="611561" y="4337720"/>
            <a:ext cx="7848872" cy="2520280"/>
          </a:xfrm>
          <a:prstGeom prst="rect">
            <a:avLst/>
          </a:prstGeom>
          <a:noFill/>
          <a:ln w="9525">
            <a:noFill/>
            <a:miter lim="800000"/>
            <a:headEnd/>
            <a:tailEnd/>
          </a:ln>
        </p:spPr>
      </p:pic>
      <p:sp>
        <p:nvSpPr>
          <p:cNvPr id="9" name="8 CuadroTexto"/>
          <p:cNvSpPr txBox="1"/>
          <p:nvPr/>
        </p:nvSpPr>
        <p:spPr>
          <a:xfrm>
            <a:off x="179513" y="116632"/>
            <a:ext cx="9433048" cy="864096"/>
          </a:xfrm>
          <a:prstGeom prst="rect">
            <a:avLst/>
          </a:prstGeom>
          <a:noFill/>
        </p:spPr>
        <p:txBody>
          <a:bodyPr wrap="square" rtlCol="0">
            <a:spAutoFit/>
          </a:bodyPr>
          <a:lstStyle/>
          <a:p>
            <a:r>
              <a:rPr lang="af-ZA" sz="2400" b="1" dirty="0"/>
              <a:t>Secreción de IgM en células B-1inducidas por la </a:t>
            </a:r>
          </a:p>
          <a:p>
            <a:r>
              <a:rPr lang="af-ZA" sz="2400" b="1" dirty="0"/>
              <a:t>estimulación con fosfolípidos</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
          <p:cNvPicPr>
            <a:picLocks noChangeAspect="1" noChangeArrowheads="1"/>
          </p:cNvPicPr>
          <p:nvPr/>
        </p:nvPicPr>
        <p:blipFill>
          <a:blip r:embed="rId2" cstate="print"/>
          <a:srcRect/>
          <a:stretch>
            <a:fillRect/>
          </a:stretch>
        </p:blipFill>
        <p:spPr bwMode="auto">
          <a:xfrm>
            <a:off x="539552" y="908720"/>
            <a:ext cx="8424936" cy="2947690"/>
          </a:xfrm>
          <a:prstGeom prst="rect">
            <a:avLst/>
          </a:prstGeom>
          <a:noFill/>
          <a:ln w="9525">
            <a:noFill/>
            <a:miter lim="800000"/>
            <a:headEnd/>
            <a:tailEnd/>
          </a:ln>
        </p:spPr>
      </p:pic>
      <p:sp>
        <p:nvSpPr>
          <p:cNvPr id="9" name="8 CuadroTexto"/>
          <p:cNvSpPr txBox="1"/>
          <p:nvPr/>
        </p:nvSpPr>
        <p:spPr>
          <a:xfrm>
            <a:off x="179513" y="0"/>
            <a:ext cx="8784976" cy="830997"/>
          </a:xfrm>
          <a:prstGeom prst="rect">
            <a:avLst/>
          </a:prstGeom>
          <a:noFill/>
        </p:spPr>
        <p:txBody>
          <a:bodyPr wrap="square" rtlCol="0">
            <a:spAutoFit/>
          </a:bodyPr>
          <a:lstStyle/>
          <a:p>
            <a:r>
              <a:rPr lang="af-ZA" sz="2400" b="1" dirty="0"/>
              <a:t>Lípidos de Mycobacterium tuberculosis inducen la producción de IgM </a:t>
            </a:r>
          </a:p>
        </p:txBody>
      </p:sp>
      <p:pic>
        <p:nvPicPr>
          <p:cNvPr id="10" name="Picture 2">
            <a:extLst>
              <a:ext uri="{FF2B5EF4-FFF2-40B4-BE49-F238E27FC236}">
                <a16:creationId xmlns:a16="http://schemas.microsoft.com/office/drawing/2014/main" id="{41385EF3-90DB-46B8-A50E-4E8CE194DE1F}"/>
              </a:ext>
            </a:extLst>
          </p:cNvPr>
          <p:cNvPicPr>
            <a:picLocks noChangeAspect="1" noChangeArrowheads="1"/>
          </p:cNvPicPr>
          <p:nvPr/>
        </p:nvPicPr>
        <p:blipFill>
          <a:blip r:embed="rId3" cstate="print"/>
          <a:srcRect/>
          <a:stretch>
            <a:fillRect/>
          </a:stretch>
        </p:blipFill>
        <p:spPr bwMode="auto">
          <a:xfrm>
            <a:off x="2411760" y="3617640"/>
            <a:ext cx="5184576" cy="296261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1988840"/>
            <a:ext cx="8208912" cy="2246769"/>
          </a:xfrm>
          <a:prstGeom prst="rect">
            <a:avLst/>
          </a:prstGeom>
        </p:spPr>
        <p:txBody>
          <a:bodyPr wrap="square">
            <a:spAutoFit/>
          </a:bodyPr>
          <a:lstStyle/>
          <a:p>
            <a:pPr marL="45720" algn="just" fontAlgn="auto">
              <a:spcBef>
                <a:spcPts val="0"/>
              </a:spcBef>
              <a:spcAft>
                <a:spcPts val="0"/>
              </a:spcAft>
              <a:defRPr/>
            </a:pPr>
            <a:r>
              <a:rPr lang="es-ES" sz="2000" dirty="0"/>
              <a:t>El establecimiento un modelo murino más adecuado a nuestras condiciones de laboratorio con </a:t>
            </a:r>
            <a:r>
              <a:rPr lang="es-ES" sz="2000" i="1" dirty="0"/>
              <a:t>M. bovis</a:t>
            </a:r>
            <a:r>
              <a:rPr lang="es-ES" sz="2000" dirty="0"/>
              <a:t> BCG no patógeno, como un modelo para estudiar la respuesta del huésped.</a:t>
            </a:r>
            <a:br>
              <a:rPr lang="es-ES" sz="2000" dirty="0"/>
            </a:br>
            <a:br>
              <a:rPr lang="es-ES" sz="2000" dirty="0"/>
            </a:br>
            <a:r>
              <a:rPr lang="es-ES" sz="2000" dirty="0"/>
              <a:t>Nuestro objetivo fue ampliar este enfoque para estudiar otras micobacterias como </a:t>
            </a:r>
            <a:r>
              <a:rPr lang="es-ES" sz="2000" i="1" dirty="0"/>
              <a:t>M. smegmatis o M. tuberculosis</a:t>
            </a:r>
            <a:r>
              <a:rPr lang="es-ES" sz="2000" dirty="0"/>
              <a:t>.</a:t>
            </a:r>
          </a:p>
          <a:p>
            <a:pPr marL="45720" algn="just" fontAlgn="auto">
              <a:spcBef>
                <a:spcPts val="0"/>
              </a:spcBef>
              <a:spcAft>
                <a:spcPts val="0"/>
              </a:spcAft>
              <a:defRPr/>
            </a:pPr>
            <a:endParaRPr lang="en-US" sz="2000" b="1" dirty="0">
              <a:latin typeface="Arial" pitchFamily="34" charset="0"/>
              <a:cs typeface="Arial" pitchFamily="34" charset="0"/>
            </a:endParaRPr>
          </a:p>
        </p:txBody>
      </p:sp>
      <p:sp>
        <p:nvSpPr>
          <p:cNvPr id="4" name="3 Rectángulo">
            <a:extLst>
              <a:ext uri="{FF2B5EF4-FFF2-40B4-BE49-F238E27FC236}">
                <a16:creationId xmlns:a16="http://schemas.microsoft.com/office/drawing/2014/main" id="{3CB4B2C2-516B-408C-A2E4-C23E52BBABD9}"/>
              </a:ext>
            </a:extLst>
          </p:cNvPr>
          <p:cNvSpPr/>
          <p:nvPr/>
        </p:nvSpPr>
        <p:spPr>
          <a:xfrm>
            <a:off x="119206" y="548680"/>
            <a:ext cx="8617555" cy="553998"/>
          </a:xfrm>
          <a:prstGeom prst="rect">
            <a:avLst/>
          </a:prstGeom>
        </p:spPr>
        <p:txBody>
          <a:bodyPr wrap="square">
            <a:spAutoFit/>
          </a:bodyPr>
          <a:lstStyle/>
          <a:p>
            <a:pPr algn="ctr" fontAlgn="auto">
              <a:spcBef>
                <a:spcPts val="0"/>
              </a:spcBef>
              <a:spcAft>
                <a:spcPts val="0"/>
              </a:spcAft>
              <a:defRPr/>
            </a:pPr>
            <a:r>
              <a:rPr lang="es-PA" sz="3000" b="1" dirty="0">
                <a:gradFill>
                  <a:gsLst>
                    <a:gs pos="0">
                      <a:prstClr val="black">
                        <a:lumMod val="50000"/>
                      </a:prstClr>
                    </a:gs>
                    <a:gs pos="61000">
                      <a:prstClr val="black"/>
                    </a:gs>
                  </a:gsLst>
                  <a:lin ang="5400000" scaled="0"/>
                </a:gradFill>
                <a:latin typeface="Times New Roman" panose="02020603050405020304" pitchFamily="18" charset="0"/>
                <a:ea typeface="+mj-ea"/>
                <a:cs typeface="Times New Roman" panose="02020603050405020304" pitchFamily="18" charset="0"/>
              </a:rPr>
              <a:t> </a:t>
            </a:r>
            <a:r>
              <a:rPr lang="en-US" sz="2400" b="1" i="1" dirty="0">
                <a:latin typeface="Arial" pitchFamily="34" charset="0"/>
                <a:cs typeface="Arial" pitchFamily="34" charset="0"/>
              </a:rPr>
              <a:t>Modelo in-vivo</a:t>
            </a:r>
            <a:r>
              <a:rPr lang="en-US" sz="2400" b="1" dirty="0">
                <a:latin typeface="Arial" pitchFamily="34" charset="0"/>
                <a:cs typeface="Arial" pitchFamily="34" charset="0"/>
              </a:rPr>
              <a:t> de pleuritis en ratones con </a:t>
            </a:r>
            <a:r>
              <a:rPr lang="en-US" sz="2400" b="1" i="1" dirty="0">
                <a:latin typeface="Arial" pitchFamily="34" charset="0"/>
                <a:cs typeface="Arial" pitchFamily="34" charset="0"/>
              </a:rPr>
              <a:t>M.</a:t>
            </a:r>
            <a:r>
              <a:rPr lang="en-US" sz="2400" b="1" dirty="0">
                <a:latin typeface="Arial" pitchFamily="34" charset="0"/>
                <a:cs typeface="Arial" pitchFamily="34" charset="0"/>
              </a:rPr>
              <a:t> </a:t>
            </a:r>
            <a:r>
              <a:rPr lang="en-US" sz="2400" b="1" i="1" dirty="0">
                <a:latin typeface="Arial" pitchFamily="34" charset="0"/>
                <a:cs typeface="Arial" pitchFamily="34" charset="0"/>
              </a:rPr>
              <a:t>bovis</a:t>
            </a:r>
            <a:r>
              <a:rPr lang="en-US" sz="2400" b="1" dirty="0">
                <a:latin typeface="Arial" pitchFamily="34" charset="0"/>
                <a:cs typeface="Arial" pitchFamily="34" charset="0"/>
              </a:rPr>
              <a:t> BCG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05200" y="152400"/>
            <a:ext cx="17526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f-ZA" dirty="0"/>
              <a:t>C5</a:t>
            </a:r>
          </a:p>
        </p:txBody>
      </p:sp>
      <p:sp>
        <p:nvSpPr>
          <p:cNvPr id="21" name="20 Rectángulo"/>
          <p:cNvSpPr/>
          <p:nvPr/>
        </p:nvSpPr>
        <p:spPr>
          <a:xfrm>
            <a:off x="5486400" y="2819400"/>
            <a:ext cx="20574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prstClr val="black"/>
                </a:solidFill>
                <a:latin typeface="Arial" pitchFamily="34" charset="0"/>
                <a:cs typeface="Arial" pitchFamily="34" charset="0"/>
              </a:rPr>
              <a:t>Pleural tissue recovery to and Hematoxylin &amp; Eosin and ZNeelsen</a:t>
            </a:r>
          </a:p>
        </p:txBody>
      </p:sp>
      <p:sp>
        <p:nvSpPr>
          <p:cNvPr id="22" name="21 Rectángulo"/>
          <p:cNvSpPr/>
          <p:nvPr/>
        </p:nvSpPr>
        <p:spPr>
          <a:xfrm>
            <a:off x="3505200" y="2895600"/>
            <a:ext cx="19050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af-ZA"/>
          </a:p>
        </p:txBody>
      </p:sp>
      <p:sp>
        <p:nvSpPr>
          <p:cNvPr id="23" name="22 Rectángulo"/>
          <p:cNvSpPr/>
          <p:nvPr/>
        </p:nvSpPr>
        <p:spPr>
          <a:xfrm>
            <a:off x="1143000" y="2895600"/>
            <a:ext cx="22860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f-ZA" dirty="0"/>
              <a:t>Sorting</a:t>
            </a:r>
          </a:p>
        </p:txBody>
      </p:sp>
      <p:cxnSp>
        <p:nvCxnSpPr>
          <p:cNvPr id="31" name="30 Conector recto"/>
          <p:cNvCxnSpPr/>
          <p:nvPr/>
        </p:nvCxnSpPr>
        <p:spPr>
          <a:xfrm flipV="1">
            <a:off x="4419600" y="10668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62 Grupo"/>
          <p:cNvGrpSpPr>
            <a:grpSpLocks/>
          </p:cNvGrpSpPr>
          <p:nvPr/>
        </p:nvGrpSpPr>
        <p:grpSpPr bwMode="auto">
          <a:xfrm>
            <a:off x="2743200" y="1295400"/>
            <a:ext cx="3048000" cy="1447800"/>
            <a:chOff x="2743200" y="1143000"/>
            <a:chExt cx="3048000" cy="1447800"/>
          </a:xfrm>
        </p:grpSpPr>
        <p:sp>
          <p:nvSpPr>
            <p:cNvPr id="16" name="15 Rectángulo"/>
            <p:cNvSpPr/>
            <p:nvPr/>
          </p:nvSpPr>
          <p:spPr>
            <a:xfrm>
              <a:off x="2743200" y="1143000"/>
              <a:ext cx="3048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f-ZA" dirty="0"/>
                <a:t>Peritoneal</a:t>
              </a:r>
            </a:p>
          </p:txBody>
        </p:sp>
        <p:cxnSp>
          <p:nvCxnSpPr>
            <p:cNvPr id="37" name="36 Conector recto de flecha"/>
            <p:cNvCxnSpPr/>
            <p:nvPr/>
          </p:nvCxnSpPr>
          <p:spPr>
            <a:xfrm flipH="1">
              <a:off x="3200400" y="1905000"/>
              <a:ext cx="11430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4343400" y="1905000"/>
              <a:ext cx="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a:off x="4343400" y="1905000"/>
              <a:ext cx="1295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2" name="51 Conector recto de flecha"/>
          <p:cNvCxnSpPr/>
          <p:nvPr/>
        </p:nvCxnSpPr>
        <p:spPr>
          <a:xfrm>
            <a:off x="2590800" y="3505200"/>
            <a:ext cx="1219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p:nvPr/>
        </p:nvCxnSpPr>
        <p:spPr>
          <a:xfrm>
            <a:off x="4419600" y="3505200"/>
            <a:ext cx="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flipH="1">
            <a:off x="5181600" y="3505200"/>
            <a:ext cx="10668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93 Grupo"/>
          <p:cNvGrpSpPr>
            <a:grpSpLocks/>
          </p:cNvGrpSpPr>
          <p:nvPr/>
        </p:nvGrpSpPr>
        <p:grpSpPr bwMode="auto">
          <a:xfrm>
            <a:off x="2267744" y="5661248"/>
            <a:ext cx="4343400" cy="762000"/>
            <a:chOff x="3657600" y="6019800"/>
            <a:chExt cx="3962400" cy="609600"/>
          </a:xfrm>
        </p:grpSpPr>
        <p:sp>
          <p:nvSpPr>
            <p:cNvPr id="69" name="68 Rectángulo"/>
            <p:cNvSpPr/>
            <p:nvPr/>
          </p:nvSpPr>
          <p:spPr>
            <a:xfrm>
              <a:off x="5562600" y="6019800"/>
              <a:ext cx="20574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af-ZA"/>
            </a:p>
          </p:txBody>
        </p:sp>
        <p:sp>
          <p:nvSpPr>
            <p:cNvPr id="70" name="69 Rectángulo"/>
            <p:cNvSpPr/>
            <p:nvPr/>
          </p:nvSpPr>
          <p:spPr>
            <a:xfrm>
              <a:off x="3657600" y="6019800"/>
              <a:ext cx="17526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af-ZA"/>
            </a:p>
          </p:txBody>
        </p:sp>
      </p:grpSp>
      <p:sp>
        <p:nvSpPr>
          <p:cNvPr id="2060" name="71 CuadroTexto"/>
          <p:cNvSpPr txBox="1">
            <a:spLocks noChangeArrowheads="1"/>
          </p:cNvSpPr>
          <p:nvPr/>
        </p:nvSpPr>
        <p:spPr bwMode="auto">
          <a:xfrm>
            <a:off x="3581400" y="304800"/>
            <a:ext cx="1625600" cy="461963"/>
          </a:xfrm>
          <a:prstGeom prst="rect">
            <a:avLst/>
          </a:prstGeom>
          <a:noFill/>
          <a:ln w="9525">
            <a:noFill/>
            <a:miter lim="800000"/>
            <a:headEnd/>
            <a:tailEnd/>
          </a:ln>
        </p:spPr>
        <p:txBody>
          <a:bodyPr wrap="none">
            <a:spAutoFit/>
          </a:bodyPr>
          <a:lstStyle/>
          <a:p>
            <a:r>
              <a:rPr lang="af-ZA" sz="1200" dirty="0"/>
              <a:t>C57BL/6</a:t>
            </a:r>
          </a:p>
          <a:p>
            <a:r>
              <a:rPr lang="af-ZA" sz="1200" dirty="0"/>
              <a:t>8-12  weeks old mice</a:t>
            </a:r>
          </a:p>
        </p:txBody>
      </p:sp>
      <p:sp>
        <p:nvSpPr>
          <p:cNvPr id="2061" name="72 CuadroTexto"/>
          <p:cNvSpPr txBox="1">
            <a:spLocks noChangeArrowheads="1"/>
          </p:cNvSpPr>
          <p:nvPr/>
        </p:nvSpPr>
        <p:spPr bwMode="auto">
          <a:xfrm>
            <a:off x="2895600" y="1295400"/>
            <a:ext cx="2895600" cy="646331"/>
          </a:xfrm>
          <a:prstGeom prst="rect">
            <a:avLst/>
          </a:prstGeom>
          <a:noFill/>
          <a:ln w="9525">
            <a:noFill/>
            <a:miter lim="800000"/>
            <a:headEnd/>
            <a:tailEnd/>
          </a:ln>
        </p:spPr>
        <p:txBody>
          <a:bodyPr wrap="square">
            <a:spAutoFit/>
          </a:bodyPr>
          <a:lstStyle/>
          <a:p>
            <a:r>
              <a:rPr lang="en-US" sz="1200" dirty="0"/>
              <a:t>Intercostals' Inoculation: Middle-dose of the BCG strain of </a:t>
            </a:r>
            <a:r>
              <a:rPr lang="en-US" sz="1200" i="1" dirty="0"/>
              <a:t>Mycobacterium bovis</a:t>
            </a:r>
            <a:r>
              <a:rPr lang="en-US" sz="1200" dirty="0"/>
              <a:t> were delivery</a:t>
            </a:r>
            <a:endParaRPr lang="af-ZA" sz="1200" dirty="0"/>
          </a:p>
        </p:txBody>
      </p:sp>
      <p:sp>
        <p:nvSpPr>
          <p:cNvPr id="2062" name="73 CuadroTexto"/>
          <p:cNvSpPr txBox="1">
            <a:spLocks noChangeArrowheads="1"/>
          </p:cNvSpPr>
          <p:nvPr/>
        </p:nvSpPr>
        <p:spPr bwMode="auto">
          <a:xfrm>
            <a:off x="1143000" y="2895601"/>
            <a:ext cx="2286000" cy="646331"/>
          </a:xfrm>
          <a:prstGeom prst="rect">
            <a:avLst/>
          </a:prstGeom>
          <a:noFill/>
          <a:ln w="9525">
            <a:noFill/>
            <a:miter lim="800000"/>
            <a:headEnd/>
            <a:tailEnd/>
          </a:ln>
        </p:spPr>
        <p:txBody>
          <a:bodyPr wrap="square">
            <a:spAutoFit/>
          </a:bodyPr>
          <a:lstStyle/>
          <a:p>
            <a:r>
              <a:rPr lang="en-US" sz="1200" dirty="0" err="1"/>
              <a:t>Standarization</a:t>
            </a:r>
            <a:r>
              <a:rPr lang="en-US" sz="1200" dirty="0"/>
              <a:t> of the </a:t>
            </a:r>
            <a:r>
              <a:rPr lang="en-US" sz="1200" dirty="0" err="1"/>
              <a:t>intrathoracic</a:t>
            </a:r>
            <a:r>
              <a:rPr lang="en-US" sz="1200" dirty="0"/>
              <a:t> recovery of pleural effusion</a:t>
            </a:r>
          </a:p>
        </p:txBody>
      </p:sp>
      <p:sp>
        <p:nvSpPr>
          <p:cNvPr id="2063" name="74 CuadroTexto"/>
          <p:cNvSpPr txBox="1">
            <a:spLocks noChangeArrowheads="1"/>
          </p:cNvSpPr>
          <p:nvPr/>
        </p:nvSpPr>
        <p:spPr bwMode="auto">
          <a:xfrm>
            <a:off x="3505200" y="2895600"/>
            <a:ext cx="1905000" cy="461665"/>
          </a:xfrm>
          <a:prstGeom prst="rect">
            <a:avLst/>
          </a:prstGeom>
          <a:noFill/>
          <a:ln w="9525">
            <a:noFill/>
            <a:miter lim="800000"/>
            <a:headEnd/>
            <a:tailEnd/>
          </a:ln>
        </p:spPr>
        <p:txBody>
          <a:bodyPr wrap="square">
            <a:spAutoFit/>
          </a:bodyPr>
          <a:lstStyle/>
          <a:p>
            <a:r>
              <a:rPr lang="en-US" sz="1200" dirty="0"/>
              <a:t>Determination of CFU from pleura effusion</a:t>
            </a:r>
          </a:p>
        </p:txBody>
      </p:sp>
      <p:sp>
        <p:nvSpPr>
          <p:cNvPr id="2065" name="77 Rectángulo"/>
          <p:cNvSpPr>
            <a:spLocks noChangeArrowheads="1"/>
          </p:cNvSpPr>
          <p:nvPr/>
        </p:nvSpPr>
        <p:spPr bwMode="auto">
          <a:xfrm>
            <a:off x="2267744" y="5661248"/>
            <a:ext cx="1752600" cy="830997"/>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en-US" sz="1200" dirty="0"/>
              <a:t>Identification of-lymphocyte aggregates in pleural lesions</a:t>
            </a:r>
          </a:p>
        </p:txBody>
      </p:sp>
      <p:sp>
        <p:nvSpPr>
          <p:cNvPr id="2066" name="78 Rectángulo"/>
          <p:cNvSpPr>
            <a:spLocks noChangeArrowheads="1"/>
          </p:cNvSpPr>
          <p:nvPr/>
        </p:nvSpPr>
        <p:spPr bwMode="auto">
          <a:xfrm>
            <a:off x="4499992" y="5733256"/>
            <a:ext cx="2057400" cy="461963"/>
          </a:xfrm>
          <a:prstGeom prst="rect">
            <a:avLst/>
          </a:prstGeom>
          <a:noFill/>
          <a:ln w="9525">
            <a:noFill/>
            <a:miter lim="800000"/>
            <a:headEnd/>
            <a:tailEnd/>
          </a:ln>
        </p:spPr>
        <p:txBody>
          <a:bodyPr>
            <a:spAutoFit/>
          </a:bodyPr>
          <a:lstStyle/>
          <a:p>
            <a:r>
              <a:rPr lang="af-ZA" sz="1200" dirty="0">
                <a:solidFill>
                  <a:srgbClr val="000000"/>
                </a:solidFill>
              </a:rPr>
              <a:t>Evaluation of IgM levels by and ELISA</a:t>
            </a:r>
          </a:p>
        </p:txBody>
      </p:sp>
      <p:sp>
        <p:nvSpPr>
          <p:cNvPr id="88" name="87 Rectángulo"/>
          <p:cNvSpPr/>
          <p:nvPr/>
        </p:nvSpPr>
        <p:spPr bwMode="auto">
          <a:xfrm>
            <a:off x="3810000" y="4343400"/>
            <a:ext cx="1219200" cy="304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f-ZA" dirty="0"/>
              <a:t>Peritoneal</a:t>
            </a:r>
          </a:p>
        </p:txBody>
      </p:sp>
      <p:grpSp>
        <p:nvGrpSpPr>
          <p:cNvPr id="5" name="39 Grupo"/>
          <p:cNvGrpSpPr>
            <a:grpSpLocks/>
          </p:cNvGrpSpPr>
          <p:nvPr/>
        </p:nvGrpSpPr>
        <p:grpSpPr bwMode="auto">
          <a:xfrm>
            <a:off x="3276600" y="4800600"/>
            <a:ext cx="2438400" cy="685800"/>
            <a:chOff x="3276600" y="4953000"/>
            <a:chExt cx="2438400" cy="685800"/>
          </a:xfrm>
        </p:grpSpPr>
        <p:cxnSp>
          <p:nvCxnSpPr>
            <p:cNvPr id="89" name="88 Conector recto de flecha"/>
            <p:cNvCxnSpPr/>
            <p:nvPr/>
          </p:nvCxnSpPr>
          <p:spPr bwMode="auto">
            <a:xfrm flipH="1">
              <a:off x="3276600" y="4953000"/>
              <a:ext cx="11430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90 Conector recto de flecha"/>
            <p:cNvCxnSpPr/>
            <p:nvPr/>
          </p:nvCxnSpPr>
          <p:spPr bwMode="auto">
            <a:xfrm>
              <a:off x="4419600" y="4953000"/>
              <a:ext cx="1295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69" name="91 Rectángulo"/>
          <p:cNvSpPr>
            <a:spLocks noChangeArrowheads="1"/>
          </p:cNvSpPr>
          <p:nvPr/>
        </p:nvSpPr>
        <p:spPr bwMode="auto">
          <a:xfrm>
            <a:off x="3779912" y="4293096"/>
            <a:ext cx="1295400" cy="52322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af-ZA" sz="1600" dirty="0">
                <a:solidFill>
                  <a:srgbClr val="000000"/>
                </a:solidFill>
              </a:rPr>
              <a:t>Phase 2</a:t>
            </a:r>
          </a:p>
          <a:p>
            <a:pPr algn="just"/>
            <a:r>
              <a:rPr lang="af-ZA" sz="1200" dirty="0">
                <a:solidFill>
                  <a:srgbClr val="000000"/>
                </a:solidFill>
              </a:rPr>
              <a:t> </a:t>
            </a:r>
          </a:p>
        </p:txBody>
      </p:sp>
      <p:sp>
        <p:nvSpPr>
          <p:cNvPr id="32" name="31 Rectángulo"/>
          <p:cNvSpPr/>
          <p:nvPr/>
        </p:nvSpPr>
        <p:spPr bwMode="auto">
          <a:xfrm>
            <a:off x="3810000" y="914400"/>
            <a:ext cx="1219200" cy="3048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af-ZA" sz="1600" dirty="0">
                <a:solidFill>
                  <a:srgbClr val="000000"/>
                </a:solidFill>
                <a:latin typeface="Arial" pitchFamily="34" charset="0"/>
                <a:cs typeface="Arial" pitchFamily="34" charset="0"/>
              </a:rPr>
              <a:t>Phase 1</a:t>
            </a:r>
            <a:endParaRPr lang="af-ZA" sz="1600" dirty="0">
              <a:latin typeface="Arial" pitchFamily="34" charset="0"/>
              <a:cs typeface="Arial" pitchFamily="34" charset="0"/>
            </a:endParaRPr>
          </a:p>
        </p:txBody>
      </p:sp>
      <p:sp>
        <p:nvSpPr>
          <p:cNvPr id="30" name="29 Rectángulo"/>
          <p:cNvSpPr/>
          <p:nvPr/>
        </p:nvSpPr>
        <p:spPr>
          <a:xfrm>
            <a:off x="0" y="6596390"/>
            <a:ext cx="1983235" cy="261610"/>
          </a:xfrm>
          <a:prstGeom prst="rect">
            <a:avLst/>
          </a:prstGeom>
        </p:spPr>
        <p:txBody>
          <a:bodyPr wrap="none">
            <a:spAutoFit/>
          </a:bodyPr>
          <a:lstStyle/>
          <a:p>
            <a:r>
              <a:rPr lang="af-ZA" sz="1100" dirty="0"/>
              <a:t>Ordonez  et</a:t>
            </a:r>
            <a:r>
              <a:rPr lang="af-ZA" sz="1100" i="1" dirty="0"/>
              <a:t> al. LUNG 2017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6 CuadroTexto"/>
          <p:cNvSpPr txBox="1">
            <a:spLocks noChangeArrowheads="1"/>
          </p:cNvSpPr>
          <p:nvPr/>
        </p:nvSpPr>
        <p:spPr bwMode="auto">
          <a:xfrm>
            <a:off x="0" y="5661248"/>
            <a:ext cx="9144000" cy="584775"/>
          </a:xfrm>
          <a:prstGeom prst="rect">
            <a:avLst/>
          </a:prstGeom>
          <a:noFill/>
          <a:ln w="9525">
            <a:noFill/>
            <a:miter lim="800000"/>
            <a:headEnd/>
            <a:tailEnd/>
          </a:ln>
        </p:spPr>
        <p:txBody>
          <a:bodyPr wrap="square">
            <a:spAutoFit/>
          </a:bodyPr>
          <a:lstStyle/>
          <a:p>
            <a:pPr marL="342900" indent="-342900" algn="just"/>
            <a:r>
              <a:rPr lang="en-US" sz="1600" b="1" dirty="0">
                <a:latin typeface="Arial" pitchFamily="34" charset="0"/>
                <a:cs typeface="Arial" pitchFamily="34" charset="0"/>
              </a:rPr>
              <a:t>(A) Después de 7 días de infección hay un </a:t>
            </a:r>
            <a:r>
              <a:rPr lang="en-US" sz="1600" b="1" dirty="0" err="1">
                <a:latin typeface="Arial" pitchFamily="34" charset="0"/>
                <a:cs typeface="Arial" pitchFamily="34" charset="0"/>
              </a:rPr>
              <a:t>incremento</a:t>
            </a:r>
            <a:r>
              <a:rPr lang="en-US" sz="1600" b="1" dirty="0">
                <a:latin typeface="Arial" pitchFamily="34" charset="0"/>
                <a:cs typeface="Arial" pitchFamily="34" charset="0"/>
              </a:rPr>
              <a:t> de la </a:t>
            </a:r>
            <a:r>
              <a:rPr lang="en-US" sz="1600" b="1" dirty="0" err="1">
                <a:latin typeface="Arial" pitchFamily="34" charset="0"/>
                <a:cs typeface="Arial" pitchFamily="34" charset="0"/>
              </a:rPr>
              <a:t>carga</a:t>
            </a:r>
            <a:r>
              <a:rPr lang="en-US" sz="1600" b="1" dirty="0">
                <a:latin typeface="Arial" pitchFamily="34" charset="0"/>
                <a:cs typeface="Arial" pitchFamily="34" charset="0"/>
              </a:rPr>
              <a:t> </a:t>
            </a:r>
            <a:r>
              <a:rPr lang="en-US" sz="1600" b="1" dirty="0" err="1">
                <a:latin typeface="Arial" pitchFamily="34" charset="0"/>
                <a:cs typeface="Arial" pitchFamily="34" charset="0"/>
              </a:rPr>
              <a:t>micobacteriana</a:t>
            </a:r>
            <a:r>
              <a:rPr lang="en-US" sz="1600" b="1" dirty="0">
                <a:latin typeface="Arial" pitchFamily="34" charset="0"/>
                <a:cs typeface="Arial" pitchFamily="34" charset="0"/>
              </a:rPr>
              <a:t>.</a:t>
            </a:r>
          </a:p>
          <a:p>
            <a:pPr marL="342900" indent="-342900" algn="just"/>
            <a:r>
              <a:rPr lang="en-US" sz="1600" b="1" dirty="0">
                <a:latin typeface="Arial" pitchFamily="34" charset="0"/>
                <a:cs typeface="Arial" pitchFamily="34" charset="0"/>
              </a:rPr>
              <a:t>(B) A los 21 días post-infección el </a:t>
            </a:r>
            <a:r>
              <a:rPr lang="en-US" sz="1600" b="1" dirty="0" err="1">
                <a:latin typeface="Arial" pitchFamily="34" charset="0"/>
                <a:cs typeface="Arial" pitchFamily="34" charset="0"/>
              </a:rPr>
              <a:t>número</a:t>
            </a:r>
            <a:r>
              <a:rPr lang="en-US" sz="1600" b="1" dirty="0">
                <a:latin typeface="Arial" pitchFamily="34" charset="0"/>
                <a:cs typeface="Arial" pitchFamily="34" charset="0"/>
              </a:rPr>
              <a:t> viable de </a:t>
            </a:r>
            <a:r>
              <a:rPr lang="en-US" sz="1600" b="1" dirty="0" err="1">
                <a:latin typeface="Arial" pitchFamily="34" charset="0"/>
                <a:cs typeface="Arial" pitchFamily="34" charset="0"/>
              </a:rPr>
              <a:t>colonias</a:t>
            </a:r>
            <a:r>
              <a:rPr lang="en-US" sz="1600" b="1" dirty="0">
                <a:latin typeface="Arial" pitchFamily="34" charset="0"/>
                <a:cs typeface="Arial" pitchFamily="34" charset="0"/>
              </a:rPr>
              <a:t> </a:t>
            </a:r>
            <a:r>
              <a:rPr lang="en-US" sz="1600" b="1" dirty="0" err="1">
                <a:latin typeface="Arial" pitchFamily="34" charset="0"/>
                <a:cs typeface="Arial" pitchFamily="34" charset="0"/>
              </a:rPr>
              <a:t>empieza</a:t>
            </a:r>
            <a:r>
              <a:rPr lang="en-US" sz="1600" b="1" dirty="0">
                <a:latin typeface="Arial" pitchFamily="34" charset="0"/>
                <a:cs typeface="Arial" pitchFamily="34" charset="0"/>
              </a:rPr>
              <a:t> a </a:t>
            </a:r>
            <a:r>
              <a:rPr lang="en-US" sz="1600" b="1" dirty="0" err="1">
                <a:latin typeface="Arial" pitchFamily="34" charset="0"/>
                <a:cs typeface="Arial" pitchFamily="34" charset="0"/>
              </a:rPr>
              <a:t>decrecer</a:t>
            </a:r>
            <a:r>
              <a:rPr lang="en-US" sz="1600" b="1" dirty="0">
                <a:latin typeface="Arial" pitchFamily="34" charset="0"/>
                <a:cs typeface="Arial" pitchFamily="34" charset="0"/>
              </a:rPr>
              <a:t>.</a:t>
            </a:r>
          </a:p>
        </p:txBody>
      </p:sp>
      <p:sp>
        <p:nvSpPr>
          <p:cNvPr id="40967" name="14 CuadroTexto"/>
          <p:cNvSpPr txBox="1">
            <a:spLocks noChangeArrowheads="1"/>
          </p:cNvSpPr>
          <p:nvPr/>
        </p:nvSpPr>
        <p:spPr bwMode="auto">
          <a:xfrm>
            <a:off x="152400" y="111125"/>
            <a:ext cx="8991600" cy="707886"/>
          </a:xfrm>
          <a:prstGeom prst="rect">
            <a:avLst/>
          </a:prstGeom>
          <a:noFill/>
          <a:ln w="9525">
            <a:noFill/>
            <a:miter lim="800000"/>
            <a:headEnd/>
            <a:tailEnd/>
          </a:ln>
        </p:spPr>
        <p:txBody>
          <a:bodyPr>
            <a:spAutoFit/>
          </a:bodyPr>
          <a:lstStyle/>
          <a:p>
            <a:r>
              <a:rPr lang="en-US" sz="2000" b="1" i="1" dirty="0" err="1"/>
              <a:t>Determinación</a:t>
            </a:r>
            <a:r>
              <a:rPr lang="en-US" sz="2000" b="1" i="1" dirty="0"/>
              <a:t> de las </a:t>
            </a:r>
            <a:r>
              <a:rPr lang="en-US" sz="2000" b="1" dirty="0" err="1"/>
              <a:t>Unidades</a:t>
            </a:r>
            <a:r>
              <a:rPr lang="en-US" sz="2000" b="1" dirty="0"/>
              <a:t> </a:t>
            </a:r>
            <a:r>
              <a:rPr lang="en-US" sz="2000" b="1" dirty="0" err="1"/>
              <a:t>Formadoras</a:t>
            </a:r>
            <a:r>
              <a:rPr lang="en-US" sz="2000" b="1" dirty="0"/>
              <a:t> de </a:t>
            </a:r>
            <a:r>
              <a:rPr lang="en-US" sz="2000" b="1" dirty="0" err="1"/>
              <a:t>Colonias</a:t>
            </a:r>
            <a:r>
              <a:rPr lang="en-US" sz="2000" b="1" dirty="0"/>
              <a:t> (UFC) de </a:t>
            </a:r>
            <a:r>
              <a:rPr lang="en-US" sz="2000" b="1" i="1" dirty="0"/>
              <a:t>M. bovis BCG</a:t>
            </a:r>
            <a:r>
              <a:rPr lang="en-US" sz="2000" b="1" dirty="0"/>
              <a:t>  después de la infección</a:t>
            </a:r>
          </a:p>
        </p:txBody>
      </p:sp>
      <p:sp>
        <p:nvSpPr>
          <p:cNvPr id="40968" name="1 CuadroTexto"/>
          <p:cNvSpPr txBox="1">
            <a:spLocks noChangeArrowheads="1"/>
          </p:cNvSpPr>
          <p:nvPr/>
        </p:nvSpPr>
        <p:spPr bwMode="auto">
          <a:xfrm>
            <a:off x="5292080" y="1556792"/>
            <a:ext cx="3506088" cy="369332"/>
          </a:xfrm>
          <a:prstGeom prst="rect">
            <a:avLst/>
          </a:prstGeom>
          <a:noFill/>
          <a:ln w="9525">
            <a:noFill/>
            <a:miter lim="800000"/>
            <a:headEnd/>
            <a:tailEnd/>
          </a:ln>
        </p:spPr>
        <p:txBody>
          <a:bodyPr wrap="none">
            <a:spAutoFit/>
          </a:bodyPr>
          <a:lstStyle/>
          <a:p>
            <a:r>
              <a:rPr lang="en-US" b="1" dirty="0"/>
              <a:t>7 días después de la infección</a:t>
            </a:r>
          </a:p>
        </p:txBody>
      </p:sp>
      <p:sp>
        <p:nvSpPr>
          <p:cNvPr id="40969" name="16 CuadroTexto"/>
          <p:cNvSpPr txBox="1">
            <a:spLocks noChangeArrowheads="1"/>
          </p:cNvSpPr>
          <p:nvPr/>
        </p:nvSpPr>
        <p:spPr bwMode="auto">
          <a:xfrm>
            <a:off x="5292080" y="3645024"/>
            <a:ext cx="3775393" cy="369332"/>
          </a:xfrm>
          <a:prstGeom prst="rect">
            <a:avLst/>
          </a:prstGeom>
          <a:noFill/>
          <a:ln w="9525">
            <a:noFill/>
            <a:miter lim="800000"/>
            <a:headEnd/>
            <a:tailEnd/>
          </a:ln>
        </p:spPr>
        <p:txBody>
          <a:bodyPr wrap="none">
            <a:spAutoFit/>
          </a:bodyPr>
          <a:lstStyle/>
          <a:p>
            <a:r>
              <a:rPr lang="en-US" b="1" dirty="0"/>
              <a:t>21 días después de la infección</a:t>
            </a:r>
          </a:p>
        </p:txBody>
      </p:sp>
      <p:grpSp>
        <p:nvGrpSpPr>
          <p:cNvPr id="14" name="13 Grupo"/>
          <p:cNvGrpSpPr/>
          <p:nvPr/>
        </p:nvGrpSpPr>
        <p:grpSpPr>
          <a:xfrm>
            <a:off x="0" y="1484784"/>
            <a:ext cx="5083175" cy="3908425"/>
            <a:chOff x="-6350" y="871538"/>
            <a:chExt cx="5083175" cy="3908425"/>
          </a:xfrm>
        </p:grpSpPr>
        <p:pic>
          <p:nvPicPr>
            <p:cNvPr id="40963" name="Picture 5"/>
            <p:cNvPicPr>
              <a:picLocks noChangeAspect="1" noChangeArrowheads="1"/>
            </p:cNvPicPr>
            <p:nvPr/>
          </p:nvPicPr>
          <p:blipFill>
            <a:blip r:embed="rId3" cstate="print"/>
            <a:srcRect/>
            <a:stretch>
              <a:fillRect/>
            </a:stretch>
          </p:blipFill>
          <p:spPr bwMode="auto">
            <a:xfrm>
              <a:off x="2843213" y="871538"/>
              <a:ext cx="2233612" cy="1920875"/>
            </a:xfrm>
            <a:prstGeom prst="rect">
              <a:avLst/>
            </a:prstGeom>
            <a:noFill/>
            <a:ln w="9525">
              <a:noFill/>
              <a:miter lim="800000"/>
              <a:headEnd/>
              <a:tailEnd/>
            </a:ln>
          </p:spPr>
        </p:pic>
        <p:pic>
          <p:nvPicPr>
            <p:cNvPr id="40964" name="Picture 6"/>
            <p:cNvPicPr>
              <a:picLocks noChangeAspect="1" noChangeArrowheads="1"/>
            </p:cNvPicPr>
            <p:nvPr/>
          </p:nvPicPr>
          <p:blipFill>
            <a:blip r:embed="rId4" cstate="print"/>
            <a:srcRect/>
            <a:stretch>
              <a:fillRect/>
            </a:stretch>
          </p:blipFill>
          <p:spPr bwMode="auto">
            <a:xfrm>
              <a:off x="2843213" y="2973388"/>
              <a:ext cx="2227262" cy="1806575"/>
            </a:xfrm>
            <a:prstGeom prst="rect">
              <a:avLst/>
            </a:prstGeom>
            <a:noFill/>
            <a:ln w="9525">
              <a:noFill/>
              <a:miter lim="800000"/>
              <a:headEnd/>
              <a:tailEnd/>
            </a:ln>
          </p:spPr>
        </p:pic>
        <p:pic>
          <p:nvPicPr>
            <p:cNvPr id="40965" name="Picture 8"/>
            <p:cNvPicPr>
              <a:picLocks noChangeAspect="1" noChangeArrowheads="1"/>
            </p:cNvPicPr>
            <p:nvPr/>
          </p:nvPicPr>
          <p:blipFill>
            <a:blip r:embed="rId5" cstate="print"/>
            <a:srcRect/>
            <a:stretch>
              <a:fillRect/>
            </a:stretch>
          </p:blipFill>
          <p:spPr bwMode="auto">
            <a:xfrm>
              <a:off x="434975" y="2973388"/>
              <a:ext cx="2265363" cy="1806575"/>
            </a:xfrm>
            <a:prstGeom prst="rect">
              <a:avLst/>
            </a:prstGeom>
            <a:noFill/>
            <a:ln w="9525">
              <a:noFill/>
              <a:miter lim="800000"/>
              <a:headEnd/>
              <a:tailEnd/>
            </a:ln>
          </p:spPr>
        </p:pic>
        <p:pic>
          <p:nvPicPr>
            <p:cNvPr id="40966" name="Picture 9"/>
            <p:cNvPicPr>
              <a:picLocks noChangeAspect="1" noChangeArrowheads="1"/>
            </p:cNvPicPr>
            <p:nvPr/>
          </p:nvPicPr>
          <p:blipFill>
            <a:blip r:embed="rId6" cstate="print"/>
            <a:srcRect/>
            <a:stretch>
              <a:fillRect/>
            </a:stretch>
          </p:blipFill>
          <p:spPr bwMode="auto">
            <a:xfrm>
              <a:off x="434975" y="871538"/>
              <a:ext cx="2265363" cy="1920875"/>
            </a:xfrm>
            <a:prstGeom prst="rect">
              <a:avLst/>
            </a:prstGeom>
            <a:noFill/>
            <a:ln w="9525">
              <a:noFill/>
              <a:miter lim="800000"/>
              <a:headEnd/>
              <a:tailEnd/>
            </a:ln>
          </p:spPr>
        </p:pic>
        <p:sp>
          <p:nvSpPr>
            <p:cNvPr id="40970" name="2 CuadroTexto"/>
            <p:cNvSpPr txBox="1">
              <a:spLocks noChangeArrowheads="1"/>
            </p:cNvSpPr>
            <p:nvPr/>
          </p:nvSpPr>
          <p:spPr bwMode="auto">
            <a:xfrm>
              <a:off x="-6350" y="1069975"/>
              <a:ext cx="441325" cy="400050"/>
            </a:xfrm>
            <a:prstGeom prst="rect">
              <a:avLst/>
            </a:prstGeom>
            <a:noFill/>
            <a:ln w="9525">
              <a:noFill/>
              <a:miter lim="800000"/>
              <a:headEnd/>
              <a:tailEnd/>
            </a:ln>
          </p:spPr>
          <p:txBody>
            <a:bodyPr wrap="none">
              <a:spAutoFit/>
            </a:bodyPr>
            <a:lstStyle/>
            <a:p>
              <a:r>
                <a:rPr lang="en-US" sz="2000" b="1"/>
                <a:t>A.</a:t>
              </a:r>
              <a:endParaRPr lang="en-US" b="1"/>
            </a:p>
          </p:txBody>
        </p:sp>
        <p:sp>
          <p:nvSpPr>
            <p:cNvPr id="40971" name="18 CuadroTexto"/>
            <p:cNvSpPr txBox="1">
              <a:spLocks noChangeArrowheads="1"/>
            </p:cNvSpPr>
            <p:nvPr/>
          </p:nvSpPr>
          <p:spPr bwMode="auto">
            <a:xfrm>
              <a:off x="0" y="2973388"/>
              <a:ext cx="441325" cy="400050"/>
            </a:xfrm>
            <a:prstGeom prst="rect">
              <a:avLst/>
            </a:prstGeom>
            <a:noFill/>
            <a:ln w="9525">
              <a:noFill/>
              <a:miter lim="800000"/>
              <a:headEnd/>
              <a:tailEnd/>
            </a:ln>
          </p:spPr>
          <p:txBody>
            <a:bodyPr wrap="none">
              <a:spAutoFit/>
            </a:bodyPr>
            <a:lstStyle/>
            <a:p>
              <a:r>
                <a:rPr lang="en-US" sz="2000" b="1"/>
                <a:t>B.</a:t>
              </a:r>
              <a:endParaRPr lang="en-US" b="1"/>
            </a:p>
          </p:txBody>
        </p:sp>
      </p:grpSp>
      <p:sp>
        <p:nvSpPr>
          <p:cNvPr id="12" name="11 CuadroTexto"/>
          <p:cNvSpPr txBox="1"/>
          <p:nvPr/>
        </p:nvSpPr>
        <p:spPr>
          <a:xfrm>
            <a:off x="827584" y="1052736"/>
            <a:ext cx="1005403" cy="369332"/>
          </a:xfrm>
          <a:prstGeom prst="rect">
            <a:avLst/>
          </a:prstGeom>
          <a:noFill/>
        </p:spPr>
        <p:txBody>
          <a:bodyPr wrap="none" rtlCol="0">
            <a:spAutoFit/>
          </a:bodyPr>
          <a:lstStyle/>
          <a:p>
            <a:r>
              <a:rPr lang="af-ZA" b="1" dirty="0"/>
              <a:t>Control</a:t>
            </a:r>
          </a:p>
        </p:txBody>
      </p:sp>
      <p:sp>
        <p:nvSpPr>
          <p:cNvPr id="13" name="12 CuadroTexto"/>
          <p:cNvSpPr txBox="1"/>
          <p:nvPr/>
        </p:nvSpPr>
        <p:spPr>
          <a:xfrm>
            <a:off x="2849563" y="1085031"/>
            <a:ext cx="2313454" cy="369332"/>
          </a:xfrm>
          <a:prstGeom prst="rect">
            <a:avLst/>
          </a:prstGeom>
          <a:noFill/>
        </p:spPr>
        <p:txBody>
          <a:bodyPr wrap="none" rtlCol="0">
            <a:spAutoFit/>
          </a:bodyPr>
          <a:lstStyle/>
          <a:p>
            <a:r>
              <a:rPr lang="af-ZA" b="1" dirty="0"/>
              <a:t>Ratones Infectados</a:t>
            </a:r>
          </a:p>
        </p:txBody>
      </p:sp>
      <p:sp>
        <p:nvSpPr>
          <p:cNvPr id="15" name="14 CuadroTexto"/>
          <p:cNvSpPr txBox="1"/>
          <p:nvPr/>
        </p:nvSpPr>
        <p:spPr>
          <a:xfrm>
            <a:off x="0" y="6581001"/>
            <a:ext cx="2153154" cy="276999"/>
          </a:xfrm>
          <a:prstGeom prst="rect">
            <a:avLst/>
          </a:prstGeom>
          <a:noFill/>
        </p:spPr>
        <p:txBody>
          <a:bodyPr wrap="none" rtlCol="0">
            <a:spAutoFit/>
          </a:bodyPr>
          <a:lstStyle/>
          <a:p>
            <a:r>
              <a:rPr lang="af-ZA" sz="1200" dirty="0"/>
              <a:t>Ordonez  et</a:t>
            </a:r>
            <a:r>
              <a:rPr lang="af-ZA" sz="1200" i="1" dirty="0"/>
              <a:t> al. LUNG 2017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26 CuadroTexto"/>
          <p:cNvSpPr txBox="1">
            <a:spLocks noChangeArrowheads="1"/>
          </p:cNvSpPr>
          <p:nvPr/>
        </p:nvSpPr>
        <p:spPr bwMode="auto">
          <a:xfrm>
            <a:off x="182126" y="61606"/>
            <a:ext cx="7630234" cy="461665"/>
          </a:xfrm>
          <a:prstGeom prst="rect">
            <a:avLst/>
          </a:prstGeom>
          <a:noFill/>
          <a:ln w="9525">
            <a:noFill/>
            <a:miter lim="800000"/>
            <a:headEnd/>
            <a:tailEnd/>
          </a:ln>
        </p:spPr>
        <p:txBody>
          <a:bodyPr wrap="square">
            <a:spAutoFit/>
          </a:bodyPr>
          <a:lstStyle/>
          <a:p>
            <a:pPr algn="ctr"/>
            <a:r>
              <a:rPr lang="en-US" sz="2400" b="1" dirty="0">
                <a:latin typeface="Arial" pitchFamily="34" charset="0"/>
                <a:cs typeface="Arial" pitchFamily="34" charset="0"/>
              </a:rPr>
              <a:t>Ciclo de Infección de la tuberculosis</a:t>
            </a:r>
            <a:endParaRPr lang="es-PA" sz="2400" b="1" dirty="0">
              <a:latin typeface="Arial" pitchFamily="34" charset="0"/>
              <a:cs typeface="Arial" pitchFamily="34" charset="0"/>
            </a:endParaRPr>
          </a:p>
        </p:txBody>
      </p:sp>
      <p:sp>
        <p:nvSpPr>
          <p:cNvPr id="7" name="6 Rectángulo"/>
          <p:cNvSpPr/>
          <p:nvPr/>
        </p:nvSpPr>
        <p:spPr>
          <a:xfrm>
            <a:off x="6662846" y="6564342"/>
            <a:ext cx="2299027" cy="261610"/>
          </a:xfrm>
          <a:prstGeom prst="rect">
            <a:avLst/>
          </a:prstGeom>
        </p:spPr>
        <p:txBody>
          <a:bodyPr wrap="none">
            <a:spAutoFit/>
          </a:bodyPr>
          <a:lstStyle/>
          <a:p>
            <a:r>
              <a:rPr lang="af-ZA" sz="1100" dirty="0">
                <a:latin typeface="Arial" pitchFamily="34" charset="0"/>
                <a:cs typeface="Arial" pitchFamily="34" charset="0"/>
              </a:rPr>
              <a:t>Tichler </a:t>
            </a:r>
            <a:r>
              <a:rPr lang="af-ZA" sz="1100" i="1" dirty="0">
                <a:latin typeface="Arial" pitchFamily="34" charset="0"/>
                <a:cs typeface="Arial" pitchFamily="34" charset="0"/>
              </a:rPr>
              <a:t>et al.</a:t>
            </a:r>
            <a:r>
              <a:rPr lang="af-ZA" sz="1100" dirty="0">
                <a:latin typeface="Arial" pitchFamily="34" charset="0"/>
                <a:cs typeface="Arial" pitchFamily="34" charset="0"/>
              </a:rPr>
              <a:t> CurrOpin Micro 2010</a:t>
            </a:r>
          </a:p>
        </p:txBody>
      </p:sp>
      <p:pic>
        <p:nvPicPr>
          <p:cNvPr id="3" name="Picture 2">
            <a:extLst>
              <a:ext uri="{FF2B5EF4-FFF2-40B4-BE49-F238E27FC236}">
                <a16:creationId xmlns:a16="http://schemas.microsoft.com/office/drawing/2014/main" id="{5CD6D881-ED1F-4ECB-84D3-F4E7F8AD9DB3}"/>
              </a:ext>
            </a:extLst>
          </p:cNvPr>
          <p:cNvPicPr>
            <a:picLocks noChangeAspect="1"/>
          </p:cNvPicPr>
          <p:nvPr/>
        </p:nvPicPr>
        <p:blipFill>
          <a:blip r:embed="rId3"/>
          <a:stretch>
            <a:fillRect/>
          </a:stretch>
        </p:blipFill>
        <p:spPr>
          <a:xfrm>
            <a:off x="1331640" y="523271"/>
            <a:ext cx="5976664" cy="4396421"/>
          </a:xfrm>
          <a:prstGeom prst="rect">
            <a:avLst/>
          </a:prstGeom>
        </p:spPr>
      </p:pic>
      <p:sp>
        <p:nvSpPr>
          <p:cNvPr id="4" name="TextBox 3">
            <a:extLst>
              <a:ext uri="{FF2B5EF4-FFF2-40B4-BE49-F238E27FC236}">
                <a16:creationId xmlns:a16="http://schemas.microsoft.com/office/drawing/2014/main" id="{E78C2547-012D-4F20-AAD6-1EFAD8E2FAA8}"/>
              </a:ext>
            </a:extLst>
          </p:cNvPr>
          <p:cNvSpPr txBox="1"/>
          <p:nvPr/>
        </p:nvSpPr>
        <p:spPr>
          <a:xfrm>
            <a:off x="182127" y="5159895"/>
            <a:ext cx="8638345" cy="1569660"/>
          </a:xfrm>
          <a:prstGeom prst="rect">
            <a:avLst/>
          </a:prstGeom>
          <a:noFill/>
        </p:spPr>
        <p:txBody>
          <a:bodyPr wrap="square" rtlCol="0">
            <a:spAutoFit/>
          </a:bodyPr>
          <a:lstStyle/>
          <a:p>
            <a:pPr marL="342900" indent="-342900">
              <a:buAutoNum type="arabicPeriod"/>
            </a:pPr>
            <a:r>
              <a:rPr lang="en-US" sz="1600" dirty="0"/>
              <a:t>Inhalaci</a:t>
            </a:r>
            <a:r>
              <a:rPr lang="es-PA" sz="1600" dirty="0"/>
              <a:t>ón de Mtb </a:t>
            </a:r>
          </a:p>
          <a:p>
            <a:pPr marL="342900" indent="-342900">
              <a:buAutoNum type="arabicPeriod"/>
            </a:pPr>
            <a:r>
              <a:rPr lang="en-US" sz="1600" dirty="0"/>
              <a:t>Diseminación de las células infectadas</a:t>
            </a:r>
          </a:p>
          <a:p>
            <a:pPr marL="342900" indent="-342900">
              <a:buAutoNum type="arabicPeriod"/>
            </a:pPr>
            <a:r>
              <a:rPr lang="en-US" sz="1600" dirty="0"/>
              <a:t>Establecimiento de células infectadas y </a:t>
            </a:r>
            <a:r>
              <a:rPr lang="en-US" sz="1600" dirty="0" err="1"/>
              <a:t>formación</a:t>
            </a:r>
            <a:r>
              <a:rPr lang="en-US" sz="1600" dirty="0"/>
              <a:t> de la 2da lesion</a:t>
            </a:r>
          </a:p>
          <a:p>
            <a:pPr marL="342900" indent="-342900">
              <a:buAutoNum type="arabicPeriod"/>
            </a:pPr>
            <a:r>
              <a:rPr lang="en-US" sz="1600" dirty="0"/>
              <a:t>Latencia de la Micobacteria</a:t>
            </a:r>
          </a:p>
          <a:p>
            <a:pPr marL="342900" indent="-342900">
              <a:buAutoNum type="arabicPeriod"/>
            </a:pPr>
            <a:r>
              <a:rPr lang="en-US" sz="1600" dirty="0"/>
              <a:t>Daño tisular</a:t>
            </a:r>
          </a:p>
          <a:p>
            <a:pPr marL="342900" indent="-342900">
              <a:buAutoNum type="arabicPeriod"/>
            </a:pPr>
            <a:r>
              <a:rPr lang="en-US" sz="1600" dirty="0"/>
              <a:t>Nuevo ciclo de Infección </a:t>
            </a:r>
          </a:p>
        </p:txBody>
      </p:sp>
      <p:sp>
        <p:nvSpPr>
          <p:cNvPr id="5" name="TextBox 4">
            <a:extLst>
              <a:ext uri="{FF2B5EF4-FFF2-40B4-BE49-F238E27FC236}">
                <a16:creationId xmlns:a16="http://schemas.microsoft.com/office/drawing/2014/main" id="{3CB0E760-1BC5-404F-9299-2B7C592967CD}"/>
              </a:ext>
            </a:extLst>
          </p:cNvPr>
          <p:cNvSpPr txBox="1"/>
          <p:nvPr/>
        </p:nvSpPr>
        <p:spPr>
          <a:xfrm>
            <a:off x="3202709" y="2124557"/>
            <a:ext cx="2018501" cy="369332"/>
          </a:xfrm>
          <a:prstGeom prst="rect">
            <a:avLst/>
          </a:prstGeom>
          <a:noFill/>
        </p:spPr>
        <p:txBody>
          <a:bodyPr wrap="none" rtlCol="0">
            <a:spAutoFit/>
          </a:bodyPr>
          <a:lstStyle/>
          <a:p>
            <a:r>
              <a:rPr lang="es-PA" dirty="0"/>
              <a:t>1. Lesión primaria</a:t>
            </a:r>
            <a:endParaRPr lang="en-US" dirty="0"/>
          </a:p>
        </p:txBody>
      </p:sp>
      <p:sp>
        <p:nvSpPr>
          <p:cNvPr id="8" name="TextBox 7">
            <a:extLst>
              <a:ext uri="{FF2B5EF4-FFF2-40B4-BE49-F238E27FC236}">
                <a16:creationId xmlns:a16="http://schemas.microsoft.com/office/drawing/2014/main" id="{B88956C4-5C97-4D2B-92A8-83A2F44091FF}"/>
              </a:ext>
            </a:extLst>
          </p:cNvPr>
          <p:cNvSpPr txBox="1"/>
          <p:nvPr/>
        </p:nvSpPr>
        <p:spPr>
          <a:xfrm>
            <a:off x="5333900" y="2577283"/>
            <a:ext cx="1944216" cy="369332"/>
          </a:xfrm>
          <a:prstGeom prst="rect">
            <a:avLst/>
          </a:prstGeom>
          <a:noFill/>
        </p:spPr>
        <p:txBody>
          <a:bodyPr wrap="square" rtlCol="0">
            <a:spAutoFit/>
          </a:bodyPr>
          <a:lstStyle/>
          <a:p>
            <a:r>
              <a:rPr lang="es-PA" dirty="0"/>
              <a:t>2. Diseminación </a:t>
            </a:r>
            <a:endParaRPr lang="en-US" dirty="0"/>
          </a:p>
        </p:txBody>
      </p:sp>
      <p:sp>
        <p:nvSpPr>
          <p:cNvPr id="10" name="TextBox 9">
            <a:extLst>
              <a:ext uri="{FF2B5EF4-FFF2-40B4-BE49-F238E27FC236}">
                <a16:creationId xmlns:a16="http://schemas.microsoft.com/office/drawing/2014/main" id="{BC18F99B-A96D-496D-AF81-F849FE19BFD3}"/>
              </a:ext>
            </a:extLst>
          </p:cNvPr>
          <p:cNvSpPr txBox="1"/>
          <p:nvPr/>
        </p:nvSpPr>
        <p:spPr>
          <a:xfrm>
            <a:off x="5357275" y="4453888"/>
            <a:ext cx="2455085" cy="369332"/>
          </a:xfrm>
          <a:prstGeom prst="rect">
            <a:avLst/>
          </a:prstGeom>
          <a:noFill/>
        </p:spPr>
        <p:txBody>
          <a:bodyPr wrap="square" rtlCol="0">
            <a:spAutoFit/>
          </a:bodyPr>
          <a:lstStyle/>
          <a:p>
            <a:r>
              <a:rPr lang="es-PA" dirty="0"/>
              <a:t>3. Lesión secundaria  </a:t>
            </a:r>
            <a:endParaRPr lang="en-US" dirty="0"/>
          </a:p>
        </p:txBody>
      </p:sp>
      <p:sp>
        <p:nvSpPr>
          <p:cNvPr id="11" name="TextBox 10">
            <a:extLst>
              <a:ext uri="{FF2B5EF4-FFF2-40B4-BE49-F238E27FC236}">
                <a16:creationId xmlns:a16="http://schemas.microsoft.com/office/drawing/2014/main" id="{E25D3B2C-FD18-439B-BD3E-4CF90D03D3BD}"/>
              </a:ext>
            </a:extLst>
          </p:cNvPr>
          <p:cNvSpPr txBox="1"/>
          <p:nvPr/>
        </p:nvSpPr>
        <p:spPr>
          <a:xfrm>
            <a:off x="3202709" y="4844415"/>
            <a:ext cx="2455085" cy="369332"/>
          </a:xfrm>
          <a:prstGeom prst="rect">
            <a:avLst/>
          </a:prstGeom>
          <a:noFill/>
        </p:spPr>
        <p:txBody>
          <a:bodyPr wrap="square" rtlCol="0">
            <a:spAutoFit/>
          </a:bodyPr>
          <a:lstStyle/>
          <a:p>
            <a:r>
              <a:rPr lang="es-PA" dirty="0"/>
              <a:t>4. Infección latente</a:t>
            </a:r>
            <a:endParaRPr lang="en-US" dirty="0"/>
          </a:p>
        </p:txBody>
      </p:sp>
      <p:sp>
        <p:nvSpPr>
          <p:cNvPr id="12" name="TextBox 11">
            <a:extLst>
              <a:ext uri="{FF2B5EF4-FFF2-40B4-BE49-F238E27FC236}">
                <a16:creationId xmlns:a16="http://schemas.microsoft.com/office/drawing/2014/main" id="{D005C944-9351-4774-8091-346AB3F5BDC0}"/>
              </a:ext>
            </a:extLst>
          </p:cNvPr>
          <p:cNvSpPr txBox="1"/>
          <p:nvPr/>
        </p:nvSpPr>
        <p:spPr>
          <a:xfrm>
            <a:off x="1331640" y="4462423"/>
            <a:ext cx="2455085" cy="369332"/>
          </a:xfrm>
          <a:prstGeom prst="rect">
            <a:avLst/>
          </a:prstGeom>
          <a:noFill/>
        </p:spPr>
        <p:txBody>
          <a:bodyPr wrap="square" rtlCol="0">
            <a:spAutoFit/>
          </a:bodyPr>
          <a:lstStyle/>
          <a:p>
            <a:r>
              <a:rPr lang="es-PA" dirty="0"/>
              <a:t>5. Reactivación</a:t>
            </a:r>
            <a:endParaRPr lang="en-US" dirty="0"/>
          </a:p>
        </p:txBody>
      </p:sp>
      <p:sp>
        <p:nvSpPr>
          <p:cNvPr id="9" name="TextBox 8">
            <a:extLst>
              <a:ext uri="{FF2B5EF4-FFF2-40B4-BE49-F238E27FC236}">
                <a16:creationId xmlns:a16="http://schemas.microsoft.com/office/drawing/2014/main" id="{246638C8-0526-41DB-A1B7-BC883CE40670}"/>
              </a:ext>
            </a:extLst>
          </p:cNvPr>
          <p:cNvSpPr txBox="1"/>
          <p:nvPr/>
        </p:nvSpPr>
        <p:spPr>
          <a:xfrm>
            <a:off x="1467837" y="2577283"/>
            <a:ext cx="1518364" cy="369332"/>
          </a:xfrm>
          <a:prstGeom prst="rect">
            <a:avLst/>
          </a:prstGeom>
          <a:noFill/>
        </p:spPr>
        <p:txBody>
          <a:bodyPr wrap="none" rtlCol="0">
            <a:spAutoFit/>
          </a:bodyPr>
          <a:lstStyle/>
          <a:p>
            <a:r>
              <a:rPr lang="es-PA" dirty="0"/>
              <a:t>6. Cavitación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685801" y="1066800"/>
            <a:ext cx="2057400" cy="1752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endParaRPr lang="es-ES" sz="1100" b="1" dirty="0">
              <a:latin typeface="Arial" pitchFamily="34" charset="0"/>
              <a:cs typeface="Arial" pitchFamily="34" charset="0"/>
            </a:endParaRPr>
          </a:p>
          <a:p>
            <a:pPr lvl="0" fontAlgn="base">
              <a:spcBef>
                <a:spcPct val="0"/>
              </a:spcBef>
              <a:spcAft>
                <a:spcPts val="1000"/>
              </a:spcAft>
            </a:pPr>
            <a:endParaRPr lang="es-ES" sz="1100" b="1" dirty="0">
              <a:latin typeface="Arial" pitchFamily="34" charset="0"/>
              <a:cs typeface="Arial" pitchFamily="34" charset="0"/>
            </a:endParaRPr>
          </a:p>
          <a:p>
            <a:pPr lvl="0" fontAlgn="base">
              <a:spcBef>
                <a:spcPct val="0"/>
              </a:spcBef>
              <a:spcAft>
                <a:spcPts val="1000"/>
              </a:spcAft>
            </a:pPr>
            <a:endParaRPr lang="es-ES" sz="1100" b="1" dirty="0">
              <a:latin typeface="Arial" pitchFamily="34" charset="0"/>
              <a:cs typeface="Arial" pitchFamily="34" charset="0"/>
            </a:endParaRPr>
          </a:p>
          <a:p>
            <a:pPr lvl="0" fontAlgn="base">
              <a:spcBef>
                <a:spcPct val="0"/>
              </a:spcBef>
              <a:spcAft>
                <a:spcPts val="1000"/>
              </a:spcAft>
            </a:pPr>
            <a:endParaRPr lang="es-ES" sz="1100" b="1" dirty="0">
              <a:latin typeface="Arial" pitchFamily="34" charset="0"/>
              <a:cs typeface="Arial" pitchFamily="34" charset="0"/>
            </a:endParaRPr>
          </a:p>
          <a:p>
            <a:pPr lvl="0" fontAlgn="base">
              <a:spcBef>
                <a:spcPct val="0"/>
              </a:spcBef>
              <a:spcAft>
                <a:spcPts val="1000"/>
              </a:spcAft>
            </a:pPr>
            <a:endParaRPr lang="es-ES" sz="1100" b="1" dirty="0">
              <a:latin typeface="Arial" pitchFamily="34" charset="0"/>
              <a:cs typeface="Arial" pitchFamily="34" charset="0"/>
            </a:endParaRPr>
          </a:p>
          <a:p>
            <a:pPr fontAlgn="base">
              <a:spcBef>
                <a:spcPct val="0"/>
              </a:spcBef>
              <a:spcAft>
                <a:spcPts val="1000"/>
              </a:spcAft>
            </a:pPr>
            <a:r>
              <a:rPr lang="es-ES" sz="1200" b="1" dirty="0">
                <a:latin typeface="Arial" pitchFamily="34" charset="0"/>
                <a:cs typeface="Arial" pitchFamily="34" charset="0"/>
              </a:rPr>
              <a:t>20X</a:t>
            </a:r>
            <a:endParaRPr lang="en-US" sz="1200" b="1" dirty="0">
              <a:latin typeface="Arial" pitchFamily="34" charset="0"/>
              <a:cs typeface="Arial" pitchFamily="34" charset="0"/>
            </a:endParaRPr>
          </a:p>
        </p:txBody>
      </p:sp>
      <p:pic>
        <p:nvPicPr>
          <p:cNvPr id="5" name="Picture 9" descr="CN1 day21"/>
          <p:cNvPicPr/>
          <p:nvPr/>
        </p:nvPicPr>
        <p:blipFill>
          <a:blip r:embed="rId3" cstate="print"/>
          <a:srcRect/>
          <a:stretch>
            <a:fillRect/>
          </a:stretch>
        </p:blipFill>
        <p:spPr bwMode="auto">
          <a:xfrm>
            <a:off x="762000" y="1143000"/>
            <a:ext cx="1905000" cy="1447800"/>
          </a:xfrm>
          <a:prstGeom prst="rect">
            <a:avLst/>
          </a:prstGeom>
          <a:noFill/>
          <a:ln w="9525">
            <a:noFill/>
            <a:miter lim="800000"/>
            <a:headEnd/>
            <a:tailEnd/>
          </a:ln>
        </p:spPr>
      </p:pic>
      <p:sp>
        <p:nvSpPr>
          <p:cNvPr id="1028" name="Text Box 4"/>
          <p:cNvSpPr txBox="1">
            <a:spLocks noChangeArrowheads="1"/>
          </p:cNvSpPr>
          <p:nvPr/>
        </p:nvSpPr>
        <p:spPr bwMode="auto">
          <a:xfrm>
            <a:off x="2819400" y="1066800"/>
            <a:ext cx="1981200" cy="1752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E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E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dirty="0">
                <a:ln>
                  <a:noFill/>
                </a:ln>
                <a:solidFill>
                  <a:schemeClr val="tx1"/>
                </a:solidFill>
                <a:effectLst/>
                <a:latin typeface="Arial" pitchFamily="34" charset="0"/>
                <a:cs typeface="Arial" pitchFamily="34" charset="0"/>
              </a:rPr>
              <a:t>20X</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683568" y="3140968"/>
            <a:ext cx="1983432" cy="1828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E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E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R="0" indent="0" fontAlgn="base">
              <a:lnSpc>
                <a:spcPct val="100000"/>
              </a:lnSpc>
              <a:spcBef>
                <a:spcPct val="0"/>
              </a:spcBef>
              <a:spcAft>
                <a:spcPts val="1000"/>
              </a:spcAft>
              <a:buClrTx/>
              <a:buSzTx/>
              <a:buFontTx/>
              <a:buNone/>
              <a:tabLst/>
            </a:pPr>
            <a:r>
              <a:rPr lang="es-ES" sz="1200" b="1" dirty="0">
                <a:latin typeface="Arial" pitchFamily="34" charset="0"/>
                <a:cs typeface="Arial" pitchFamily="34" charset="0"/>
              </a:rPr>
              <a:t>20X</a:t>
            </a:r>
            <a:endParaRPr lang="en-US" sz="1200" b="1" dirty="0">
              <a:latin typeface="Arial" pitchFamily="34" charset="0"/>
              <a:cs typeface="Arial" pitchFamily="34" charset="0"/>
            </a:endParaRPr>
          </a:p>
        </p:txBody>
      </p:sp>
      <p:pic>
        <p:nvPicPr>
          <p:cNvPr id="8" name="Picture 6" descr="CN1 DAY 7 ZN 10X"/>
          <p:cNvPicPr/>
          <p:nvPr/>
        </p:nvPicPr>
        <p:blipFill>
          <a:blip r:embed="rId4" cstate="print"/>
          <a:srcRect r="12772" b="10982"/>
          <a:stretch>
            <a:fillRect/>
          </a:stretch>
        </p:blipFill>
        <p:spPr bwMode="auto">
          <a:xfrm>
            <a:off x="762000" y="3200400"/>
            <a:ext cx="1828800" cy="1524000"/>
          </a:xfrm>
          <a:prstGeom prst="rect">
            <a:avLst/>
          </a:prstGeom>
          <a:noFill/>
          <a:ln w="9525">
            <a:noFill/>
            <a:miter lim="800000"/>
            <a:headEnd/>
            <a:tailEnd/>
          </a:ln>
        </p:spPr>
      </p:pic>
      <p:pic>
        <p:nvPicPr>
          <p:cNvPr id="9" name="Picture 5" descr="TX5 day7"/>
          <p:cNvPicPr/>
          <p:nvPr/>
        </p:nvPicPr>
        <p:blipFill>
          <a:blip r:embed="rId5" cstate="print"/>
          <a:srcRect/>
          <a:stretch>
            <a:fillRect/>
          </a:stretch>
        </p:blipFill>
        <p:spPr bwMode="auto">
          <a:xfrm>
            <a:off x="2895600" y="1143000"/>
            <a:ext cx="1828800" cy="1447800"/>
          </a:xfrm>
          <a:prstGeom prst="rect">
            <a:avLst/>
          </a:prstGeom>
          <a:noFill/>
          <a:ln w="9525">
            <a:noFill/>
            <a:miter lim="800000"/>
            <a:headEnd/>
            <a:tailEnd/>
          </a:ln>
        </p:spPr>
      </p:pic>
      <p:sp>
        <p:nvSpPr>
          <p:cNvPr id="1030" name="Text Box 6"/>
          <p:cNvSpPr txBox="1">
            <a:spLocks noChangeArrowheads="1"/>
          </p:cNvSpPr>
          <p:nvPr/>
        </p:nvSpPr>
        <p:spPr bwMode="auto">
          <a:xfrm>
            <a:off x="2743200" y="3124201"/>
            <a:ext cx="2057400" cy="1828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E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E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dirty="0">
                <a:ln>
                  <a:noFill/>
                </a:ln>
                <a:solidFill>
                  <a:schemeClr val="tx1"/>
                </a:solidFill>
                <a:effectLst/>
                <a:latin typeface="Arial" pitchFamily="34" charset="0"/>
                <a:cs typeface="Arial" pitchFamily="34" charset="0"/>
              </a:rPr>
              <a:t>40X</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2" name="Picture 7" descr="TX1 ZN DAY 7"/>
          <p:cNvPicPr/>
          <p:nvPr/>
        </p:nvPicPr>
        <p:blipFill>
          <a:blip r:embed="rId6" cstate="print"/>
          <a:srcRect l="25764" b="30153"/>
          <a:stretch>
            <a:fillRect/>
          </a:stretch>
        </p:blipFill>
        <p:spPr bwMode="auto">
          <a:xfrm>
            <a:off x="2819400" y="3200400"/>
            <a:ext cx="1905000" cy="1524000"/>
          </a:xfrm>
          <a:prstGeom prst="rect">
            <a:avLst/>
          </a:prstGeom>
          <a:noFill/>
          <a:ln w="9525">
            <a:noFill/>
            <a:miter lim="800000"/>
            <a:headEnd/>
            <a:tailEnd/>
          </a:ln>
        </p:spPr>
      </p:pic>
      <p:sp>
        <p:nvSpPr>
          <p:cNvPr id="1031" name="Text Box 7"/>
          <p:cNvSpPr txBox="1">
            <a:spLocks noChangeArrowheads="1"/>
          </p:cNvSpPr>
          <p:nvPr/>
        </p:nvSpPr>
        <p:spPr bwMode="auto">
          <a:xfrm>
            <a:off x="4876800" y="1066800"/>
            <a:ext cx="2001838" cy="1752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E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E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dirty="0">
                <a:ln>
                  <a:noFill/>
                </a:ln>
                <a:solidFill>
                  <a:schemeClr val="tx1"/>
                </a:solidFill>
                <a:effectLst/>
                <a:latin typeface="Arial" pitchFamily="34" charset="0"/>
                <a:cs typeface="Arial" pitchFamily="34" charset="0"/>
              </a:rPr>
              <a:t>40X</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4" name="Picture 10" descr="TX1 day21"/>
          <p:cNvPicPr/>
          <p:nvPr/>
        </p:nvPicPr>
        <p:blipFill>
          <a:blip r:embed="rId7" cstate="print"/>
          <a:srcRect/>
          <a:stretch>
            <a:fillRect/>
          </a:stretch>
        </p:blipFill>
        <p:spPr bwMode="auto">
          <a:xfrm>
            <a:off x="4953000" y="1143000"/>
            <a:ext cx="1838325" cy="1447001"/>
          </a:xfrm>
          <a:prstGeom prst="rect">
            <a:avLst/>
          </a:prstGeom>
          <a:noFill/>
          <a:ln w="9525">
            <a:noFill/>
            <a:miter lim="800000"/>
            <a:headEnd/>
            <a:tailEnd/>
          </a:ln>
        </p:spPr>
      </p:pic>
      <p:sp>
        <p:nvSpPr>
          <p:cNvPr id="1032" name="Text Box 8"/>
          <p:cNvSpPr txBox="1">
            <a:spLocks noChangeArrowheads="1"/>
          </p:cNvSpPr>
          <p:nvPr/>
        </p:nvSpPr>
        <p:spPr bwMode="auto">
          <a:xfrm>
            <a:off x="4876800" y="3124200"/>
            <a:ext cx="2057400" cy="1828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E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E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dirty="0">
                <a:ln>
                  <a:noFill/>
                </a:ln>
                <a:solidFill>
                  <a:schemeClr val="tx1"/>
                </a:solidFill>
                <a:effectLst/>
                <a:latin typeface="Arial" pitchFamily="34" charset="0"/>
                <a:cs typeface="Arial" pitchFamily="34" charset="0"/>
              </a:rPr>
              <a:t>100X</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6" name="Picture 13" descr="ZN TX1 DAY 21 5"/>
          <p:cNvPicPr/>
          <p:nvPr/>
        </p:nvPicPr>
        <p:blipFill>
          <a:blip r:embed="rId8" cstate="print"/>
          <a:srcRect l="17824" t="14874" r="19255"/>
          <a:stretch>
            <a:fillRect/>
          </a:stretch>
        </p:blipFill>
        <p:spPr bwMode="auto">
          <a:xfrm>
            <a:off x="4953000" y="3200400"/>
            <a:ext cx="1905001" cy="1524000"/>
          </a:xfrm>
          <a:prstGeom prst="rect">
            <a:avLst/>
          </a:prstGeom>
          <a:noFill/>
          <a:ln w="9525">
            <a:noFill/>
            <a:miter lim="800000"/>
            <a:headEnd/>
            <a:tailEnd/>
          </a:ln>
        </p:spPr>
      </p:pic>
      <p:sp>
        <p:nvSpPr>
          <p:cNvPr id="2" name="Text Box 2"/>
          <p:cNvSpPr txBox="1">
            <a:spLocks noChangeArrowheads="1"/>
          </p:cNvSpPr>
          <p:nvPr/>
        </p:nvSpPr>
        <p:spPr bwMode="auto">
          <a:xfrm>
            <a:off x="6934200" y="1066800"/>
            <a:ext cx="2000250" cy="17621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E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E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dirty="0">
                <a:ln>
                  <a:noFill/>
                </a:ln>
                <a:solidFill>
                  <a:schemeClr val="tx1"/>
                </a:solidFill>
                <a:effectLst/>
                <a:latin typeface="Arial" pitchFamily="34" charset="0"/>
                <a:cs typeface="Arial" pitchFamily="34" charset="0"/>
              </a:rPr>
              <a:t>40X</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5" name="14 Imagen" descr="C:\Users\Omarsky\Desktop\Ciara\Jornada 1\INF 90  P1(2) 40x.jpg"/>
          <p:cNvPicPr/>
          <p:nvPr/>
        </p:nvPicPr>
        <p:blipFill>
          <a:blip r:embed="rId9" cstate="print"/>
          <a:srcRect/>
          <a:stretch>
            <a:fillRect/>
          </a:stretch>
        </p:blipFill>
        <p:spPr bwMode="auto">
          <a:xfrm>
            <a:off x="7010400" y="1143000"/>
            <a:ext cx="1820987" cy="1485900"/>
          </a:xfrm>
          <a:prstGeom prst="rect">
            <a:avLst/>
          </a:prstGeom>
          <a:noFill/>
          <a:ln w="9525">
            <a:noFill/>
            <a:miter lim="800000"/>
            <a:headEnd/>
            <a:tailEnd/>
          </a:ln>
        </p:spPr>
      </p:pic>
      <p:sp>
        <p:nvSpPr>
          <p:cNvPr id="17" name="16 Rectángulo"/>
          <p:cNvSpPr/>
          <p:nvPr/>
        </p:nvSpPr>
        <p:spPr>
          <a:xfrm>
            <a:off x="0" y="1524000"/>
            <a:ext cx="762000" cy="369332"/>
          </a:xfrm>
          <a:prstGeom prst="rect">
            <a:avLst/>
          </a:prstGeom>
        </p:spPr>
        <p:txBody>
          <a:bodyPr wrap="square">
            <a:spAutoFit/>
          </a:bodyPr>
          <a:lstStyle/>
          <a:p>
            <a:r>
              <a:rPr lang="pt-BR" b="1" dirty="0">
                <a:latin typeface="Arial Black" pitchFamily="34" charset="0"/>
              </a:rPr>
              <a:t>H&amp;E</a:t>
            </a:r>
            <a:r>
              <a:rPr lang="pt-BR" b="1" dirty="0"/>
              <a:t> </a:t>
            </a:r>
            <a:endParaRPr lang="af-ZA" dirty="0"/>
          </a:p>
        </p:txBody>
      </p:sp>
      <p:sp>
        <p:nvSpPr>
          <p:cNvPr id="1027" name="Rectangle 3"/>
          <p:cNvSpPr>
            <a:spLocks noChangeArrowheads="1"/>
          </p:cNvSpPr>
          <p:nvPr/>
        </p:nvSpPr>
        <p:spPr bwMode="auto">
          <a:xfrm>
            <a:off x="0" y="3382833"/>
            <a:ext cx="609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a:ln>
                  <a:noFill/>
                </a:ln>
                <a:solidFill>
                  <a:schemeClr val="tx1"/>
                </a:solidFill>
                <a:effectLst/>
                <a:latin typeface="Arial Black" pitchFamily="34" charset="0"/>
                <a:ea typeface="Calibri" pitchFamily="34" charset="0"/>
                <a:cs typeface="Arial" pitchFamily="34" charset="0"/>
              </a:rPr>
              <a:t>ZN</a:t>
            </a:r>
            <a:endParaRPr kumimoji="0" lang="pt-BR" b="0" i="0" u="none" strike="noStrike" cap="none" normalizeH="0" baseline="0" dirty="0">
              <a:ln>
                <a:noFill/>
              </a:ln>
              <a:solidFill>
                <a:schemeClr val="tx1"/>
              </a:solidFill>
              <a:effectLst/>
              <a:latin typeface="Arial Black" pitchFamily="34" charset="0"/>
              <a:cs typeface="Arial" pitchFamily="34" charset="0"/>
            </a:endParaRPr>
          </a:p>
        </p:txBody>
      </p:sp>
      <p:sp>
        <p:nvSpPr>
          <p:cNvPr id="3" name="Text Box 4"/>
          <p:cNvSpPr txBox="1">
            <a:spLocks noChangeArrowheads="1"/>
          </p:cNvSpPr>
          <p:nvPr/>
        </p:nvSpPr>
        <p:spPr bwMode="auto">
          <a:xfrm>
            <a:off x="7010400" y="3124200"/>
            <a:ext cx="1905000" cy="18383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E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s-E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2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dirty="0">
                <a:ln>
                  <a:noFill/>
                </a:ln>
                <a:solidFill>
                  <a:schemeClr val="tx1"/>
                </a:solidFill>
                <a:effectLst/>
                <a:latin typeface="Arial" pitchFamily="34" charset="0"/>
                <a:cs typeface="Arial" pitchFamily="34" charset="0"/>
              </a:rPr>
              <a:t>40X</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9" name="Picture 20" descr="INF 90"/>
          <p:cNvPicPr/>
          <p:nvPr/>
        </p:nvPicPr>
        <p:blipFill>
          <a:blip r:embed="rId10" cstate="print"/>
          <a:srcRect l="27582"/>
          <a:stretch>
            <a:fillRect/>
          </a:stretch>
        </p:blipFill>
        <p:spPr bwMode="auto">
          <a:xfrm>
            <a:off x="7086600" y="3200400"/>
            <a:ext cx="1752600" cy="1524000"/>
          </a:xfrm>
          <a:prstGeom prst="rect">
            <a:avLst/>
          </a:prstGeom>
          <a:noFill/>
          <a:ln w="9525">
            <a:noFill/>
            <a:miter lim="800000"/>
            <a:headEnd/>
            <a:tailEnd/>
          </a:ln>
        </p:spPr>
      </p:pic>
      <p:sp>
        <p:nvSpPr>
          <p:cNvPr id="21" name="20 Rectángulo"/>
          <p:cNvSpPr/>
          <p:nvPr/>
        </p:nvSpPr>
        <p:spPr>
          <a:xfrm>
            <a:off x="838200" y="609600"/>
            <a:ext cx="1219200" cy="369332"/>
          </a:xfrm>
          <a:prstGeom prst="rect">
            <a:avLst/>
          </a:prstGeom>
        </p:spPr>
        <p:txBody>
          <a:bodyPr wrap="square">
            <a:spAutoFit/>
          </a:bodyPr>
          <a:lstStyle/>
          <a:p>
            <a:r>
              <a:rPr lang="pt-BR" b="1" dirty="0">
                <a:latin typeface="Arial Black" pitchFamily="34" charset="0"/>
              </a:rPr>
              <a:t>CN</a:t>
            </a:r>
            <a:r>
              <a:rPr lang="pt-BR" b="1" dirty="0"/>
              <a:t> </a:t>
            </a:r>
            <a:endParaRPr lang="af-ZA" dirty="0"/>
          </a:p>
        </p:txBody>
      </p:sp>
      <p:sp>
        <p:nvSpPr>
          <p:cNvPr id="4" name="Rectangle 5"/>
          <p:cNvSpPr>
            <a:spLocks noChangeArrowheads="1"/>
          </p:cNvSpPr>
          <p:nvPr/>
        </p:nvSpPr>
        <p:spPr bwMode="auto">
          <a:xfrm>
            <a:off x="2895600" y="639634"/>
            <a:ext cx="1219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a:latin typeface="Arial Black" pitchFamily="34" charset="0"/>
              </a:rPr>
              <a:t>Day 7</a:t>
            </a:r>
          </a:p>
        </p:txBody>
      </p:sp>
      <p:sp>
        <p:nvSpPr>
          <p:cNvPr id="23" name="Rectangle 5"/>
          <p:cNvSpPr>
            <a:spLocks noChangeArrowheads="1"/>
          </p:cNvSpPr>
          <p:nvPr/>
        </p:nvSpPr>
        <p:spPr bwMode="auto">
          <a:xfrm>
            <a:off x="4953000" y="639634"/>
            <a:ext cx="1219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b="1" dirty="0">
                <a:latin typeface="Arial Black" pitchFamily="34" charset="0"/>
              </a:rPr>
              <a:t>Day 21</a:t>
            </a:r>
          </a:p>
        </p:txBody>
      </p:sp>
      <p:sp>
        <p:nvSpPr>
          <p:cNvPr id="24" name="Rectangle 5"/>
          <p:cNvSpPr>
            <a:spLocks noChangeArrowheads="1"/>
          </p:cNvSpPr>
          <p:nvPr/>
        </p:nvSpPr>
        <p:spPr bwMode="auto">
          <a:xfrm>
            <a:off x="7010400" y="639634"/>
            <a:ext cx="1219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US" b="1" dirty="0">
                <a:latin typeface="Arial Black" pitchFamily="34" charset="0"/>
              </a:rPr>
              <a:t>Day 90</a:t>
            </a:r>
          </a:p>
        </p:txBody>
      </p:sp>
      <p:sp>
        <p:nvSpPr>
          <p:cNvPr id="25" name="24 Rectángulo"/>
          <p:cNvSpPr/>
          <p:nvPr/>
        </p:nvSpPr>
        <p:spPr>
          <a:xfrm>
            <a:off x="467544" y="5157192"/>
            <a:ext cx="8064896" cy="584775"/>
          </a:xfrm>
          <a:prstGeom prst="rect">
            <a:avLst/>
          </a:prstGeom>
        </p:spPr>
        <p:txBody>
          <a:bodyPr wrap="square">
            <a:spAutoFit/>
          </a:bodyPr>
          <a:lstStyle/>
          <a:p>
            <a:pPr algn="just"/>
            <a:r>
              <a:rPr lang="en-US" sz="1600" b="1" dirty="0">
                <a:latin typeface="Arial" pitchFamily="34" charset="0"/>
                <a:cs typeface="Arial" pitchFamily="34" charset="0"/>
              </a:rPr>
              <a:t>H&amp;E and ZN staining of paraffin-embedded tissue containing Lymphocyte aggregates and granuloma like formations </a:t>
            </a:r>
          </a:p>
        </p:txBody>
      </p:sp>
      <p:sp>
        <p:nvSpPr>
          <p:cNvPr id="26" name="25 CuadroTexto"/>
          <p:cNvSpPr txBox="1"/>
          <p:nvPr/>
        </p:nvSpPr>
        <p:spPr>
          <a:xfrm>
            <a:off x="179512" y="116632"/>
            <a:ext cx="5323893" cy="400110"/>
          </a:xfrm>
          <a:prstGeom prst="rect">
            <a:avLst/>
          </a:prstGeom>
          <a:noFill/>
        </p:spPr>
        <p:txBody>
          <a:bodyPr wrap="none" rtlCol="0">
            <a:spAutoFit/>
          </a:bodyPr>
          <a:lstStyle/>
          <a:p>
            <a:r>
              <a:rPr lang="af-ZA" sz="2000" b="1" dirty="0">
                <a:latin typeface="Arial" pitchFamily="34" charset="0"/>
                <a:cs typeface="Arial" pitchFamily="34" charset="0"/>
              </a:rPr>
              <a:t>Examinación Histologica del tejido pleural</a:t>
            </a:r>
          </a:p>
        </p:txBody>
      </p:sp>
      <p:sp>
        <p:nvSpPr>
          <p:cNvPr id="27" name="26 CuadroTexto"/>
          <p:cNvSpPr txBox="1"/>
          <p:nvPr/>
        </p:nvSpPr>
        <p:spPr>
          <a:xfrm>
            <a:off x="0" y="6581001"/>
            <a:ext cx="2153154" cy="276999"/>
          </a:xfrm>
          <a:prstGeom prst="rect">
            <a:avLst/>
          </a:prstGeom>
          <a:noFill/>
        </p:spPr>
        <p:txBody>
          <a:bodyPr wrap="none" rtlCol="0">
            <a:spAutoFit/>
          </a:bodyPr>
          <a:lstStyle/>
          <a:p>
            <a:r>
              <a:rPr lang="af-ZA" sz="1200" dirty="0"/>
              <a:t>Ordonez  et</a:t>
            </a:r>
            <a:r>
              <a:rPr lang="af-ZA" sz="1200" i="1" dirty="0"/>
              <a:t> al. LUNG 2017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1322" y="1056676"/>
            <a:ext cx="463388" cy="315041"/>
          </a:xfrm>
          <a:prstGeom prst="rect">
            <a:avLst/>
          </a:prstGeom>
          <a:noFill/>
        </p:spPr>
        <p:txBody>
          <a:bodyPr wrap="square" rtlCol="0">
            <a:spAutoFit/>
          </a:bodyPr>
          <a:lstStyle/>
          <a:p>
            <a:r>
              <a:rPr lang="es-PA" b="1" dirty="0">
                <a:latin typeface="Arial Black" pitchFamily="34" charset="0"/>
              </a:rPr>
              <a:t>A</a:t>
            </a:r>
          </a:p>
        </p:txBody>
      </p:sp>
      <p:sp>
        <p:nvSpPr>
          <p:cNvPr id="8" name="TextBox 7"/>
          <p:cNvSpPr txBox="1"/>
          <p:nvPr/>
        </p:nvSpPr>
        <p:spPr>
          <a:xfrm>
            <a:off x="2141322" y="4517860"/>
            <a:ext cx="463388" cy="315041"/>
          </a:xfrm>
          <a:prstGeom prst="rect">
            <a:avLst/>
          </a:prstGeom>
          <a:noFill/>
        </p:spPr>
        <p:txBody>
          <a:bodyPr wrap="square" rtlCol="0">
            <a:spAutoFit/>
          </a:bodyPr>
          <a:lstStyle/>
          <a:p>
            <a:r>
              <a:rPr lang="es-PA" b="1" dirty="0">
                <a:latin typeface="Arial Black" pitchFamily="34" charset="0"/>
              </a:rPr>
              <a:t>C</a:t>
            </a:r>
          </a:p>
        </p:txBody>
      </p:sp>
      <p:sp>
        <p:nvSpPr>
          <p:cNvPr id="9" name="TextBox 8"/>
          <p:cNvSpPr txBox="1"/>
          <p:nvPr/>
        </p:nvSpPr>
        <p:spPr>
          <a:xfrm>
            <a:off x="2141322" y="2714145"/>
            <a:ext cx="463388" cy="315041"/>
          </a:xfrm>
          <a:prstGeom prst="rect">
            <a:avLst/>
          </a:prstGeom>
          <a:noFill/>
        </p:spPr>
        <p:txBody>
          <a:bodyPr wrap="square" rtlCol="0">
            <a:spAutoFit/>
          </a:bodyPr>
          <a:lstStyle/>
          <a:p>
            <a:r>
              <a:rPr lang="es-PA" dirty="0">
                <a:latin typeface="Arial Black" pitchFamily="34" charset="0"/>
              </a:rPr>
              <a:t>B</a:t>
            </a:r>
          </a:p>
        </p:txBody>
      </p:sp>
      <p:pic>
        <p:nvPicPr>
          <p:cNvPr id="39" name="Picture 4"/>
          <p:cNvPicPr>
            <a:picLocks noChangeAspect="1" noChangeArrowheads="1"/>
          </p:cNvPicPr>
          <p:nvPr/>
        </p:nvPicPr>
        <p:blipFill>
          <a:blip r:embed="rId2" cstate="print"/>
          <a:srcRect/>
          <a:stretch>
            <a:fillRect/>
          </a:stretch>
        </p:blipFill>
        <p:spPr bwMode="auto">
          <a:xfrm>
            <a:off x="2501362" y="2420366"/>
            <a:ext cx="4968552" cy="2468648"/>
          </a:xfrm>
          <a:prstGeom prst="rect">
            <a:avLst/>
          </a:prstGeom>
          <a:noFill/>
          <a:ln w="9525">
            <a:noFill/>
            <a:miter lim="800000"/>
            <a:headEnd/>
            <a:tailEnd/>
          </a:ln>
          <a:effectLst/>
        </p:spPr>
      </p:pic>
      <p:pic>
        <p:nvPicPr>
          <p:cNvPr id="1037" name="Picture 13"/>
          <p:cNvPicPr>
            <a:picLocks noChangeAspect="1" noChangeArrowheads="1"/>
          </p:cNvPicPr>
          <p:nvPr/>
        </p:nvPicPr>
        <p:blipFill>
          <a:blip r:embed="rId3" cstate="print"/>
          <a:srcRect/>
          <a:stretch>
            <a:fillRect/>
          </a:stretch>
        </p:blipFill>
        <p:spPr bwMode="auto">
          <a:xfrm>
            <a:off x="2454782" y="890539"/>
            <a:ext cx="5005582" cy="2187868"/>
          </a:xfrm>
          <a:prstGeom prst="rect">
            <a:avLst/>
          </a:prstGeom>
          <a:noFill/>
          <a:ln w="9525">
            <a:noFill/>
            <a:miter lim="800000"/>
            <a:headEnd/>
            <a:tailEnd/>
          </a:ln>
          <a:effectLst/>
        </p:spPr>
      </p:pic>
      <p:pic>
        <p:nvPicPr>
          <p:cNvPr id="1038" name="Picture 14"/>
          <p:cNvPicPr>
            <a:picLocks noChangeAspect="1" noChangeArrowheads="1"/>
          </p:cNvPicPr>
          <p:nvPr/>
        </p:nvPicPr>
        <p:blipFill>
          <a:blip r:embed="rId4" cstate="print"/>
          <a:srcRect/>
          <a:stretch>
            <a:fillRect/>
          </a:stretch>
        </p:blipFill>
        <p:spPr bwMode="auto">
          <a:xfrm>
            <a:off x="2501362" y="4364582"/>
            <a:ext cx="4968552" cy="2372480"/>
          </a:xfrm>
          <a:prstGeom prst="rect">
            <a:avLst/>
          </a:prstGeom>
          <a:noFill/>
          <a:ln w="9525">
            <a:noFill/>
            <a:miter lim="800000"/>
            <a:headEnd/>
            <a:tailEnd/>
          </a:ln>
          <a:effectLst/>
        </p:spPr>
      </p:pic>
      <p:sp>
        <p:nvSpPr>
          <p:cNvPr id="10" name="9 CuadroTexto"/>
          <p:cNvSpPr txBox="1"/>
          <p:nvPr/>
        </p:nvSpPr>
        <p:spPr>
          <a:xfrm>
            <a:off x="4651341" y="764182"/>
            <a:ext cx="1071897" cy="338554"/>
          </a:xfrm>
          <a:prstGeom prst="rect">
            <a:avLst/>
          </a:prstGeom>
          <a:noFill/>
        </p:spPr>
        <p:txBody>
          <a:bodyPr wrap="none" rtlCol="0">
            <a:spAutoFit/>
          </a:bodyPr>
          <a:lstStyle/>
          <a:p>
            <a:r>
              <a:rPr lang="af-ZA" sz="1600" b="1" dirty="0">
                <a:latin typeface="Arial" pitchFamily="34" charset="0"/>
                <a:cs typeface="Arial" pitchFamily="34" charset="0"/>
              </a:rPr>
              <a:t>Total</a:t>
            </a:r>
            <a:r>
              <a:rPr lang="af-ZA" sz="1600" b="1" dirty="0"/>
              <a:t> IgM</a:t>
            </a:r>
          </a:p>
        </p:txBody>
      </p:sp>
      <p:sp>
        <p:nvSpPr>
          <p:cNvPr id="11" name="10 CuadroTexto"/>
          <p:cNvSpPr txBox="1"/>
          <p:nvPr/>
        </p:nvSpPr>
        <p:spPr>
          <a:xfrm>
            <a:off x="4767189" y="3006639"/>
            <a:ext cx="1181477" cy="307777"/>
          </a:xfrm>
          <a:prstGeom prst="rect">
            <a:avLst/>
          </a:prstGeom>
          <a:noFill/>
        </p:spPr>
        <p:txBody>
          <a:bodyPr wrap="none" rtlCol="0">
            <a:spAutoFit/>
          </a:bodyPr>
          <a:lstStyle/>
          <a:p>
            <a:r>
              <a:rPr lang="af-ZA" sz="1400" b="1" dirty="0">
                <a:latin typeface="Arial" pitchFamily="34" charset="0"/>
                <a:cs typeface="Arial" pitchFamily="34" charset="0"/>
              </a:rPr>
              <a:t>IgM Anti-CL</a:t>
            </a:r>
          </a:p>
        </p:txBody>
      </p:sp>
      <p:sp>
        <p:nvSpPr>
          <p:cNvPr id="12" name="11 CuadroTexto"/>
          <p:cNvSpPr txBox="1"/>
          <p:nvPr/>
        </p:nvSpPr>
        <p:spPr>
          <a:xfrm>
            <a:off x="4689957" y="4810355"/>
            <a:ext cx="1301703" cy="307777"/>
          </a:xfrm>
          <a:prstGeom prst="rect">
            <a:avLst/>
          </a:prstGeom>
          <a:noFill/>
        </p:spPr>
        <p:txBody>
          <a:bodyPr wrap="none" rtlCol="0">
            <a:spAutoFit/>
          </a:bodyPr>
          <a:lstStyle/>
          <a:p>
            <a:r>
              <a:rPr lang="af-ZA" sz="1400" b="1" dirty="0">
                <a:latin typeface="Arial" pitchFamily="34" charset="0"/>
                <a:cs typeface="Arial" pitchFamily="34" charset="0"/>
              </a:rPr>
              <a:t>IgM Anti-PTC</a:t>
            </a:r>
          </a:p>
        </p:txBody>
      </p:sp>
      <p:sp>
        <p:nvSpPr>
          <p:cNvPr id="14" name="14 CuadroTexto"/>
          <p:cNvSpPr txBox="1">
            <a:spLocks noChangeArrowheads="1"/>
          </p:cNvSpPr>
          <p:nvPr/>
        </p:nvSpPr>
        <p:spPr bwMode="auto">
          <a:xfrm>
            <a:off x="195517" y="168903"/>
            <a:ext cx="9524111" cy="707886"/>
          </a:xfrm>
          <a:prstGeom prst="rect">
            <a:avLst/>
          </a:prstGeom>
          <a:noFill/>
          <a:ln w="9525">
            <a:noFill/>
            <a:miter lim="800000"/>
            <a:headEnd/>
            <a:tailEnd/>
          </a:ln>
        </p:spPr>
        <p:txBody>
          <a:bodyPr wrap="square">
            <a:spAutoFit/>
          </a:bodyPr>
          <a:lstStyle/>
          <a:p>
            <a:r>
              <a:rPr lang="en-US" sz="2000" b="1" dirty="0"/>
              <a:t>Secreción de IgM Total y anti-fosfolípidos después de infección </a:t>
            </a:r>
          </a:p>
          <a:p>
            <a:r>
              <a:rPr lang="en-US" sz="2000" b="1" i="1" dirty="0"/>
              <a:t> con M.bovis</a:t>
            </a:r>
            <a:r>
              <a:rPr lang="en-US" sz="2000" b="1" dirty="0"/>
              <a:t> </a:t>
            </a:r>
          </a:p>
        </p:txBody>
      </p:sp>
      <p:sp>
        <p:nvSpPr>
          <p:cNvPr id="13" name="12 CuadroTexto"/>
          <p:cNvSpPr txBox="1"/>
          <p:nvPr/>
        </p:nvSpPr>
        <p:spPr>
          <a:xfrm>
            <a:off x="0" y="6581001"/>
            <a:ext cx="2153154" cy="276999"/>
          </a:xfrm>
          <a:prstGeom prst="rect">
            <a:avLst/>
          </a:prstGeom>
          <a:noFill/>
        </p:spPr>
        <p:txBody>
          <a:bodyPr wrap="none" rtlCol="0">
            <a:spAutoFit/>
          </a:bodyPr>
          <a:lstStyle/>
          <a:p>
            <a:r>
              <a:rPr lang="af-ZA" sz="1200" dirty="0"/>
              <a:t>Ordonez  et</a:t>
            </a:r>
            <a:r>
              <a:rPr lang="af-ZA" sz="1200" i="1" dirty="0"/>
              <a:t> al. LUNG 2017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323528" y="188640"/>
            <a:ext cx="8569325" cy="1143000"/>
          </a:xfrm>
        </p:spPr>
        <p:txBody>
          <a:bodyPr/>
          <a:lstStyle/>
          <a:p>
            <a:pPr eaLnBrk="1" hangingPunct="1"/>
            <a:r>
              <a:rPr lang="en-US" sz="2400" dirty="0" err="1">
                <a:latin typeface="Arial Black" pitchFamily="34" charset="0"/>
              </a:rPr>
              <a:t>Hallazgos</a:t>
            </a:r>
            <a:r>
              <a:rPr lang="en-US" sz="2400" dirty="0">
                <a:latin typeface="Arial Black" pitchFamily="34" charset="0"/>
              </a:rPr>
              <a:t> después de la </a:t>
            </a:r>
            <a:r>
              <a:rPr lang="en-US" sz="2400" dirty="0" err="1">
                <a:latin typeface="Arial Black" pitchFamily="34" charset="0"/>
              </a:rPr>
              <a:t>estimulación</a:t>
            </a:r>
            <a:r>
              <a:rPr lang="en-US" sz="2400" dirty="0">
                <a:latin typeface="Arial Black" pitchFamily="34" charset="0"/>
              </a:rPr>
              <a:t> de células B con fosfolípidos </a:t>
            </a:r>
          </a:p>
        </p:txBody>
      </p:sp>
      <p:sp>
        <p:nvSpPr>
          <p:cNvPr id="19459" name="2 Marcador de contenido"/>
          <p:cNvSpPr>
            <a:spLocks noGrp="1"/>
          </p:cNvSpPr>
          <p:nvPr>
            <p:ph idx="1"/>
          </p:nvPr>
        </p:nvSpPr>
        <p:spPr>
          <a:xfrm>
            <a:off x="426715" y="1844824"/>
            <a:ext cx="8362950" cy="3096344"/>
          </a:xfrm>
        </p:spPr>
        <p:txBody>
          <a:bodyPr/>
          <a:lstStyle/>
          <a:p>
            <a:pPr marL="0" indent="0" algn="just" eaLnBrk="1" hangingPunct="1">
              <a:buNone/>
            </a:pPr>
            <a:r>
              <a:rPr lang="en-US" sz="2000" b="1" dirty="0">
                <a:latin typeface="Arial" charset="0"/>
                <a:cs typeface="Arial" charset="0"/>
              </a:rPr>
              <a:t>Las células de la </a:t>
            </a:r>
            <a:r>
              <a:rPr lang="en-US" sz="2000" b="1" dirty="0" err="1">
                <a:latin typeface="Arial" charset="0"/>
                <a:cs typeface="Arial" charset="0"/>
              </a:rPr>
              <a:t>cavidad</a:t>
            </a:r>
            <a:r>
              <a:rPr lang="en-US" sz="2000" b="1" dirty="0">
                <a:latin typeface="Arial" charset="0"/>
                <a:cs typeface="Arial" charset="0"/>
              </a:rPr>
              <a:t> peritoneal </a:t>
            </a:r>
            <a:r>
              <a:rPr lang="en-US" sz="2000" b="1" dirty="0" err="1">
                <a:latin typeface="Arial" charset="0"/>
                <a:cs typeface="Arial" charset="0"/>
              </a:rPr>
              <a:t>responden</a:t>
            </a:r>
            <a:r>
              <a:rPr lang="en-US" sz="2000" b="1" dirty="0">
                <a:latin typeface="Arial" charset="0"/>
                <a:cs typeface="Arial" charset="0"/>
              </a:rPr>
              <a:t> a la </a:t>
            </a:r>
            <a:r>
              <a:rPr lang="en-US" sz="2000" b="1" dirty="0" err="1">
                <a:latin typeface="Arial" charset="0"/>
                <a:cs typeface="Arial" charset="0"/>
              </a:rPr>
              <a:t>estimulación</a:t>
            </a:r>
            <a:r>
              <a:rPr lang="en-US" sz="2000" b="1" dirty="0">
                <a:latin typeface="Arial" charset="0"/>
                <a:cs typeface="Arial" charset="0"/>
              </a:rPr>
              <a:t> con fosfolípidos, hay un </a:t>
            </a:r>
            <a:r>
              <a:rPr lang="en-US" sz="2000" b="1" dirty="0" err="1">
                <a:latin typeface="Arial" charset="0"/>
                <a:cs typeface="Arial" charset="0"/>
              </a:rPr>
              <a:t>incremento</a:t>
            </a:r>
            <a:r>
              <a:rPr lang="en-US" sz="2000" b="1" dirty="0">
                <a:latin typeface="Arial" charset="0"/>
                <a:cs typeface="Arial" charset="0"/>
              </a:rPr>
              <a:t> en el </a:t>
            </a:r>
            <a:r>
              <a:rPr lang="en-US" sz="2000" b="1" dirty="0" err="1">
                <a:latin typeface="Arial" charset="0"/>
                <a:cs typeface="Arial" charset="0"/>
              </a:rPr>
              <a:t>número</a:t>
            </a:r>
            <a:r>
              <a:rPr lang="en-US" sz="2000" b="1" dirty="0">
                <a:latin typeface="Arial" charset="0"/>
                <a:cs typeface="Arial" charset="0"/>
              </a:rPr>
              <a:t> de células secretoras de anticuerpos IgM.</a:t>
            </a:r>
          </a:p>
          <a:p>
            <a:pPr marL="0" indent="0" algn="just" eaLnBrk="1" hangingPunct="1">
              <a:buNone/>
            </a:pPr>
            <a:endParaRPr lang="en-US" sz="2000" b="1" dirty="0">
              <a:latin typeface="Arial" charset="0"/>
              <a:cs typeface="Arial" charset="0"/>
            </a:endParaRPr>
          </a:p>
          <a:p>
            <a:pPr marL="0" indent="0" algn="just" eaLnBrk="1" hangingPunct="1">
              <a:buNone/>
            </a:pPr>
            <a:r>
              <a:rPr lang="en-US" sz="2000" b="1" dirty="0">
                <a:latin typeface="Arial" charset="0"/>
                <a:cs typeface="Arial" charset="0"/>
              </a:rPr>
              <a:t>Son las células B-1 y no las B-2 las </a:t>
            </a:r>
            <a:r>
              <a:rPr lang="en-US" sz="2000" b="1" dirty="0" err="1">
                <a:latin typeface="Arial" charset="0"/>
                <a:cs typeface="Arial" charset="0"/>
              </a:rPr>
              <a:t>mayormente</a:t>
            </a:r>
            <a:r>
              <a:rPr lang="en-US" sz="2000" b="1" dirty="0">
                <a:latin typeface="Arial" charset="0"/>
                <a:cs typeface="Arial" charset="0"/>
              </a:rPr>
              <a:t> </a:t>
            </a:r>
            <a:r>
              <a:rPr lang="en-US" sz="2000" b="1" dirty="0" err="1">
                <a:latin typeface="Arial" charset="0"/>
                <a:cs typeface="Arial" charset="0"/>
              </a:rPr>
              <a:t>responsables</a:t>
            </a:r>
            <a:r>
              <a:rPr lang="en-US" sz="2000" b="1" dirty="0">
                <a:latin typeface="Arial" charset="0"/>
                <a:cs typeface="Arial" charset="0"/>
              </a:rPr>
              <a:t> de la </a:t>
            </a:r>
            <a:r>
              <a:rPr lang="en-US" sz="2000" b="1" dirty="0" err="1">
                <a:latin typeface="Arial" charset="0"/>
                <a:cs typeface="Arial" charset="0"/>
              </a:rPr>
              <a:t>secreción</a:t>
            </a:r>
            <a:r>
              <a:rPr lang="en-US" sz="2000" b="1" dirty="0">
                <a:latin typeface="Arial" charset="0"/>
                <a:cs typeface="Arial" charset="0"/>
              </a:rPr>
              <a:t> de IgM que </a:t>
            </a:r>
            <a:r>
              <a:rPr lang="en-US" sz="2000" b="1" dirty="0" err="1">
                <a:latin typeface="Arial" charset="0"/>
                <a:cs typeface="Arial" charset="0"/>
              </a:rPr>
              <a:t>encontramos</a:t>
            </a:r>
            <a:r>
              <a:rPr lang="en-US" sz="2000" b="1" dirty="0">
                <a:latin typeface="Arial" charset="0"/>
                <a:cs typeface="Arial" charset="0"/>
              </a:rPr>
              <a:t> en el </a:t>
            </a:r>
            <a:r>
              <a:rPr lang="en-US" sz="2000" b="1" dirty="0" err="1">
                <a:latin typeface="Arial" charset="0"/>
                <a:cs typeface="Arial" charset="0"/>
              </a:rPr>
              <a:t>sobrenadante</a:t>
            </a:r>
            <a:r>
              <a:rPr lang="en-US" sz="2000" b="1" dirty="0">
                <a:latin typeface="Arial" charset="0"/>
                <a:cs typeface="Arial" charset="0"/>
              </a:rPr>
              <a:t> de los </a:t>
            </a:r>
            <a:r>
              <a:rPr lang="en-US" sz="2000" b="1" dirty="0" err="1">
                <a:latin typeface="Arial" charset="0"/>
                <a:cs typeface="Arial" charset="0"/>
              </a:rPr>
              <a:t>cultivos</a:t>
            </a:r>
            <a:r>
              <a:rPr lang="en-US" sz="2000" b="1" dirty="0">
                <a:latin typeface="Arial" charset="0"/>
                <a:cs typeface="Arial" charset="0"/>
              </a:rPr>
              <a:t> después de </a:t>
            </a:r>
            <a:r>
              <a:rPr lang="en-US" sz="2000" b="1" dirty="0" err="1">
                <a:latin typeface="Arial" charset="0"/>
                <a:cs typeface="Arial" charset="0"/>
              </a:rPr>
              <a:t>retar</a:t>
            </a:r>
            <a:r>
              <a:rPr lang="en-US" sz="2000" b="1" dirty="0">
                <a:latin typeface="Arial" charset="0"/>
                <a:cs typeface="Arial" charset="0"/>
              </a:rPr>
              <a:t> las células con fosfolípidos de </a:t>
            </a:r>
            <a:r>
              <a:rPr lang="en-US" sz="2000" b="1" dirty="0" err="1">
                <a:latin typeface="Arial" charset="0"/>
                <a:cs typeface="Arial" charset="0"/>
              </a:rPr>
              <a:t>origen</a:t>
            </a:r>
            <a:r>
              <a:rPr lang="en-US" sz="2000" b="1" dirty="0">
                <a:latin typeface="Arial" charset="0"/>
                <a:cs typeface="Arial" charset="0"/>
              </a:rPr>
              <a:t> commercial y una </a:t>
            </a:r>
            <a:r>
              <a:rPr lang="en-US" sz="2000" b="1" dirty="0" err="1">
                <a:latin typeface="Arial" charset="0"/>
                <a:cs typeface="Arial" charset="0"/>
              </a:rPr>
              <a:t>pieza</a:t>
            </a:r>
            <a:r>
              <a:rPr lang="en-US" sz="2000" b="1" dirty="0">
                <a:latin typeface="Arial" charset="0"/>
                <a:cs typeface="Arial" charset="0"/>
              </a:rPr>
              <a:t> clave de información que </a:t>
            </a:r>
            <a:r>
              <a:rPr lang="en-US" sz="2000" b="1" dirty="0" err="1">
                <a:latin typeface="Arial" charset="0"/>
                <a:cs typeface="Arial" charset="0"/>
              </a:rPr>
              <a:t>estas</a:t>
            </a:r>
            <a:r>
              <a:rPr lang="en-US" sz="2000" b="1" dirty="0">
                <a:latin typeface="Arial" charset="0"/>
                <a:cs typeface="Arial" charset="0"/>
              </a:rPr>
              <a:t> células </a:t>
            </a:r>
            <a:r>
              <a:rPr lang="en-US" sz="2000" b="1" dirty="0" err="1">
                <a:latin typeface="Arial" charset="0"/>
                <a:cs typeface="Arial" charset="0"/>
              </a:rPr>
              <a:t>responden</a:t>
            </a:r>
            <a:r>
              <a:rPr lang="en-US" sz="2000" b="1" dirty="0">
                <a:latin typeface="Arial" charset="0"/>
                <a:cs typeface="Arial" charset="0"/>
              </a:rPr>
              <a:t> a los </a:t>
            </a:r>
            <a:r>
              <a:rPr lang="en-US" sz="2000" b="1" dirty="0" err="1">
                <a:latin typeface="Arial" charset="0"/>
                <a:cs typeface="Arial" charset="0"/>
              </a:rPr>
              <a:t>lípidos</a:t>
            </a:r>
            <a:r>
              <a:rPr lang="en-US" sz="2000" b="1" dirty="0">
                <a:latin typeface="Arial" charset="0"/>
                <a:cs typeface="Arial" charset="0"/>
              </a:rPr>
              <a:t> </a:t>
            </a:r>
            <a:r>
              <a:rPr lang="en-US" sz="2000" b="1" dirty="0" err="1">
                <a:latin typeface="Arial" charset="0"/>
                <a:cs typeface="Arial" charset="0"/>
              </a:rPr>
              <a:t>derivados</a:t>
            </a:r>
            <a:r>
              <a:rPr lang="en-US" sz="2000" b="1" dirty="0">
                <a:latin typeface="Arial" charset="0"/>
                <a:cs typeface="Arial" charset="0"/>
              </a:rPr>
              <a:t> de Mtb.</a:t>
            </a:r>
          </a:p>
          <a:p>
            <a:pPr marL="0" indent="0" algn="just" eaLnBrk="1" hangingPunct="1">
              <a:buFont typeface="Arial" charset="0"/>
              <a:buNone/>
            </a:pPr>
            <a:endParaRPr lang="en-US" sz="2400" b="1" dirty="0">
              <a:latin typeface="Arial" charset="0"/>
              <a:cs typeface="Arial" charset="0"/>
            </a:endParaRPr>
          </a:p>
          <a:p>
            <a:pPr marL="0" indent="0" algn="just" eaLnBrk="1" hangingPunct="1">
              <a:buNone/>
            </a:pPr>
            <a:endParaRPr lang="en-US" sz="2400" b="1" dirty="0">
              <a:latin typeface="Arial" charset="0"/>
              <a:cs typeface="Arial" charset="0"/>
            </a:endParaRPr>
          </a:p>
          <a:p>
            <a:pPr marL="0" indent="0" algn="just" eaLnBrk="1" hangingPunct="1">
              <a:buNone/>
            </a:pPr>
            <a:endParaRPr lang="en-US" sz="2400" b="1" dirty="0">
              <a:latin typeface="Arial" charset="0"/>
              <a:cs typeface="Arial" charset="0"/>
            </a:endParaRPr>
          </a:p>
          <a:p>
            <a:pPr marL="0" indent="0" algn="just" eaLnBrk="1" hangingPunct="1">
              <a:buFont typeface="Arial" charset="0"/>
              <a:buNone/>
            </a:pPr>
            <a:endParaRPr lang="en-US" sz="2400" b="1" dirty="0">
              <a:latin typeface="Arial" charset="0"/>
              <a:cs typeface="Arial" charset="0"/>
            </a:endParaRPr>
          </a:p>
        </p:txBody>
      </p:sp>
    </p:spTree>
    <p:extLst>
      <p:ext uri="{BB962C8B-B14F-4D97-AF65-F5344CB8AC3E}">
        <p14:creationId xmlns:p14="http://schemas.microsoft.com/office/powerpoint/2010/main" val="69524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251520" y="404664"/>
            <a:ext cx="8569325" cy="1143000"/>
          </a:xfrm>
        </p:spPr>
        <p:txBody>
          <a:bodyPr/>
          <a:lstStyle/>
          <a:p>
            <a:pPr eaLnBrk="1" hangingPunct="1"/>
            <a:r>
              <a:rPr lang="en-US" sz="2400" b="1" dirty="0">
                <a:latin typeface="Arial Black" pitchFamily="34" charset="0"/>
              </a:rPr>
              <a:t>Los </a:t>
            </a:r>
            <a:r>
              <a:rPr lang="en-US" sz="2400" b="1" dirty="0" err="1">
                <a:latin typeface="Arial Black" pitchFamily="34" charset="0"/>
              </a:rPr>
              <a:t>Hallazgos</a:t>
            </a:r>
            <a:r>
              <a:rPr lang="en-US" sz="2400" b="1" dirty="0">
                <a:latin typeface="Arial Black" pitchFamily="34" charset="0"/>
              </a:rPr>
              <a:t> para el </a:t>
            </a:r>
            <a:r>
              <a:rPr lang="en-US" sz="2400" b="1" dirty="0" err="1">
                <a:latin typeface="Arial Black" pitchFamily="34" charset="0"/>
              </a:rPr>
              <a:t>modelo</a:t>
            </a:r>
            <a:r>
              <a:rPr lang="en-US" sz="2400" b="1" dirty="0">
                <a:latin typeface="Arial Black" pitchFamily="34" charset="0"/>
              </a:rPr>
              <a:t> de infección pleural con </a:t>
            </a:r>
            <a:r>
              <a:rPr lang="en-US" sz="2400" b="1" i="1" dirty="0">
                <a:latin typeface="Arial Black" pitchFamily="34" charset="0"/>
              </a:rPr>
              <a:t>M</a:t>
            </a:r>
            <a:r>
              <a:rPr lang="en-US" sz="2400" b="1" i="1" dirty="0">
                <a:latin typeface="Arial Black" panose="020B0A04020102020204" pitchFamily="34" charset="0"/>
                <a:cs typeface="Times New Roman" panose="02020603050405020304" pitchFamily="18" charset="0"/>
              </a:rPr>
              <a:t>.</a:t>
            </a:r>
            <a:r>
              <a:rPr lang="en-US" sz="2400" b="1" dirty="0">
                <a:latin typeface="Arial Black" panose="020B0A04020102020204" pitchFamily="34" charset="0"/>
                <a:cs typeface="Times New Roman" panose="02020603050405020304" pitchFamily="18" charset="0"/>
              </a:rPr>
              <a:t> </a:t>
            </a:r>
            <a:r>
              <a:rPr lang="en-US" sz="2400" b="1" i="1" dirty="0">
                <a:latin typeface="Arial Black" panose="020B0A04020102020204" pitchFamily="34" charset="0"/>
                <a:cs typeface="Times New Roman" panose="02020603050405020304" pitchFamily="18" charset="0"/>
              </a:rPr>
              <a:t>bovis</a:t>
            </a:r>
            <a:r>
              <a:rPr lang="en-US" sz="2400" b="1" dirty="0">
                <a:latin typeface="Arial Black" panose="020B0A04020102020204" pitchFamily="34" charset="0"/>
                <a:cs typeface="Times New Roman" panose="02020603050405020304" pitchFamily="18" charset="0"/>
              </a:rPr>
              <a:t> BCG</a:t>
            </a:r>
            <a:endParaRPr lang="en-US" sz="2400" b="1" dirty="0">
              <a:latin typeface="Arial Black" pitchFamily="34" charset="0"/>
            </a:endParaRPr>
          </a:p>
        </p:txBody>
      </p:sp>
      <p:sp>
        <p:nvSpPr>
          <p:cNvPr id="7" name="2 Marcador de contenido"/>
          <p:cNvSpPr>
            <a:spLocks noGrp="1"/>
          </p:cNvSpPr>
          <p:nvPr>
            <p:ph idx="1"/>
          </p:nvPr>
        </p:nvSpPr>
        <p:spPr>
          <a:xfrm>
            <a:off x="282352" y="1880828"/>
            <a:ext cx="8579296" cy="3096344"/>
          </a:xfrm>
        </p:spPr>
        <p:txBody>
          <a:bodyPr>
            <a:noAutofit/>
          </a:bodyPr>
          <a:lstStyle/>
          <a:p>
            <a:pPr marL="0" indent="0" algn="just">
              <a:buNone/>
            </a:pPr>
            <a:endParaRPr lang="en-US" dirty="0"/>
          </a:p>
          <a:p>
            <a:pPr marL="0" indent="0" algn="just">
              <a:buNone/>
            </a:pPr>
            <a:r>
              <a:rPr lang="en-US" sz="2000" dirty="0" err="1">
                <a:latin typeface="Arial Black" pitchFamily="34" charset="0"/>
                <a:cs typeface="Arial" panose="020B0604020202020204" pitchFamily="34" charset="0"/>
              </a:rPr>
              <a:t>Logramos</a:t>
            </a:r>
            <a:r>
              <a:rPr lang="en-US" sz="2000" dirty="0">
                <a:latin typeface="Arial Black" pitchFamily="34" charset="0"/>
                <a:cs typeface="Arial" panose="020B0604020202020204" pitchFamily="34" charset="0"/>
              </a:rPr>
              <a:t> </a:t>
            </a:r>
            <a:r>
              <a:rPr lang="en-US" sz="2000" dirty="0" err="1">
                <a:latin typeface="Arial Black" pitchFamily="34" charset="0"/>
                <a:cs typeface="Arial" panose="020B0604020202020204" pitchFamily="34" charset="0"/>
              </a:rPr>
              <a:t>indentificar</a:t>
            </a:r>
            <a:r>
              <a:rPr lang="en-US" sz="2000" dirty="0">
                <a:latin typeface="Arial Black" pitchFamily="34" charset="0"/>
                <a:cs typeface="Arial" panose="020B0604020202020204" pitchFamily="34" charset="0"/>
              </a:rPr>
              <a:t> </a:t>
            </a:r>
            <a:r>
              <a:rPr lang="en-US" sz="2000" dirty="0" err="1">
                <a:latin typeface="Arial Black" pitchFamily="34" charset="0"/>
                <a:cs typeface="Arial" panose="020B0604020202020204" pitchFamily="34" charset="0"/>
              </a:rPr>
              <a:t>producción</a:t>
            </a:r>
            <a:r>
              <a:rPr lang="en-US" sz="2000" dirty="0">
                <a:latin typeface="Arial Black" pitchFamily="34" charset="0"/>
                <a:cs typeface="Arial" panose="020B0604020202020204" pitchFamily="34" charset="0"/>
              </a:rPr>
              <a:t> de IgM Total y de IgM anti-fosfolípidos a </a:t>
            </a:r>
            <a:r>
              <a:rPr lang="en-US" sz="2000" dirty="0" err="1">
                <a:latin typeface="Arial Black" pitchFamily="34" charset="0"/>
                <a:cs typeface="Arial" panose="020B0604020202020204" pitchFamily="34" charset="0"/>
              </a:rPr>
              <a:t>nivel</a:t>
            </a:r>
            <a:r>
              <a:rPr lang="en-US" sz="2000" dirty="0">
                <a:latin typeface="Arial Black" pitchFamily="34" charset="0"/>
                <a:cs typeface="Arial" panose="020B0604020202020204" pitchFamily="34" charset="0"/>
              </a:rPr>
              <a:t> de Pleura.</a:t>
            </a:r>
          </a:p>
          <a:p>
            <a:pPr marL="0" indent="0" algn="just">
              <a:buNone/>
            </a:pPr>
            <a:endParaRPr lang="en-US" sz="2000" dirty="0">
              <a:latin typeface="Arial Black" pitchFamily="34" charset="0"/>
              <a:cs typeface="Arial" panose="020B0604020202020204" pitchFamily="34" charset="0"/>
            </a:endParaRPr>
          </a:p>
          <a:p>
            <a:pPr marL="0" indent="0" algn="just">
              <a:buNone/>
            </a:pPr>
            <a:r>
              <a:rPr lang="en-US" sz="2000" dirty="0" err="1">
                <a:latin typeface="Arial Black" pitchFamily="34" charset="0"/>
                <a:cs typeface="Arial" panose="020B0604020202020204" pitchFamily="34" charset="0"/>
              </a:rPr>
              <a:t>Esto</a:t>
            </a:r>
            <a:r>
              <a:rPr lang="en-US" sz="2000" dirty="0">
                <a:latin typeface="Arial Black" pitchFamily="34" charset="0"/>
                <a:cs typeface="Arial" panose="020B0604020202020204" pitchFamily="34" charset="0"/>
              </a:rPr>
              <a:t> </a:t>
            </a:r>
            <a:r>
              <a:rPr lang="en-US" sz="2000" dirty="0" err="1">
                <a:latin typeface="Arial Black" pitchFamily="34" charset="0"/>
                <a:cs typeface="Arial" panose="020B0604020202020204" pitchFamily="34" charset="0"/>
              </a:rPr>
              <a:t>sugiere</a:t>
            </a:r>
            <a:r>
              <a:rPr lang="en-US" sz="2000" dirty="0">
                <a:latin typeface="Arial Black" pitchFamily="34" charset="0"/>
                <a:cs typeface="Arial" panose="020B0604020202020204" pitchFamily="34" charset="0"/>
              </a:rPr>
              <a:t> que la </a:t>
            </a:r>
            <a:r>
              <a:rPr lang="en-US" sz="2000" dirty="0" err="1">
                <a:latin typeface="Arial Black" pitchFamily="34" charset="0"/>
                <a:cs typeface="Arial" panose="020B0604020202020204" pitchFamily="34" charset="0"/>
              </a:rPr>
              <a:t>liberación</a:t>
            </a:r>
            <a:r>
              <a:rPr lang="en-US" sz="2000" dirty="0">
                <a:latin typeface="Arial Black" pitchFamily="34" charset="0"/>
                <a:cs typeface="Arial" panose="020B0604020202020204" pitchFamily="34" charset="0"/>
              </a:rPr>
              <a:t> de una dosis-media de la </a:t>
            </a:r>
            <a:r>
              <a:rPr lang="en-US" sz="2000" dirty="0" err="1">
                <a:latin typeface="Arial Black" pitchFamily="34" charset="0"/>
                <a:cs typeface="Arial" panose="020B0604020202020204" pitchFamily="34" charset="0"/>
              </a:rPr>
              <a:t>micobacteria</a:t>
            </a:r>
            <a:r>
              <a:rPr lang="en-US" sz="2000" dirty="0">
                <a:latin typeface="Arial Black" pitchFamily="34" charset="0"/>
                <a:cs typeface="Arial" panose="020B0604020202020204" pitchFamily="34" charset="0"/>
              </a:rPr>
              <a:t> </a:t>
            </a:r>
            <a:r>
              <a:rPr lang="en-US" sz="2000" dirty="0" err="1">
                <a:latin typeface="Arial Black" pitchFamily="34" charset="0"/>
                <a:cs typeface="Arial" panose="020B0604020202020204" pitchFamily="34" charset="0"/>
              </a:rPr>
              <a:t>puede</a:t>
            </a:r>
            <a:r>
              <a:rPr lang="en-US" sz="2000" dirty="0">
                <a:latin typeface="Arial Black" pitchFamily="34" charset="0"/>
                <a:cs typeface="Arial" panose="020B0604020202020204" pitchFamily="34" charset="0"/>
              </a:rPr>
              <a:t> </a:t>
            </a:r>
            <a:r>
              <a:rPr lang="en-US" sz="2000" dirty="0" err="1">
                <a:latin typeface="Arial Black" pitchFamily="34" charset="0"/>
                <a:cs typeface="Arial" panose="020B0604020202020204" pitchFamily="34" charset="0"/>
              </a:rPr>
              <a:t>inducir</a:t>
            </a:r>
            <a:r>
              <a:rPr lang="en-US" sz="2000" dirty="0">
                <a:latin typeface="Arial Black" pitchFamily="34" charset="0"/>
                <a:cs typeface="Arial" panose="020B0604020202020204" pitchFamily="34" charset="0"/>
              </a:rPr>
              <a:t> la activación de células B1 y una </a:t>
            </a:r>
            <a:r>
              <a:rPr lang="en-US" sz="2000" dirty="0" err="1">
                <a:latin typeface="Arial Black" pitchFamily="34" charset="0"/>
                <a:cs typeface="Arial" panose="020B0604020202020204" pitchFamily="34" charset="0"/>
              </a:rPr>
              <a:t>producción</a:t>
            </a:r>
            <a:r>
              <a:rPr lang="en-US" sz="2000" dirty="0">
                <a:latin typeface="Arial Black" pitchFamily="34" charset="0"/>
                <a:cs typeface="Arial" panose="020B0604020202020204" pitchFamily="34" charset="0"/>
              </a:rPr>
              <a:t> temprana a de IgM.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323528" y="512966"/>
            <a:ext cx="8496944" cy="43909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PA"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Publicaciones</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tabLst/>
            </a:pPr>
            <a:r>
              <a:rPr kumimoji="0" lang="en-US" sz="1400" b="1" i="0" u="none" strike="noStrike" cap="none" normalizeH="0" baseline="0" dirty="0">
                <a:ln>
                  <a:noFill/>
                </a:ln>
                <a:solidFill>
                  <a:schemeClr val="tx1"/>
                </a:solidFill>
                <a:effectLst/>
                <a:latin typeface="Arial" pitchFamily="34" charset="0"/>
                <a:ea typeface="Calibri" pitchFamily="34" charset="0"/>
                <a:cs typeface="Arial" pitchFamily="34" charset="0"/>
              </a:rPr>
              <a:t>1. Research paper</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B-1 cell exposed to Mycobacterial lipids secrete total and anti-phospholipid IgM antibodies.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Ciara Ordoñez</a:t>
            </a:r>
            <a:r>
              <a:rPr kumimoji="0" lang="en-US" sz="14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1,2</a:t>
            </a: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Musharaf Tarajia</a:t>
            </a:r>
            <a:r>
              <a:rPr kumimoji="0" lang="en-US" sz="14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1,2</a:t>
            </a: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Hannah P. Savage</a:t>
            </a:r>
            <a:r>
              <a:rPr kumimoji="0" lang="en-US" sz="14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4,5</a:t>
            </a: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René Rivera</a:t>
            </a:r>
            <a:r>
              <a:rPr kumimoji="0" lang="en-US" sz="14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1</a:t>
            </a: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Cheyenne Weeks-Galindo</a:t>
            </a:r>
            <a:r>
              <a:rPr kumimoji="0" lang="en-US" sz="14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1,7</a:t>
            </a: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Dilcia Sambrano</a:t>
            </a:r>
            <a:r>
              <a:rPr kumimoji="0" lang="en-US" sz="14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1</a:t>
            </a: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Lee Riley</a:t>
            </a:r>
            <a:r>
              <a:rPr kumimoji="0" lang="en-US" sz="14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3</a:t>
            </a: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Patricia L. Fernandez</a:t>
            </a:r>
            <a:r>
              <a:rPr kumimoji="0" lang="en-US" sz="14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1</a:t>
            </a: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Nicole Baumgarth</a:t>
            </a:r>
            <a:r>
              <a:rPr kumimoji="0" lang="en-US" sz="14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5,6</a:t>
            </a: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Amador Goodridge</a:t>
            </a:r>
            <a:r>
              <a:rPr kumimoji="0" lang="en-US" sz="14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1 #</a:t>
            </a:r>
          </a:p>
          <a:p>
            <a:pPr marL="0" marR="0" lvl="0" indent="0" algn="ctr" defTabSz="914400" rtl="0" eaLnBrk="0" fontAlgn="base" latinLnBrk="0" hangingPunct="0">
              <a:lnSpc>
                <a:spcPct val="100000"/>
              </a:lnSpc>
              <a:spcBef>
                <a:spcPct val="0"/>
              </a:spcBef>
              <a:spcAft>
                <a:spcPct val="0"/>
              </a:spcAft>
              <a:buClrTx/>
              <a:buSzTx/>
              <a:buFontTx/>
              <a:buNone/>
              <a:tabLst/>
            </a:pPr>
            <a:endParaRPr lang="en-US" sz="1400" baseline="30000" dirty="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3000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400" baseline="30000" dirty="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3000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1400" b="1" i="0" u="none" strike="noStrike" cap="none" normalizeH="0" baseline="0" dirty="0">
                <a:ln>
                  <a:noFill/>
                </a:ln>
                <a:solidFill>
                  <a:schemeClr val="tx1"/>
                </a:solidFill>
                <a:effectLst/>
                <a:latin typeface="Arial" pitchFamily="34" charset="0"/>
                <a:ea typeface="Calibri" pitchFamily="34" charset="0"/>
                <a:cs typeface="Arial" pitchFamily="34" charset="0"/>
              </a:rPr>
              <a:t>2. Short Communication LUNG. International Journal on Lungs, Airways and Breathing.</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ea typeface="Calibri" pitchFamily="34" charset="0"/>
                <a:cs typeface="Arial" pitchFamily="34" charset="0"/>
              </a:rPr>
              <a:t>Total IgM and anti-phospholipid IgM antibody secretion continues after clearance of </a:t>
            </a:r>
            <a:r>
              <a:rPr kumimoji="0" lang="en-US" sz="1400" b="1" i="1" u="none" strike="noStrike" cap="none" normalizeH="0" baseline="0" dirty="0">
                <a:ln>
                  <a:noFill/>
                </a:ln>
                <a:solidFill>
                  <a:schemeClr val="tx1"/>
                </a:solidFill>
                <a:effectLst/>
                <a:latin typeface="Arial" pitchFamily="34" charset="0"/>
                <a:ea typeface="Calibri" pitchFamily="34" charset="0"/>
                <a:cs typeface="Arial" pitchFamily="34" charset="0"/>
              </a:rPr>
              <a:t>Mycobacterium bovis</a:t>
            </a:r>
            <a:r>
              <a:rPr kumimoji="0" lang="en-US" sz="1400" b="1" i="0" u="none" strike="noStrike" cap="none" normalizeH="0" baseline="0" dirty="0">
                <a:ln>
                  <a:noFill/>
                </a:ln>
                <a:solidFill>
                  <a:schemeClr val="tx1"/>
                </a:solidFill>
                <a:effectLst/>
                <a:latin typeface="Arial" pitchFamily="34" charset="0"/>
                <a:ea typeface="Calibri" pitchFamily="34" charset="0"/>
                <a:cs typeface="Arial" pitchFamily="34" charset="0"/>
              </a:rPr>
              <a:t> Bacillus Calmette Guerin pleural infection.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Arial" pitchFamily="34" charset="0"/>
                <a:cs typeface="Arial" pitchFamily="34" charset="0"/>
              </a:rPr>
              <a:t>Ciara Ordoñez</a:t>
            </a:r>
            <a:r>
              <a:rPr kumimoji="0" lang="en-US" sz="1400" b="0" i="0" u="none" strike="noStrike" cap="none" normalizeH="0" baseline="30000" dirty="0">
                <a:ln>
                  <a:noFill/>
                </a:ln>
                <a:solidFill>
                  <a:srgbClr val="000000"/>
                </a:solidFill>
                <a:effectLst/>
                <a:latin typeface="Arial" pitchFamily="34" charset="0"/>
                <a:ea typeface="Arial" pitchFamily="34" charset="0"/>
                <a:cs typeface="Arial" pitchFamily="34" charset="0"/>
              </a:rPr>
              <a:t>1,2</a:t>
            </a:r>
            <a:r>
              <a:rPr kumimoji="0" lang="en-US" sz="1400" b="0" i="0" u="none" strike="noStrike" cap="none" normalizeH="0" baseline="0" dirty="0">
                <a:ln>
                  <a:noFill/>
                </a:ln>
                <a:solidFill>
                  <a:srgbClr val="000000"/>
                </a:solidFill>
                <a:effectLst/>
                <a:latin typeface="Arial" pitchFamily="34" charset="0"/>
                <a:ea typeface="Arial" pitchFamily="34" charset="0"/>
                <a:cs typeface="Arial" pitchFamily="34" charset="0"/>
              </a:rPr>
              <a:t>, Musharaf Tarajia</a:t>
            </a:r>
            <a:r>
              <a:rPr kumimoji="0" lang="en-US" sz="1400" b="0" i="0" u="none" strike="noStrike" cap="none" normalizeH="0" baseline="30000" dirty="0">
                <a:ln>
                  <a:noFill/>
                </a:ln>
                <a:solidFill>
                  <a:srgbClr val="000000"/>
                </a:solidFill>
                <a:effectLst/>
                <a:latin typeface="Arial" pitchFamily="34" charset="0"/>
                <a:ea typeface="Arial" pitchFamily="34" charset="0"/>
                <a:cs typeface="Arial" pitchFamily="34" charset="0"/>
              </a:rPr>
              <a:t>1,2</a:t>
            </a:r>
            <a:r>
              <a:rPr kumimoji="0" lang="en-US" sz="1400" b="0" i="0" u="none" strike="noStrike" cap="none" normalizeH="0" baseline="0" dirty="0">
                <a:ln>
                  <a:noFill/>
                </a:ln>
                <a:solidFill>
                  <a:srgbClr val="000000"/>
                </a:solidFill>
                <a:effectLst/>
                <a:latin typeface="Arial" pitchFamily="34" charset="0"/>
                <a:ea typeface="Arial" pitchFamily="34" charset="0"/>
                <a:cs typeface="Arial" pitchFamily="34" charset="0"/>
              </a:rPr>
              <a:t>, Rene Rivera</a:t>
            </a:r>
            <a:r>
              <a:rPr kumimoji="0" lang="en-US" sz="1400" b="0" i="0" u="none" strike="noStrike" cap="none" normalizeH="0" baseline="30000" dirty="0">
                <a:ln>
                  <a:noFill/>
                </a:ln>
                <a:solidFill>
                  <a:srgbClr val="000000"/>
                </a:solidFill>
                <a:effectLst/>
                <a:latin typeface="Arial" pitchFamily="34" charset="0"/>
                <a:ea typeface="Arial" pitchFamily="34" charset="0"/>
                <a:cs typeface="Arial" pitchFamily="34" charset="0"/>
              </a:rPr>
              <a:t>1</a:t>
            </a:r>
            <a:r>
              <a:rPr kumimoji="0" lang="en-US" sz="1400" b="0" i="0" u="none" strike="noStrike" cap="none" normalizeH="0" baseline="0" dirty="0">
                <a:ln>
                  <a:noFill/>
                </a:ln>
                <a:solidFill>
                  <a:srgbClr val="000000"/>
                </a:solidFill>
                <a:effectLst/>
                <a:latin typeface="Arial" pitchFamily="34" charset="0"/>
                <a:ea typeface="Arial" pitchFamily="34" charset="0"/>
                <a:cs typeface="Arial" pitchFamily="34" charset="0"/>
              </a:rPr>
              <a:t>, Dilcia Sambrano</a:t>
            </a:r>
            <a:r>
              <a:rPr kumimoji="0" lang="en-US" sz="1400" b="0" i="0" u="none" strike="noStrike" cap="none" normalizeH="0" baseline="30000" dirty="0">
                <a:ln>
                  <a:noFill/>
                </a:ln>
                <a:solidFill>
                  <a:srgbClr val="000000"/>
                </a:solidFill>
                <a:effectLst/>
                <a:latin typeface="Arial" pitchFamily="34" charset="0"/>
                <a:ea typeface="Arial" pitchFamily="34" charset="0"/>
                <a:cs typeface="Arial" pitchFamily="34" charset="0"/>
              </a:rPr>
              <a:t>1</a:t>
            </a:r>
            <a:r>
              <a:rPr kumimoji="0" lang="en-US" sz="1400" b="0" i="0" u="none" strike="noStrike" cap="none" normalizeH="0" baseline="0" dirty="0">
                <a:ln>
                  <a:noFill/>
                </a:ln>
                <a:solidFill>
                  <a:srgbClr val="000000"/>
                </a:solidFill>
                <a:effectLst/>
                <a:latin typeface="Arial" pitchFamily="34" charset="0"/>
                <a:ea typeface="Arial" pitchFamily="34" charset="0"/>
                <a:cs typeface="Arial" pitchFamily="34" charset="0"/>
              </a:rPr>
              <a:t>, Victoria Batista</a:t>
            </a:r>
            <a:r>
              <a:rPr kumimoji="0" lang="en-US" sz="1400" b="0" i="0" u="none" strike="noStrike" cap="none" normalizeH="0" baseline="30000" dirty="0">
                <a:ln>
                  <a:noFill/>
                </a:ln>
                <a:solidFill>
                  <a:srgbClr val="000000"/>
                </a:solidFill>
                <a:effectLst/>
                <a:latin typeface="Arial" pitchFamily="34" charset="0"/>
                <a:ea typeface="Arial" pitchFamily="34" charset="0"/>
                <a:cs typeface="Arial" pitchFamily="34" charset="0"/>
              </a:rPr>
              <a:t>1</a:t>
            </a:r>
            <a:r>
              <a:rPr kumimoji="0" lang="en-US" sz="1400" b="0" i="0" u="none" strike="noStrike" cap="none" normalizeH="0" baseline="0" dirty="0">
                <a:ln>
                  <a:noFill/>
                </a:ln>
                <a:solidFill>
                  <a:srgbClr val="000000"/>
                </a:solidFill>
                <a:effectLst/>
                <a:latin typeface="Arial" pitchFamily="34" charset="0"/>
                <a:ea typeface="Arial" pitchFamily="34" charset="0"/>
                <a:cs typeface="Arial" pitchFamily="34" charset="0"/>
              </a:rPr>
              <a:t>  Mónica Chavez</a:t>
            </a:r>
            <a:r>
              <a:rPr kumimoji="0" lang="en-US" sz="1400" b="0" i="0" u="none" strike="noStrike" cap="none" normalizeH="0" baseline="30000" dirty="0">
                <a:ln>
                  <a:noFill/>
                </a:ln>
                <a:solidFill>
                  <a:srgbClr val="000000"/>
                </a:solidFill>
                <a:effectLst/>
                <a:latin typeface="Arial" pitchFamily="34" charset="0"/>
                <a:ea typeface="Arial" pitchFamily="34" charset="0"/>
                <a:cs typeface="Arial" pitchFamily="34" charset="0"/>
              </a:rPr>
              <a:t>3</a:t>
            </a:r>
            <a:r>
              <a:rPr kumimoji="0" lang="en-US" sz="1400" b="0" i="0" u="none" strike="noStrike" cap="none" normalizeH="0" baseline="0" dirty="0">
                <a:ln>
                  <a:noFill/>
                </a:ln>
                <a:solidFill>
                  <a:srgbClr val="000000"/>
                </a:solidFill>
                <a:effectLst/>
                <a:latin typeface="Arial" pitchFamily="34" charset="0"/>
                <a:ea typeface="Arial" pitchFamily="34" charset="0"/>
                <a:cs typeface="Arial" pitchFamily="34" charset="0"/>
              </a:rPr>
              <a:t> , Denis Espinoza</a:t>
            </a:r>
            <a:r>
              <a:rPr kumimoji="0" lang="en-US" sz="1400" b="0" i="0" u="none" strike="noStrike" cap="none" normalizeH="0" baseline="30000" dirty="0">
                <a:ln>
                  <a:noFill/>
                </a:ln>
                <a:solidFill>
                  <a:srgbClr val="000000"/>
                </a:solidFill>
                <a:effectLst/>
                <a:latin typeface="Arial" pitchFamily="34" charset="0"/>
                <a:ea typeface="Arial" pitchFamily="34" charset="0"/>
                <a:cs typeface="Arial" pitchFamily="34" charset="0"/>
              </a:rPr>
              <a:t>3</a:t>
            </a:r>
            <a:r>
              <a:rPr kumimoji="0" lang="en-US" sz="1400" b="0" i="0" u="none" strike="noStrike" cap="none" normalizeH="0" baseline="0" dirty="0">
                <a:ln>
                  <a:noFill/>
                </a:ln>
                <a:solidFill>
                  <a:srgbClr val="000000"/>
                </a:solidFill>
                <a:effectLst/>
                <a:latin typeface="Arial" pitchFamily="34" charset="0"/>
                <a:ea typeface="Arial" pitchFamily="34" charset="0"/>
                <a:cs typeface="Arial" pitchFamily="34" charset="0"/>
              </a:rPr>
              <a:t>, Patricia Llanes</a:t>
            </a:r>
            <a:r>
              <a:rPr kumimoji="0" lang="en-US" sz="1400" b="0" i="0" u="none" strike="noStrike" cap="none" normalizeH="0" baseline="30000" dirty="0">
                <a:ln>
                  <a:noFill/>
                </a:ln>
                <a:solidFill>
                  <a:srgbClr val="000000"/>
                </a:solidFill>
                <a:effectLst/>
                <a:latin typeface="Arial" pitchFamily="34" charset="0"/>
                <a:ea typeface="Arial" pitchFamily="34" charset="0"/>
                <a:cs typeface="Arial" pitchFamily="34" charset="0"/>
              </a:rPr>
              <a:t>1</a:t>
            </a:r>
            <a:r>
              <a:rPr kumimoji="0" lang="en-US" sz="1400" b="0" i="0" u="none" strike="noStrike" cap="none" normalizeH="0" baseline="0" dirty="0">
                <a:ln>
                  <a:noFill/>
                </a:ln>
                <a:solidFill>
                  <a:srgbClr val="000000"/>
                </a:solidFill>
                <a:effectLst/>
                <a:latin typeface="Arial" pitchFamily="34" charset="0"/>
                <a:ea typeface="Arial" pitchFamily="34" charset="0"/>
                <a:cs typeface="Arial" pitchFamily="34" charset="0"/>
              </a:rPr>
              <a:t>, Amador Goodridge</a:t>
            </a:r>
            <a:r>
              <a:rPr kumimoji="0" lang="en-US" sz="1400" b="0" i="0" u="none" strike="noStrike" cap="none" normalizeH="0" baseline="30000" dirty="0">
                <a:ln>
                  <a:noFill/>
                </a:ln>
                <a:solidFill>
                  <a:srgbClr val="000000"/>
                </a:solidFill>
                <a:effectLst/>
                <a:latin typeface="Arial" pitchFamily="34" charset="0"/>
                <a:ea typeface="Arial" pitchFamily="34" charset="0"/>
                <a:cs typeface="Arial" pitchFamily="34" charset="0"/>
              </a:rPr>
              <a:t>1 #</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307975" y="-258763"/>
            <a:ext cx="8229600" cy="1143001"/>
          </a:xfrm>
        </p:spPr>
        <p:txBody>
          <a:bodyPr/>
          <a:lstStyle/>
          <a:p>
            <a:pPr eaLnBrk="1" hangingPunct="1"/>
            <a:r>
              <a:rPr lang="en-US" sz="2400" b="1" dirty="0" err="1">
                <a:latin typeface="Arial Black" pitchFamily="34" charset="0"/>
              </a:rPr>
              <a:t>Agradecimientos</a:t>
            </a:r>
            <a:endParaRPr lang="en-US" sz="2400" b="1" dirty="0">
              <a:latin typeface="Arial Black" pitchFamily="34" charset="0"/>
            </a:endParaRPr>
          </a:p>
        </p:txBody>
      </p:sp>
      <p:sp>
        <p:nvSpPr>
          <p:cNvPr id="3" name="2 Marcador de contenido"/>
          <p:cNvSpPr>
            <a:spLocks noGrp="1"/>
          </p:cNvSpPr>
          <p:nvPr>
            <p:ph idx="1"/>
          </p:nvPr>
        </p:nvSpPr>
        <p:spPr>
          <a:xfrm>
            <a:off x="179512" y="3573016"/>
            <a:ext cx="1800200" cy="2376264"/>
          </a:xfrm>
          <a:solidFill>
            <a:schemeClr val="bg1"/>
          </a:solidFill>
          <a:ln>
            <a:solidFill>
              <a:schemeClr val="accent4">
                <a:lumMod val="60000"/>
                <a:lumOff val="40000"/>
              </a:schemeClr>
            </a:solidFill>
          </a:ln>
        </p:spPr>
        <p:txBody>
          <a:bodyPr rtlCol="0">
            <a:normAutofit fontScale="85000" lnSpcReduction="20000"/>
          </a:bodyPr>
          <a:lstStyle/>
          <a:p>
            <a:pPr eaLnBrk="1" fontAlgn="auto" hangingPunct="1">
              <a:spcAft>
                <a:spcPts val="0"/>
              </a:spcAft>
              <a:buNone/>
              <a:defRPr/>
            </a:pPr>
            <a:r>
              <a:rPr lang="en-US" sz="1600" b="1" dirty="0">
                <a:latin typeface="Arial Black" panose="020B0A04020102020204" pitchFamily="34" charset="0"/>
              </a:rPr>
              <a:t>CCM</a:t>
            </a:r>
          </a:p>
          <a:p>
            <a:pPr eaLnBrk="1" fontAlgn="auto" hangingPunct="1">
              <a:spcAft>
                <a:spcPts val="0"/>
              </a:spcAft>
              <a:buNone/>
              <a:defRPr/>
            </a:pPr>
            <a:r>
              <a:rPr lang="en-US" sz="1600" b="1" dirty="0">
                <a:latin typeface="Arial Black" panose="020B0A04020102020204" pitchFamily="34" charset="0"/>
              </a:rPr>
              <a:t>Baumgarth lab </a:t>
            </a:r>
          </a:p>
          <a:p>
            <a:pPr marL="0" indent="0" eaLnBrk="1" fontAlgn="auto" hangingPunct="1">
              <a:spcAft>
                <a:spcPts val="0"/>
              </a:spcAft>
              <a:buFont typeface="Arial" pitchFamily="34" charset="0"/>
              <a:buNone/>
              <a:defRPr/>
            </a:pPr>
            <a:r>
              <a:rPr lang="en-US" sz="1600" dirty="0">
                <a:latin typeface="Arial" panose="020B0604020202020204" pitchFamily="34" charset="0"/>
                <a:cs typeface="Arial" panose="020B0604020202020204" pitchFamily="34" charset="0"/>
              </a:rPr>
              <a:t>Dr. Nicole Baumgarth                        </a:t>
            </a:r>
          </a:p>
          <a:p>
            <a:pPr marL="0" indent="0" eaLnBrk="1" fontAlgn="auto" hangingPunct="1">
              <a:spcAft>
                <a:spcPts val="0"/>
              </a:spcAft>
              <a:buFont typeface="Arial" pitchFamily="34" charset="0"/>
              <a:buNone/>
              <a:defRPr/>
            </a:pPr>
            <a:r>
              <a:rPr lang="en-US" sz="1600" dirty="0">
                <a:latin typeface="Arial" panose="020B0604020202020204" pitchFamily="34" charset="0"/>
                <a:cs typeface="Arial" panose="020B0604020202020204" pitchFamily="34" charset="0"/>
              </a:rPr>
              <a:t>Hannah Savage</a:t>
            </a:r>
          </a:p>
          <a:p>
            <a:pPr marL="0" indent="0" eaLnBrk="1" fontAlgn="auto" hangingPunct="1">
              <a:spcAft>
                <a:spcPts val="0"/>
              </a:spcAft>
              <a:buFont typeface="Arial" pitchFamily="34" charset="0"/>
              <a:buNone/>
              <a:defRPr/>
            </a:pPr>
            <a:r>
              <a:rPr lang="en-US" sz="1600" dirty="0">
                <a:latin typeface="Arial" panose="020B0604020202020204" pitchFamily="34" charset="0"/>
                <a:cs typeface="Arial" panose="020B0604020202020204" pitchFamily="34" charset="0"/>
              </a:rPr>
              <a:t>Jean Luo</a:t>
            </a:r>
          </a:p>
          <a:p>
            <a:pPr marL="0" indent="0" eaLnBrk="1" fontAlgn="auto" hangingPunct="1">
              <a:spcAft>
                <a:spcPts val="0"/>
              </a:spcAft>
              <a:buFont typeface="Arial" pitchFamily="34" charset="0"/>
              <a:buNone/>
              <a:defRPr/>
            </a:pPr>
            <a:r>
              <a:rPr lang="en-US" sz="1600" dirty="0">
                <a:latin typeface="Arial" panose="020B0604020202020204" pitchFamily="34" charset="0"/>
                <a:cs typeface="Arial" panose="020B0604020202020204" pitchFamily="34" charset="0"/>
              </a:rPr>
              <a:t>Shiv Ram </a:t>
            </a:r>
          </a:p>
          <a:p>
            <a:pPr marL="0" indent="0" eaLnBrk="1" fontAlgn="auto" hangingPunct="1">
              <a:spcAft>
                <a:spcPts val="0"/>
              </a:spcAft>
              <a:buFont typeface="Arial" pitchFamily="34" charset="0"/>
              <a:buNone/>
              <a:defRPr/>
            </a:pPr>
            <a:r>
              <a:rPr lang="en-US" sz="1600" dirty="0">
                <a:latin typeface="Arial" panose="020B0604020202020204" pitchFamily="34" charset="0"/>
                <a:cs typeface="Arial" panose="020B0604020202020204" pitchFamily="34" charset="0"/>
              </a:rPr>
              <a:t>Jay Bhatt</a:t>
            </a:r>
          </a:p>
          <a:p>
            <a:pPr marL="0" indent="0" eaLnBrk="1" fontAlgn="auto" hangingPunct="1">
              <a:spcAft>
                <a:spcPts val="0"/>
              </a:spcAft>
              <a:buFont typeface="Arial" pitchFamily="34" charset="0"/>
              <a:buNone/>
              <a:defRPr/>
            </a:pPr>
            <a:r>
              <a:rPr lang="en-US" sz="1600" dirty="0">
                <a:latin typeface="Arial" panose="020B0604020202020204" pitchFamily="34" charset="0"/>
                <a:cs typeface="Arial" panose="020B0604020202020204" pitchFamily="34" charset="0"/>
              </a:rPr>
              <a:t>Kim Olsen </a:t>
            </a:r>
          </a:p>
          <a:p>
            <a:pPr marL="0" indent="0" eaLnBrk="1" fontAlgn="auto" hangingPunct="1">
              <a:spcAft>
                <a:spcPts val="0"/>
              </a:spcAft>
              <a:buFont typeface="Arial" pitchFamily="34" charset="0"/>
              <a:buNone/>
              <a:defRPr/>
            </a:pPr>
            <a:r>
              <a:rPr lang="en-US" sz="1600" dirty="0">
                <a:latin typeface="Arial" panose="020B0604020202020204" pitchFamily="34" charset="0"/>
                <a:cs typeface="Arial" panose="020B0604020202020204" pitchFamily="34" charset="0"/>
              </a:rPr>
              <a:t>Karen Tracy</a:t>
            </a:r>
          </a:p>
          <a:p>
            <a:pPr marL="0" indent="0" eaLnBrk="1" fontAlgn="auto" hangingPunct="1">
              <a:spcAft>
                <a:spcPts val="0"/>
              </a:spcAft>
              <a:buFont typeface="Arial" pitchFamily="34" charset="0"/>
              <a:buNone/>
              <a:defRPr/>
            </a:pPr>
            <a:r>
              <a:rPr lang="en-US" sz="1600" dirty="0">
                <a:latin typeface="Arial" panose="020B0604020202020204" pitchFamily="34" charset="0"/>
                <a:cs typeface="Arial" panose="020B0604020202020204" pitchFamily="34" charset="0"/>
              </a:rPr>
              <a:t>Trang Nguyen</a:t>
            </a:r>
          </a:p>
          <a:p>
            <a:pPr marL="0" indent="0" eaLnBrk="1" fontAlgn="auto" hangingPunct="1">
              <a:spcAft>
                <a:spcPts val="0"/>
              </a:spcAft>
              <a:buFont typeface="Arial" pitchFamily="34" charset="0"/>
              <a:buNone/>
              <a:defRPr/>
            </a:pPr>
            <a:endParaRPr lang="en-US" dirty="0"/>
          </a:p>
        </p:txBody>
      </p:sp>
      <p:pic>
        <p:nvPicPr>
          <p:cNvPr id="43012" name="Picture 2" descr="http://ccm.ucdavis.edu/wp-content/uploads/2014/09/ccm_logo_futura_bold_9pt.jpg"/>
          <p:cNvPicPr>
            <a:picLocks noChangeAspect="1" noChangeArrowheads="1"/>
          </p:cNvPicPr>
          <p:nvPr/>
        </p:nvPicPr>
        <p:blipFill>
          <a:blip r:embed="rId2" cstate="print"/>
          <a:srcRect/>
          <a:stretch>
            <a:fillRect/>
          </a:stretch>
        </p:blipFill>
        <p:spPr bwMode="auto">
          <a:xfrm>
            <a:off x="179512" y="2708920"/>
            <a:ext cx="1944216" cy="504056"/>
          </a:xfrm>
          <a:prstGeom prst="rect">
            <a:avLst/>
          </a:prstGeom>
          <a:noFill/>
          <a:ln w="9525">
            <a:noFill/>
            <a:miter lim="800000"/>
            <a:headEnd/>
            <a:tailEnd/>
          </a:ln>
        </p:spPr>
      </p:pic>
      <p:sp>
        <p:nvSpPr>
          <p:cNvPr id="43013" name="AutoShape 4" descr="Image result for indicasat"/>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43014" name="Picture 5"/>
          <p:cNvPicPr>
            <a:picLocks noChangeAspect="1" noChangeArrowheads="1"/>
          </p:cNvPicPr>
          <p:nvPr/>
        </p:nvPicPr>
        <p:blipFill>
          <a:blip r:embed="rId3" cstate="print"/>
          <a:srcRect/>
          <a:stretch>
            <a:fillRect/>
          </a:stretch>
        </p:blipFill>
        <p:spPr bwMode="auto">
          <a:xfrm>
            <a:off x="6228184" y="836712"/>
            <a:ext cx="2408364" cy="503874"/>
          </a:xfrm>
          <a:prstGeom prst="rect">
            <a:avLst/>
          </a:prstGeom>
          <a:noFill/>
          <a:ln w="9525">
            <a:noFill/>
            <a:miter lim="800000"/>
            <a:headEnd/>
            <a:tailEnd/>
          </a:ln>
        </p:spPr>
      </p:pic>
      <p:sp>
        <p:nvSpPr>
          <p:cNvPr id="43015" name="AutoShape 7" descr="Image result for senacyt logo"/>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8" name="7 CuadroTexto"/>
          <p:cNvSpPr txBox="1"/>
          <p:nvPr/>
        </p:nvSpPr>
        <p:spPr>
          <a:xfrm>
            <a:off x="2339752" y="1484784"/>
            <a:ext cx="2304256" cy="1643527"/>
          </a:xfrm>
          <a:prstGeom prst="rect">
            <a:avLst/>
          </a:prstGeom>
          <a:solidFill>
            <a:schemeClr val="bg1"/>
          </a:solidFill>
          <a:ln>
            <a:solidFill>
              <a:schemeClr val="tx2">
                <a:lumMod val="60000"/>
                <a:lumOff val="40000"/>
              </a:schemeClr>
            </a:solidFill>
          </a:ln>
        </p:spPr>
        <p:txBody>
          <a:bodyPr wrap="square">
            <a:spAutoFit/>
          </a:bodyPr>
          <a:lstStyle/>
          <a:p>
            <a:pPr marL="342900" indent="-342900" fontAlgn="auto">
              <a:spcBef>
                <a:spcPct val="20000"/>
              </a:spcBef>
              <a:spcAft>
                <a:spcPts val="0"/>
              </a:spcAft>
              <a:defRPr/>
            </a:pPr>
            <a:r>
              <a:rPr lang="es-PA" sz="1400" b="1" dirty="0">
                <a:latin typeface="Arial Black" panose="020B0A04020102020204" pitchFamily="34" charset="0"/>
                <a:cs typeface="+mn-cs"/>
              </a:rPr>
              <a:t>INDICASAT</a:t>
            </a:r>
          </a:p>
          <a:p>
            <a:pPr marL="342900" indent="-342900" fontAlgn="auto">
              <a:spcBef>
                <a:spcPct val="20000"/>
              </a:spcBef>
              <a:spcAft>
                <a:spcPts val="0"/>
              </a:spcAft>
              <a:defRPr/>
            </a:pPr>
            <a:r>
              <a:rPr lang="es-PA" sz="1400" dirty="0">
                <a:latin typeface="Arial" pitchFamily="34" charset="0"/>
                <a:cs typeface="Arial" pitchFamily="34" charset="0"/>
              </a:rPr>
              <a:t>Dr. Amador Goodridge </a:t>
            </a:r>
          </a:p>
          <a:p>
            <a:pPr fontAlgn="auto">
              <a:spcBef>
                <a:spcPts val="0"/>
              </a:spcBef>
              <a:spcAft>
                <a:spcPts val="0"/>
              </a:spcAft>
              <a:defRPr/>
            </a:pPr>
            <a:r>
              <a:rPr lang="es-PA" sz="1400" dirty="0">
                <a:latin typeface="Arial" pitchFamily="34" charset="0"/>
                <a:cs typeface="Arial" pitchFamily="34" charset="0"/>
              </a:rPr>
              <a:t>Dr. Jagannatha Rao</a:t>
            </a:r>
          </a:p>
          <a:p>
            <a:pPr fontAlgn="auto">
              <a:spcBef>
                <a:spcPts val="0"/>
              </a:spcBef>
              <a:spcAft>
                <a:spcPts val="0"/>
              </a:spcAft>
              <a:defRPr/>
            </a:pPr>
            <a:r>
              <a:rPr lang="en-US" sz="1400" dirty="0">
                <a:latin typeface="Arial" pitchFamily="34" charset="0"/>
                <a:cs typeface="Arial" pitchFamily="34" charset="0"/>
              </a:rPr>
              <a:t>Dr. Carmenza Spadafora</a:t>
            </a:r>
            <a:endParaRPr lang="es-PA" sz="1400" dirty="0">
              <a:latin typeface="Arial" pitchFamily="34" charset="0"/>
              <a:cs typeface="Arial" pitchFamily="34" charset="0"/>
            </a:endParaRPr>
          </a:p>
          <a:p>
            <a:pPr fontAlgn="auto">
              <a:spcBef>
                <a:spcPts val="0"/>
              </a:spcBef>
              <a:spcAft>
                <a:spcPts val="0"/>
              </a:spcAft>
              <a:defRPr/>
            </a:pPr>
            <a:r>
              <a:rPr lang="es-PA" sz="1400" dirty="0">
                <a:latin typeface="Arial" pitchFamily="34" charset="0"/>
                <a:cs typeface="Arial" pitchFamily="34" charset="0"/>
              </a:rPr>
              <a:t>Dr. Patricia Llanes</a:t>
            </a:r>
          </a:p>
          <a:p>
            <a:pPr fontAlgn="auto">
              <a:spcBef>
                <a:spcPts val="0"/>
              </a:spcBef>
              <a:spcAft>
                <a:spcPts val="0"/>
              </a:spcAft>
              <a:defRPr/>
            </a:pPr>
            <a:r>
              <a:rPr lang="en-US" sz="1400" dirty="0">
                <a:latin typeface="Arial" pitchFamily="34" charset="0"/>
                <a:cs typeface="Arial" pitchFamily="34" charset="0"/>
              </a:rPr>
              <a:t>Dr. Armando Duran</a:t>
            </a:r>
          </a:p>
          <a:p>
            <a:pPr fontAlgn="auto">
              <a:spcBef>
                <a:spcPts val="0"/>
              </a:spcBef>
              <a:spcAft>
                <a:spcPts val="0"/>
              </a:spcAft>
              <a:defRPr/>
            </a:pPr>
            <a:r>
              <a:rPr lang="en-US" sz="1400" dirty="0">
                <a:latin typeface="Arial" pitchFamily="34" charset="0"/>
                <a:cs typeface="Arial" pitchFamily="34" charset="0"/>
              </a:rPr>
              <a:t>Dr. Ricardo Lleonart</a:t>
            </a:r>
          </a:p>
        </p:txBody>
      </p:sp>
      <p:sp>
        <p:nvSpPr>
          <p:cNvPr id="9" name="8 Rectángulo"/>
          <p:cNvSpPr/>
          <p:nvPr/>
        </p:nvSpPr>
        <p:spPr>
          <a:xfrm>
            <a:off x="4932040" y="1484784"/>
            <a:ext cx="1872208" cy="2088232"/>
          </a:xfrm>
          <a:prstGeom prst="rect">
            <a:avLst/>
          </a:prstGeom>
          <a:solidFill>
            <a:schemeClr val="bg1"/>
          </a:solid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400" b="1" dirty="0">
              <a:solidFill>
                <a:schemeClr val="tx1"/>
              </a:solidFill>
              <a:latin typeface="Arial Black" panose="020B0A04020102020204" pitchFamily="34" charset="0"/>
              <a:cs typeface="Times New Roman" panose="02020603050405020304" pitchFamily="18" charset="0"/>
            </a:endParaRPr>
          </a:p>
          <a:p>
            <a:pPr fontAlgn="auto">
              <a:spcBef>
                <a:spcPts val="0"/>
              </a:spcBef>
              <a:spcAft>
                <a:spcPts val="0"/>
              </a:spcAft>
              <a:defRPr/>
            </a:pPr>
            <a:endParaRPr lang="en-US" sz="1400" b="1" dirty="0">
              <a:solidFill>
                <a:schemeClr val="tx1"/>
              </a:solidFill>
              <a:latin typeface="Arial Black" panose="020B0A04020102020204" pitchFamily="34" charset="0"/>
              <a:cs typeface="Times New Roman" panose="02020603050405020304" pitchFamily="18" charset="0"/>
            </a:endParaRPr>
          </a:p>
          <a:p>
            <a:pPr fontAlgn="auto">
              <a:spcBef>
                <a:spcPts val="0"/>
              </a:spcBef>
              <a:spcAft>
                <a:spcPts val="0"/>
              </a:spcAft>
              <a:defRPr/>
            </a:pPr>
            <a:r>
              <a:rPr lang="en-US" sz="1400" b="1" dirty="0">
                <a:solidFill>
                  <a:schemeClr val="tx1"/>
                </a:solidFill>
                <a:latin typeface="Arial Black" panose="020B0A04020102020204" pitchFamily="34" charset="0"/>
                <a:cs typeface="Times New Roman" panose="02020603050405020304" pitchFamily="18" charset="0"/>
              </a:rPr>
              <a:t>Tuberculosis </a:t>
            </a:r>
          </a:p>
          <a:p>
            <a:pPr fontAlgn="auto">
              <a:spcBef>
                <a:spcPts val="0"/>
              </a:spcBef>
              <a:spcAft>
                <a:spcPts val="0"/>
              </a:spcAft>
              <a:defRPr/>
            </a:pPr>
            <a:r>
              <a:rPr lang="en-US" sz="1400" b="1" dirty="0">
                <a:solidFill>
                  <a:schemeClr val="tx1"/>
                </a:solidFill>
                <a:latin typeface="Arial Black" panose="020B0A04020102020204" pitchFamily="34" charset="0"/>
                <a:cs typeface="Times New Roman" panose="02020603050405020304" pitchFamily="18" charset="0"/>
              </a:rPr>
              <a:t>Biomarker Research Unit</a:t>
            </a:r>
            <a:endParaRPr lang="en-US" sz="1400" dirty="0">
              <a:solidFill>
                <a:schemeClr val="tx1"/>
              </a:solidFill>
              <a:latin typeface="Arial" pitchFamily="34" charset="0"/>
              <a:cs typeface="Arial" pitchFamily="34" charset="0"/>
            </a:endParaRPr>
          </a:p>
          <a:p>
            <a:pPr fontAlgn="auto">
              <a:spcBef>
                <a:spcPts val="0"/>
              </a:spcBef>
              <a:spcAft>
                <a:spcPts val="0"/>
              </a:spcAft>
              <a:defRPr/>
            </a:pPr>
            <a:r>
              <a:rPr lang="en-US" sz="1400" dirty="0">
                <a:solidFill>
                  <a:schemeClr val="tx1"/>
                </a:solidFill>
                <a:latin typeface="Arial" pitchFamily="34" charset="0"/>
                <a:cs typeface="Arial" pitchFamily="34" charset="0"/>
              </a:rPr>
              <a:t>Dr. Ivonne Torres</a:t>
            </a:r>
          </a:p>
          <a:p>
            <a:pPr fontAlgn="auto">
              <a:spcBef>
                <a:spcPts val="0"/>
              </a:spcBef>
              <a:spcAft>
                <a:spcPts val="0"/>
              </a:spcAft>
              <a:defRPr/>
            </a:pPr>
            <a:r>
              <a:rPr lang="en-US" sz="1400" dirty="0">
                <a:solidFill>
                  <a:schemeClr val="tx1"/>
                </a:solidFill>
                <a:latin typeface="Arial" pitchFamily="34" charset="0"/>
                <a:cs typeface="Arial" pitchFamily="34" charset="0"/>
              </a:rPr>
              <a:t>Dilcia Zambrano</a:t>
            </a:r>
          </a:p>
          <a:p>
            <a:pPr fontAlgn="auto">
              <a:spcBef>
                <a:spcPts val="0"/>
              </a:spcBef>
              <a:spcAft>
                <a:spcPts val="0"/>
              </a:spcAft>
              <a:defRPr/>
            </a:pPr>
            <a:r>
              <a:rPr lang="en-US" sz="1400" dirty="0">
                <a:solidFill>
                  <a:schemeClr val="tx1"/>
                </a:solidFill>
                <a:latin typeface="Arial" pitchFamily="34" charset="0"/>
                <a:cs typeface="Arial" pitchFamily="34" charset="0"/>
              </a:rPr>
              <a:t>Dr. </a:t>
            </a:r>
            <a:r>
              <a:rPr lang="en-US" sz="1400" dirty="0" err="1">
                <a:solidFill>
                  <a:schemeClr val="tx1"/>
                </a:solidFill>
                <a:latin typeface="Arial" pitchFamily="34" charset="0"/>
                <a:cs typeface="Arial" pitchFamily="34" charset="0"/>
              </a:rPr>
              <a:t>Musharaf</a:t>
            </a:r>
            <a:r>
              <a:rPr lang="en-US" sz="1400" dirty="0">
                <a:solidFill>
                  <a:schemeClr val="tx1"/>
                </a:solidFill>
                <a:latin typeface="Arial" pitchFamily="34" charset="0"/>
                <a:cs typeface="Arial" pitchFamily="34" charset="0"/>
              </a:rPr>
              <a:t> Tarajia</a:t>
            </a:r>
          </a:p>
          <a:p>
            <a:pPr fontAlgn="auto">
              <a:spcBef>
                <a:spcPts val="0"/>
              </a:spcBef>
              <a:spcAft>
                <a:spcPts val="0"/>
              </a:spcAft>
              <a:defRPr/>
            </a:pPr>
            <a:r>
              <a:rPr lang="en-US" sz="1400" dirty="0">
                <a:solidFill>
                  <a:schemeClr val="tx1"/>
                </a:solidFill>
                <a:latin typeface="Arial" pitchFamily="34" charset="0"/>
                <a:cs typeface="Arial" pitchFamily="34" charset="0"/>
              </a:rPr>
              <a:t>Fermín Acosta </a:t>
            </a:r>
          </a:p>
          <a:p>
            <a:pPr fontAlgn="auto">
              <a:spcBef>
                <a:spcPts val="0"/>
              </a:spcBef>
              <a:spcAft>
                <a:spcPts val="0"/>
              </a:spcAft>
              <a:defRPr/>
            </a:pPr>
            <a:r>
              <a:rPr lang="en-US" sz="1400" dirty="0">
                <a:solidFill>
                  <a:schemeClr val="tx1"/>
                </a:solidFill>
                <a:latin typeface="Arial" pitchFamily="34" charset="0"/>
                <a:cs typeface="Arial" pitchFamily="34" charset="0"/>
              </a:rPr>
              <a:t>Victoria Batista</a:t>
            </a:r>
          </a:p>
          <a:p>
            <a:pPr fontAlgn="auto">
              <a:spcBef>
                <a:spcPts val="0"/>
              </a:spcBef>
              <a:spcAft>
                <a:spcPts val="0"/>
              </a:spcAft>
              <a:defRPr/>
            </a:pPr>
            <a:r>
              <a:rPr lang="en-US" sz="1400" dirty="0">
                <a:solidFill>
                  <a:schemeClr val="tx1"/>
                </a:solidFill>
                <a:latin typeface="Arial" pitchFamily="34" charset="0"/>
                <a:cs typeface="Arial" pitchFamily="34" charset="0"/>
              </a:rPr>
              <a:t>Sara Rosero</a:t>
            </a:r>
          </a:p>
          <a:p>
            <a:pPr algn="ctr" fontAlgn="auto">
              <a:spcBef>
                <a:spcPts val="0"/>
              </a:spcBef>
              <a:spcAft>
                <a:spcPts val="0"/>
              </a:spcAft>
              <a:defRPr/>
            </a:pPr>
            <a:endParaRPr lang="en-US"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692696"/>
            <a:ext cx="3024336"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a:blip r:embed="rId5" cstate="print"/>
          <a:srcRect/>
          <a:stretch>
            <a:fillRect/>
          </a:stretch>
        </p:blipFill>
        <p:spPr bwMode="auto">
          <a:xfrm>
            <a:off x="3923928" y="764704"/>
            <a:ext cx="1619672" cy="598761"/>
          </a:xfrm>
          <a:prstGeom prst="rect">
            <a:avLst/>
          </a:prstGeom>
          <a:noFill/>
          <a:ln w="9525">
            <a:noFill/>
            <a:miter lim="800000"/>
            <a:headEnd/>
            <a:tailEnd/>
          </a:ln>
        </p:spPr>
      </p:pic>
      <p:sp>
        <p:nvSpPr>
          <p:cNvPr id="17" name="16 CuadroTexto"/>
          <p:cNvSpPr txBox="1"/>
          <p:nvPr/>
        </p:nvSpPr>
        <p:spPr>
          <a:xfrm>
            <a:off x="251520" y="1484784"/>
            <a:ext cx="1296144" cy="1083374"/>
          </a:xfrm>
          <a:prstGeom prst="rect">
            <a:avLst/>
          </a:prstGeom>
          <a:solidFill>
            <a:schemeClr val="bg1"/>
          </a:solidFill>
          <a:ln w="9525">
            <a:solidFill>
              <a:schemeClr val="tx2">
                <a:lumMod val="60000"/>
                <a:lumOff val="40000"/>
              </a:schemeClr>
            </a:solidFill>
          </a:ln>
        </p:spPr>
        <p:txBody>
          <a:bodyPr wrap="square">
            <a:spAutoFit/>
          </a:bodyPr>
          <a:lstStyle/>
          <a:p>
            <a:pPr marL="342900" indent="-342900" fontAlgn="auto">
              <a:spcBef>
                <a:spcPct val="20000"/>
              </a:spcBef>
              <a:spcAft>
                <a:spcPts val="0"/>
              </a:spcAft>
              <a:defRPr/>
            </a:pPr>
            <a:r>
              <a:rPr lang="es-PA" sz="1400" b="1" dirty="0">
                <a:latin typeface="Arial Black" panose="020B0A04020102020204" pitchFamily="34" charset="0"/>
                <a:cs typeface="+mn-cs"/>
              </a:rPr>
              <a:t>ANU</a:t>
            </a:r>
          </a:p>
          <a:p>
            <a:pPr marL="342900" indent="-342900" fontAlgn="auto">
              <a:spcBef>
                <a:spcPct val="20000"/>
              </a:spcBef>
              <a:spcAft>
                <a:spcPts val="0"/>
              </a:spcAft>
              <a:defRPr/>
            </a:pPr>
            <a:r>
              <a:rPr lang="es-PA" sz="1400" b="1" dirty="0">
                <a:latin typeface="Arial Black" panose="020B0A04020102020204" pitchFamily="34" charset="0"/>
                <a:cs typeface="+mn-cs"/>
              </a:rPr>
              <a:t>SENACYT</a:t>
            </a:r>
          </a:p>
          <a:p>
            <a:pPr marL="342900" indent="-342900" fontAlgn="auto">
              <a:spcBef>
                <a:spcPct val="20000"/>
              </a:spcBef>
              <a:spcAft>
                <a:spcPts val="0"/>
              </a:spcAft>
              <a:defRPr/>
            </a:pPr>
            <a:r>
              <a:rPr lang="es-PA" sz="1400" b="1" dirty="0">
                <a:latin typeface="Arial Black" panose="020B0A04020102020204" pitchFamily="34" charset="0"/>
                <a:cs typeface="+mn-cs"/>
              </a:rPr>
              <a:t>IFHARU</a:t>
            </a:r>
          </a:p>
          <a:p>
            <a:pPr marL="342900" indent="-342900" fontAlgn="auto">
              <a:spcBef>
                <a:spcPct val="20000"/>
              </a:spcBef>
              <a:spcAft>
                <a:spcPts val="0"/>
              </a:spcAft>
              <a:defRPr/>
            </a:pPr>
            <a:r>
              <a:rPr lang="es-PA" sz="1400" b="1" dirty="0">
                <a:latin typeface="Arial Black" panose="020B0A04020102020204" pitchFamily="34" charset="0"/>
                <a:cs typeface="+mn-cs"/>
              </a:rPr>
              <a:t>SNI</a:t>
            </a:r>
            <a:endParaRPr lang="es-PA" sz="1400" b="1" dirty="0">
              <a:latin typeface="Arial Black" panose="020B0A04020102020204" pitchFamily="34" charset="0"/>
              <a:cs typeface="Times New Roman" panose="02020603050405020304" pitchFamily="18" charset="0"/>
            </a:endParaRPr>
          </a:p>
        </p:txBody>
      </p:sp>
      <p:sp>
        <p:nvSpPr>
          <p:cNvPr id="18" name="17 CuadroTexto"/>
          <p:cNvSpPr txBox="1"/>
          <p:nvPr/>
        </p:nvSpPr>
        <p:spPr>
          <a:xfrm>
            <a:off x="6948264" y="1628800"/>
            <a:ext cx="2016224" cy="1415772"/>
          </a:xfrm>
          <a:prstGeom prst="rect">
            <a:avLst/>
          </a:prstGeom>
          <a:solidFill>
            <a:schemeClr val="bg1"/>
          </a:solidFill>
          <a:ln>
            <a:solidFill>
              <a:schemeClr val="accent6">
                <a:lumMod val="20000"/>
                <a:lumOff val="80000"/>
              </a:schemeClr>
            </a:solidFill>
          </a:ln>
        </p:spPr>
        <p:txBody>
          <a:bodyPr wrap="square">
            <a:spAutoFit/>
          </a:bodyPr>
          <a:lstStyle/>
          <a:p>
            <a:pPr marL="342900" indent="-342900" fontAlgn="auto">
              <a:spcBef>
                <a:spcPct val="20000"/>
              </a:spcBef>
              <a:spcAft>
                <a:spcPts val="0"/>
              </a:spcAft>
              <a:defRPr/>
            </a:pPr>
            <a:r>
              <a:rPr lang="es-PA" sz="1400" b="1" dirty="0">
                <a:latin typeface="Arial Black" panose="020B0A04020102020204" pitchFamily="34" charset="0"/>
                <a:cs typeface="+mn-cs"/>
              </a:rPr>
              <a:t>University of Panama</a:t>
            </a:r>
          </a:p>
          <a:p>
            <a:pPr fontAlgn="auto">
              <a:spcBef>
                <a:spcPts val="0"/>
              </a:spcBef>
              <a:spcAft>
                <a:spcPts val="0"/>
              </a:spcAft>
              <a:defRPr/>
            </a:pPr>
            <a:r>
              <a:rPr lang="es-PA" sz="1400" dirty="0">
                <a:latin typeface="Arial" pitchFamily="34" charset="0"/>
                <a:cs typeface="Arial" pitchFamily="34" charset="0"/>
              </a:rPr>
              <a:t>Lic. Denis Tapia</a:t>
            </a:r>
          </a:p>
          <a:p>
            <a:pPr fontAlgn="auto">
              <a:spcBef>
                <a:spcPts val="0"/>
              </a:spcBef>
              <a:spcAft>
                <a:spcPts val="0"/>
              </a:spcAft>
              <a:defRPr/>
            </a:pPr>
            <a:r>
              <a:rPr lang="es-PA" sz="1400" dirty="0">
                <a:latin typeface="Arial" pitchFamily="34" charset="0"/>
                <a:cs typeface="Arial" pitchFamily="34" charset="0"/>
              </a:rPr>
              <a:t>Dr. </a:t>
            </a:r>
            <a:r>
              <a:rPr lang="es-PA" sz="1400" dirty="0"/>
              <a:t>Mónica</a:t>
            </a:r>
            <a:r>
              <a:rPr lang="en-US" sz="1400" dirty="0"/>
              <a:t> </a:t>
            </a:r>
            <a:r>
              <a:rPr lang="es-PA" sz="1400" dirty="0">
                <a:latin typeface="Arial" pitchFamily="34" charset="0"/>
                <a:cs typeface="Arial" pitchFamily="34" charset="0"/>
              </a:rPr>
              <a:t>Ch</a:t>
            </a:r>
            <a:r>
              <a:rPr lang="af-ZA" sz="1400" dirty="0"/>
              <a:t>á</a:t>
            </a:r>
            <a:r>
              <a:rPr lang="es-PA" sz="1400" dirty="0">
                <a:latin typeface="Arial" pitchFamily="34" charset="0"/>
                <a:cs typeface="Arial" pitchFamily="34" charset="0"/>
              </a:rPr>
              <a:t>vez</a:t>
            </a:r>
          </a:p>
          <a:p>
            <a:pPr fontAlgn="auto">
              <a:spcBef>
                <a:spcPts val="0"/>
              </a:spcBef>
              <a:spcAft>
                <a:spcPts val="0"/>
              </a:spcAft>
              <a:defRPr/>
            </a:pPr>
            <a:r>
              <a:rPr lang="es-PA" sz="1400" dirty="0">
                <a:latin typeface="Arial" pitchFamily="34" charset="0"/>
                <a:cs typeface="Arial" pitchFamily="34" charset="0"/>
              </a:rPr>
              <a:t>M.S. Alexia Prescilla</a:t>
            </a:r>
          </a:p>
          <a:p>
            <a:pPr fontAlgn="auto">
              <a:spcBef>
                <a:spcPts val="0"/>
              </a:spcBef>
              <a:spcAft>
                <a:spcPts val="0"/>
              </a:spcAft>
              <a:defRPr/>
            </a:pPr>
            <a:endParaRPr lang="es-PA" sz="1600" dirty="0">
              <a:latin typeface="Arial" pitchFamily="34" charset="0"/>
              <a:cs typeface="Arial" pitchFamily="34" charset="0"/>
            </a:endParaRPr>
          </a:p>
        </p:txBody>
      </p:sp>
      <p:sp>
        <p:nvSpPr>
          <p:cNvPr id="20" name="19 CuadroTexto"/>
          <p:cNvSpPr txBox="1"/>
          <p:nvPr/>
        </p:nvSpPr>
        <p:spPr>
          <a:xfrm>
            <a:off x="2483768" y="3284984"/>
            <a:ext cx="2304256" cy="3108543"/>
          </a:xfrm>
          <a:prstGeom prst="rect">
            <a:avLst/>
          </a:prstGeom>
          <a:solidFill>
            <a:schemeClr val="bg1"/>
          </a:solidFill>
          <a:ln w="6350">
            <a:solidFill>
              <a:schemeClr val="tx2">
                <a:lumMod val="60000"/>
                <a:lumOff val="40000"/>
              </a:schemeClr>
            </a:solidFill>
          </a:ln>
        </p:spPr>
        <p:txBody>
          <a:bodyPr wrap="square">
            <a:spAutoFit/>
          </a:bodyPr>
          <a:lstStyle/>
          <a:p>
            <a:r>
              <a:rPr lang="af-ZA" sz="1400" b="1" dirty="0">
                <a:latin typeface="Arial Black" pitchFamily="34" charset="0"/>
              </a:rPr>
              <a:t>CBCM and Administration Team</a:t>
            </a:r>
          </a:p>
          <a:p>
            <a:r>
              <a:rPr lang="af-ZA" sz="1400" dirty="0"/>
              <a:t>Ren</a:t>
            </a:r>
            <a:r>
              <a:rPr lang="en-US" sz="1400" dirty="0"/>
              <a:t>é</a:t>
            </a:r>
            <a:r>
              <a:rPr lang="en-US" sz="1400" b="1" dirty="0"/>
              <a:t> </a:t>
            </a:r>
            <a:r>
              <a:rPr lang="af-ZA" sz="1400" dirty="0"/>
              <a:t>Rivera</a:t>
            </a:r>
          </a:p>
          <a:p>
            <a:r>
              <a:rPr lang="en-US" sz="1400" dirty="0"/>
              <a:t>Mercedez Rodríguez</a:t>
            </a:r>
            <a:endParaRPr lang="af-ZA" sz="1400" dirty="0"/>
          </a:p>
          <a:p>
            <a:r>
              <a:rPr lang="af-ZA" sz="1400" dirty="0"/>
              <a:t>Laura Pineda</a:t>
            </a:r>
          </a:p>
          <a:p>
            <a:r>
              <a:rPr lang="af-ZA" sz="1400" dirty="0"/>
              <a:t>Michelle Ng</a:t>
            </a:r>
          </a:p>
          <a:p>
            <a:r>
              <a:rPr lang="af-ZA" sz="1400" dirty="0"/>
              <a:t>Ricardo Santamaría</a:t>
            </a:r>
          </a:p>
          <a:p>
            <a:r>
              <a:rPr lang="af-ZA" sz="1400" dirty="0"/>
              <a:t>Ana Melhado</a:t>
            </a:r>
          </a:p>
          <a:p>
            <a:r>
              <a:rPr lang="af-ZA" sz="1400" dirty="0"/>
              <a:t>Yolanda Blotta</a:t>
            </a:r>
          </a:p>
          <a:p>
            <a:r>
              <a:rPr lang="af-ZA" sz="1400" dirty="0"/>
              <a:t>Kathia Domínguez</a:t>
            </a:r>
          </a:p>
          <a:p>
            <a:r>
              <a:rPr lang="af-ZA" sz="1400" dirty="0"/>
              <a:t>Yicel González</a:t>
            </a:r>
          </a:p>
          <a:p>
            <a:r>
              <a:rPr lang="af-ZA" sz="1400" dirty="0"/>
              <a:t>Rita Giovanni</a:t>
            </a:r>
          </a:p>
          <a:p>
            <a:r>
              <a:rPr lang="af-ZA" sz="1400" dirty="0"/>
              <a:t>Davis Sanchez</a:t>
            </a:r>
          </a:p>
          <a:p>
            <a:r>
              <a:rPr lang="af-ZA" sz="1400" dirty="0"/>
              <a:t>Yamibel Díaz</a:t>
            </a:r>
          </a:p>
        </p:txBody>
      </p:sp>
      <p:sp>
        <p:nvSpPr>
          <p:cNvPr id="21" name="20 CuadroTexto"/>
          <p:cNvSpPr txBox="1"/>
          <p:nvPr/>
        </p:nvSpPr>
        <p:spPr>
          <a:xfrm>
            <a:off x="4860032" y="3861048"/>
            <a:ext cx="2088232" cy="2376035"/>
          </a:xfrm>
          <a:prstGeom prst="rect">
            <a:avLst/>
          </a:prstGeom>
          <a:solidFill>
            <a:schemeClr val="bg1"/>
          </a:solidFill>
          <a:ln>
            <a:solidFill>
              <a:schemeClr val="accent6">
                <a:lumMod val="20000"/>
                <a:lumOff val="80000"/>
              </a:schemeClr>
            </a:solidFill>
          </a:ln>
        </p:spPr>
        <p:txBody>
          <a:bodyPr wrap="square">
            <a:spAutoFit/>
          </a:bodyPr>
          <a:lstStyle/>
          <a:p>
            <a:pPr marL="342900" indent="-342900" fontAlgn="auto">
              <a:spcBef>
                <a:spcPct val="20000"/>
              </a:spcBef>
              <a:spcAft>
                <a:spcPts val="0"/>
              </a:spcAft>
              <a:defRPr/>
            </a:pPr>
            <a:r>
              <a:rPr lang="es-PA" sz="1400" b="1" dirty="0">
                <a:latin typeface="Arial Black" pitchFamily="34" charset="0"/>
                <a:cs typeface="Arial" pitchFamily="34" charset="0"/>
              </a:rPr>
              <a:t>Ph.D.  </a:t>
            </a:r>
            <a:r>
              <a:rPr lang="es-PA" sz="1400" b="1" dirty="0" err="1">
                <a:latin typeface="Arial Black" pitchFamily="34" charset="0"/>
                <a:cs typeface="Arial" pitchFamily="34" charset="0"/>
              </a:rPr>
              <a:t>students</a:t>
            </a:r>
            <a:r>
              <a:rPr lang="es-PA" sz="1400" b="1" dirty="0">
                <a:latin typeface="Arial Black" pitchFamily="34" charset="0"/>
                <a:cs typeface="Arial" pitchFamily="34" charset="0"/>
              </a:rPr>
              <a:t> </a:t>
            </a:r>
          </a:p>
          <a:p>
            <a:pPr marL="342900" indent="-342900" fontAlgn="auto">
              <a:spcBef>
                <a:spcPct val="20000"/>
              </a:spcBef>
              <a:spcAft>
                <a:spcPts val="0"/>
              </a:spcAft>
              <a:defRPr/>
            </a:pPr>
            <a:r>
              <a:rPr lang="es-PA" sz="1400" b="1" dirty="0">
                <a:latin typeface="Arial Black" pitchFamily="34" charset="0"/>
                <a:cs typeface="Arial" pitchFamily="34" charset="0"/>
              </a:rPr>
              <a:t>And </a:t>
            </a:r>
            <a:r>
              <a:rPr lang="es-PA" sz="1400" b="1" dirty="0" err="1">
                <a:latin typeface="Arial Black" pitchFamily="34" charset="0"/>
                <a:cs typeface="Arial" pitchFamily="34" charset="0"/>
              </a:rPr>
              <a:t>lab</a:t>
            </a:r>
            <a:r>
              <a:rPr lang="es-PA" sz="1400" b="1" dirty="0">
                <a:latin typeface="Arial Black" pitchFamily="34" charset="0"/>
                <a:cs typeface="Arial" pitchFamily="34" charset="0"/>
              </a:rPr>
              <a:t> mates</a:t>
            </a:r>
          </a:p>
          <a:p>
            <a:pPr marL="342900" indent="-342900" fontAlgn="auto">
              <a:spcBef>
                <a:spcPct val="20000"/>
              </a:spcBef>
              <a:spcAft>
                <a:spcPts val="0"/>
              </a:spcAft>
              <a:defRPr/>
            </a:pPr>
            <a:r>
              <a:rPr lang="es-PA" sz="1400" dirty="0">
                <a:latin typeface="Arial" pitchFamily="34" charset="0"/>
                <a:cs typeface="Arial" pitchFamily="34" charset="0"/>
              </a:rPr>
              <a:t>Carlos Restrepo</a:t>
            </a:r>
          </a:p>
          <a:p>
            <a:pPr marL="342900" indent="-342900" fontAlgn="auto">
              <a:spcBef>
                <a:spcPct val="20000"/>
              </a:spcBef>
              <a:spcAft>
                <a:spcPts val="0"/>
              </a:spcAft>
              <a:defRPr/>
            </a:pPr>
            <a:r>
              <a:rPr lang="es-PA" sz="1400" dirty="0">
                <a:latin typeface="Arial" pitchFamily="34" charset="0"/>
                <a:cs typeface="Arial" pitchFamily="34" charset="0"/>
              </a:rPr>
              <a:t>Yisett Gonz</a:t>
            </a:r>
            <a:r>
              <a:rPr lang="af-ZA" sz="1400" dirty="0">
                <a:latin typeface="Arial" pitchFamily="34" charset="0"/>
                <a:cs typeface="Arial" pitchFamily="34" charset="0"/>
              </a:rPr>
              <a:t>á</a:t>
            </a:r>
            <a:r>
              <a:rPr lang="es-PA" sz="1400" dirty="0">
                <a:latin typeface="Arial" pitchFamily="34" charset="0"/>
                <a:cs typeface="Arial" pitchFamily="34" charset="0"/>
              </a:rPr>
              <a:t>lez</a:t>
            </a:r>
          </a:p>
          <a:p>
            <a:pPr marL="342900" indent="-342900" fontAlgn="auto">
              <a:spcBef>
                <a:spcPct val="20000"/>
              </a:spcBef>
              <a:spcAft>
                <a:spcPts val="0"/>
              </a:spcAft>
              <a:defRPr/>
            </a:pPr>
            <a:r>
              <a:rPr lang="es-PA" sz="1400" dirty="0">
                <a:latin typeface="Arial" pitchFamily="34" charset="0"/>
                <a:cs typeface="Arial" pitchFamily="34" charset="0"/>
              </a:rPr>
              <a:t>Deborah Doens</a:t>
            </a:r>
          </a:p>
          <a:p>
            <a:pPr marL="342900" indent="-342900" fontAlgn="auto">
              <a:spcBef>
                <a:spcPct val="20000"/>
              </a:spcBef>
              <a:spcAft>
                <a:spcPts val="0"/>
              </a:spcAft>
              <a:defRPr/>
            </a:pPr>
            <a:r>
              <a:rPr lang="es-PA" sz="1400" dirty="0">
                <a:latin typeface="Arial" pitchFamily="34" charset="0"/>
                <a:cs typeface="Arial" pitchFamily="34" charset="0"/>
              </a:rPr>
              <a:t>Carolina De la Guardia</a:t>
            </a:r>
          </a:p>
          <a:p>
            <a:pPr marL="342900" indent="-342900" fontAlgn="auto">
              <a:spcBef>
                <a:spcPct val="20000"/>
              </a:spcBef>
              <a:spcAft>
                <a:spcPts val="0"/>
              </a:spcAft>
              <a:defRPr/>
            </a:pPr>
            <a:r>
              <a:rPr lang="es-PA" sz="1400" dirty="0">
                <a:latin typeface="Arial" pitchFamily="34" charset="0"/>
                <a:cs typeface="Arial" pitchFamily="34" charset="0"/>
              </a:rPr>
              <a:t>Gilberto </a:t>
            </a:r>
            <a:r>
              <a:rPr lang="es-PA" sz="1400" dirty="0" err="1">
                <a:latin typeface="Arial" pitchFamily="34" charset="0"/>
                <a:cs typeface="Arial" pitchFamily="34" charset="0"/>
              </a:rPr>
              <a:t>Skildsen</a:t>
            </a:r>
            <a:endParaRPr lang="es-PA" sz="1400" dirty="0">
              <a:latin typeface="Arial" pitchFamily="34" charset="0"/>
              <a:cs typeface="Arial" pitchFamily="34" charset="0"/>
            </a:endParaRPr>
          </a:p>
          <a:p>
            <a:pPr marL="342900" indent="-342900" fontAlgn="auto">
              <a:spcBef>
                <a:spcPct val="20000"/>
              </a:spcBef>
              <a:spcAft>
                <a:spcPts val="0"/>
              </a:spcAft>
              <a:defRPr/>
            </a:pPr>
            <a:r>
              <a:rPr lang="es-PA" sz="1400" dirty="0">
                <a:latin typeface="Arial" pitchFamily="34" charset="0"/>
                <a:cs typeface="Arial" pitchFamily="34" charset="0"/>
              </a:rPr>
              <a:t>Cely Gonz</a:t>
            </a:r>
            <a:r>
              <a:rPr lang="af-ZA" sz="1400" dirty="0">
                <a:latin typeface="Arial" pitchFamily="34" charset="0"/>
                <a:cs typeface="Arial" pitchFamily="34" charset="0"/>
              </a:rPr>
              <a:t>á</a:t>
            </a:r>
            <a:r>
              <a:rPr lang="es-PA" sz="1400" dirty="0">
                <a:latin typeface="Arial" pitchFamily="34" charset="0"/>
                <a:cs typeface="Arial" pitchFamily="34" charset="0"/>
              </a:rPr>
              <a:t>lez</a:t>
            </a:r>
          </a:p>
          <a:p>
            <a:pPr marL="342900" indent="-342900" fontAlgn="auto">
              <a:spcBef>
                <a:spcPct val="20000"/>
              </a:spcBef>
              <a:spcAft>
                <a:spcPts val="0"/>
              </a:spcAft>
              <a:defRPr/>
            </a:pPr>
            <a:r>
              <a:rPr lang="es-PA" sz="1400" dirty="0">
                <a:latin typeface="Arial" pitchFamily="34" charset="0"/>
                <a:cs typeface="Arial" pitchFamily="34" charset="0"/>
              </a:rPr>
              <a:t>Christian </a:t>
            </a:r>
            <a:r>
              <a:rPr lang="es-PA" sz="1400" dirty="0" err="1">
                <a:latin typeface="Arial" pitchFamily="34" charset="0"/>
                <a:cs typeface="Arial" pitchFamily="34" charset="0"/>
              </a:rPr>
              <a:t>Mart</a:t>
            </a:r>
            <a:r>
              <a:rPr lang="af-ZA" sz="1400" dirty="0"/>
              <a:t>í</a:t>
            </a:r>
            <a:r>
              <a:rPr lang="es-PA" sz="1400" dirty="0">
                <a:latin typeface="Arial" pitchFamily="34" charset="0"/>
                <a:cs typeface="Arial" pitchFamily="34" charset="0"/>
              </a:rPr>
              <a:t>n</a:t>
            </a:r>
          </a:p>
        </p:txBody>
      </p:sp>
      <p:sp>
        <p:nvSpPr>
          <p:cNvPr id="19" name="18 CuadroTexto"/>
          <p:cNvSpPr txBox="1"/>
          <p:nvPr/>
        </p:nvSpPr>
        <p:spPr>
          <a:xfrm>
            <a:off x="7020272" y="3284984"/>
            <a:ext cx="2016224" cy="1200329"/>
          </a:xfrm>
          <a:prstGeom prst="rect">
            <a:avLst/>
          </a:prstGeom>
          <a:solidFill>
            <a:schemeClr val="bg1"/>
          </a:solidFill>
          <a:ln>
            <a:solidFill>
              <a:schemeClr val="accent6">
                <a:lumMod val="20000"/>
                <a:lumOff val="80000"/>
              </a:schemeClr>
            </a:solidFill>
          </a:ln>
        </p:spPr>
        <p:txBody>
          <a:bodyPr wrap="square">
            <a:spAutoFit/>
          </a:bodyPr>
          <a:lstStyle/>
          <a:p>
            <a:pPr marL="342900" indent="-342900" fontAlgn="auto">
              <a:spcBef>
                <a:spcPct val="20000"/>
              </a:spcBef>
              <a:spcAft>
                <a:spcPts val="0"/>
              </a:spcAft>
              <a:defRPr/>
            </a:pPr>
            <a:r>
              <a:rPr lang="es-PA" sz="1400" b="1" dirty="0">
                <a:latin typeface="Arial Black" panose="020B0A04020102020204" pitchFamily="34" charset="0"/>
                <a:cs typeface="+mn-cs"/>
              </a:rPr>
              <a:t>Florida State University</a:t>
            </a:r>
          </a:p>
          <a:p>
            <a:pPr fontAlgn="auto">
              <a:spcBef>
                <a:spcPts val="0"/>
              </a:spcBef>
              <a:spcAft>
                <a:spcPts val="0"/>
              </a:spcAft>
              <a:defRPr/>
            </a:pPr>
            <a:r>
              <a:rPr lang="es-PA" sz="1400" dirty="0">
                <a:latin typeface="Arial" pitchFamily="34" charset="0"/>
                <a:cs typeface="Arial" pitchFamily="34" charset="0"/>
              </a:rPr>
              <a:t>Prof. Collen Goodridge</a:t>
            </a:r>
          </a:p>
          <a:p>
            <a:pPr fontAlgn="auto">
              <a:spcBef>
                <a:spcPts val="0"/>
              </a:spcBef>
              <a:spcAft>
                <a:spcPts val="0"/>
              </a:spcAft>
              <a:defRPr/>
            </a:pPr>
            <a:r>
              <a:rPr lang="en-US" sz="1400" dirty="0">
                <a:latin typeface="Arial" pitchFamily="34" charset="0"/>
                <a:cs typeface="Arial" pitchFamily="34" charset="0"/>
              </a:rPr>
              <a:t>Prof. Luz Marina Ojeda</a:t>
            </a:r>
            <a:endParaRPr lang="es-PA" sz="1400" dirty="0">
              <a:latin typeface="Arial" pitchFamily="34" charset="0"/>
              <a:cs typeface="Arial" pitchFamily="34" charset="0"/>
            </a:endParaRPr>
          </a:p>
          <a:p>
            <a:pPr fontAlgn="auto">
              <a:spcBef>
                <a:spcPts val="0"/>
              </a:spcBef>
              <a:spcAft>
                <a:spcPts val="0"/>
              </a:spcAft>
              <a:defRPr/>
            </a:pPr>
            <a:endParaRPr lang="es-PA" sz="1600" dirty="0">
              <a:latin typeface="Arial" pitchFamily="34" charset="0"/>
              <a:cs typeface="Arial" pitchFamily="34" charset="0"/>
            </a:endParaRPr>
          </a:p>
        </p:txBody>
      </p:sp>
      <p:sp>
        <p:nvSpPr>
          <p:cNvPr id="22530" name="AutoShape 2" descr="data:image/jpeg;base64,/9j/4AAQSkZJRgABAQAAAQABAAD/2wCEAAMCAgMCAgMDAwMEAwMEBQgFBQQEBRMHBwYIDAoMDAsKCwsQDhAQDQ4RDgsSGBYQEBESERIPDhASFhEWExEVDxcBAwQEBgUGCgYGCg8NDA0SEA4QEBAREBIQDxAPDxASEA8RDg4PEhISEA8ODw4PEA0QEBANDQ8NEA8QDQ0ODQ8PDf/AABEIAEgASAMBEQACEQEDEQH/xAAcAAADAAIDAQAAAAAAAAAAAAAGBwgEBQEDCQL/xAA1EAACAgEDAwMDAgUBCQAAAAABAgMEBQYREgAHIQgTMRQiQSOBCRUyUWEWGTM0QnGRoeHw/8QAGwEAAgIDAQAAAAAAAAAAAAAAAAYEBQIDBwH/xAAzEQABAwMCBAQEBQUBAAAAAAABAAIRAwQhBTEGEkFRImFxgRORsfAVMqHB0RZSouHxFP/aAAwDAQACEQMRAD8A9U+hC+JZPaiZzuQo3Ow3P/boQp5yPqhtZ3Venaek9P2sjhBqy1pXUs8lORr+HmihMsTtUWMt7UpQ/qMVCoyN8t9ohdMfaPurrjRdanntf5PR+qcdnLt6DUenp1ZLdd3sfSxSVHQxtEkUqBonA3eJTyLDmwhYd/00ZbP6E7k4Wr3HV8vqyGNTmVrGSXHv9FBVkjXabf2iYS6oGBV3Hk8N2EItyulO4mL1hltT47Irk8ZU07BWw2mor5jgF2J5Xm93dVWQzKIkV2/3e8h8bAsIQ5hPVTH2+/0lp3us9XF6svYiTM5y1XjFOhhq8aRhppfdl5iJrEvsxt/VJKNgvjkRCobGZWpmaMNyjOlmtMvJJEPgj/78fIII+ehCy+hC655RBC8hDMEBYhV5H9gPJ/boQpv7V99Mt3t7w3rWisviNW9qvpIGiydBmrWcRbUj3ql2tKA0jTK/JGVUMXt8WUeWYQqAxmmMTh8nlcnSxlOpkcs8ct+1BAEltukYjQyuAC5VFAHLfZRsPHjoQhjWuqKj3HwhsRRRrsbXJtg243WI/wBgd923+VIXY8jsIQpJbx+WzTJLPX9iqPZWI7byOT58fJHjwP7g+DuOhC3na2azmsvmMrWKRab5CpUjj/psyRsfcnG3jbf7QR/UF3/sOhCJNedu8B3Hwpxmex0N6sJoLCh0BIkgnjniPkEECSJSVIKttsykEjoQg/SI7g0e7uqY9RT1ou3tLFVnxdiONI/rLUkkzWZJNvuQxqiAjwjGRn/PFBCZGEzmO1LiKeVxF+tlMXdiWetdpyiWGeNhuro4JDKR8EHYjoQkD6je+2Y0b3G0PovS/wDL7OZysollxGVmlxpycTEoqUr4jaD342Us0Mh3ZNtgd9iIRN3N7y6Q9LWmsGdQwXDFk5pEU4qqH3mChnJBZdh58fOwAHwOp1pZVbouFIflEnPRWVjp1a9c5tGJaJMmPqgX/aHdrhgkyxrai+la01P/AIAcvcVFc+Pc+NmHU78FuQ/4cCd9xsrY8OXnxPhwJidxsh/N+tjslmcb/Ob2Iz8yXrMtT3BS4yh4ooWbYiUFftmXYqR+f+p9Gi3JdywJ33Xn9O3fOWENkZ/N9+a2nb/vR2g1/wButc5HF4/OtjtI49LuTntxe3YMbLMQYwsmxO0DbqOKnwNvPUevplei9rHgS/Ayolxo9xQqMpuiXmGwZzj+QvrSPr17Srj5MbiaOfr1cXj5LCxNRACwwpuQP1Dudh+5/c9b36PcsAJAyY3CkVOH7uny8wGSBuNyuIP4kXaWWZEeLUcCH+qV8cCq/wCSA5J/YE/462O0K6E4HzC2Hhq9zgYx+YJq3JO3vq27TXKFfIw6i0pkWjWyleZoW5I6Se1MoKSJvsOcbcSyEg+G6pq1CpRdyVBBVBc2tW1fyVmkH7z6ea1HpvyOrVgyuHyvb2hoLSdFjFgq9C2sh4pNIkgeKMe1Av2jhGjOyry9w8vJ0KMhXtJf0v3Q9QOotRYLufldSnFh1m0vDk0lxuOJJh2eBVVhKXiLBn9wqo4q4H29CFt/VppPtfrGjpil3MyuRxVeOaeWi+PYglgih+W0bnbYj8Abn56x/GmaWQ57gOfGRO2SpFvrh0l/MHAF2MiRAyVOfql9L+hO0npzGc0rayllWylW1A9u0JUcThYy3hF8FANvPz56cNL1KrdXLS+ILTt23CeNE1atfXjfixBacgdBJCzPSv6R9Dd7vT7gcxqCbLx2nyWRmIo2hGvL3Fg+CjeOFZP35H87de6hqVa3uSGRsBkT0Xmq6xcWl45tOPyt3E9J+pKO85287P8Api0RrPA1p89lINZQjD5KCGwJ5YxHHIeIfiqROFsk8WPIgghdh0o3/EJZUpvq5IcAOUdzlJ19xNUNajUrRLXDlgdyJmPQKPvSnj9D5bV2Vq9w79uhjbWHkqLLS3G7yskbbkK3FQjMdyBt/wCOnTiHVW2NGm9xiXYxK6BxNqv/AIaFJ5IHM7BInbKr3FegbslrbBSW9N5/NWYXLRJfp5VZ1jkHyNjGQSN/IP8A76pqHE1asPi03Mc3uAIPyS1R4tun+NhY4T0aPfIykf6PbmW7L+sC72/mt/UVrk93DXAg2jmaBJJYZuPnY/pnbydhIw36vtTDLmzFcDIg/PBCZNZYy705tyBkQfPOCFb+tIu4x7v6eTCaoxGM0WkcU1rDfyr6i/eIkIsAzNMohiCOhDKjHmCp+VBRVzJDPpnt6psak1nX1jqLQmczNBq9V4tKxPDkK7bzOy5BJGZuWzr7Z8AqGIG3noQtL616keoMHgMXjcW2Z1ILDTJDVrPPZgq7fqSKE32UuqKeQIP48jcKfEALqbAxsunsSY67JZ1xvPTa1reZ24EE467KLe8er9XQdta2i83Lcq46haWaLH3YPalQlidjuA5X7twD4Hj+w6l8F3FcajTt6kwA45EdPNXfAteuNSp0agMAOORHRZva3uzrCn2jw+i8PkZ6GNjszskeNBjsWHknZuLODyb7m2CrsDvsQesONL+uNRfQpkjDdt8juo3HN7WGpuo0yQIbtvsqV9N3YnO3KV7LayhsRabmrSxxYG/Iy+/IHDiSWBhx4bgkb+S/3bfk1uh6dWDhUryG9j1zuVU6NY1Q4PrTHY9cjJUH9qWqU9O6kzVv6iR8djKzRJCR97y2oIjz3/AVz8EHfb8eOuzcT6O/VKNO2puDTzEidoA7Bdz4q0V2q0KVpTcGnmJBO2Gg7D3TY7Pery92Yyd2xjsVLkqVuIrNjrEwijeQD9OTkORUg/OwO67j52IUtK4LurKrLqzOU7gB0n0xCTNM4DurOp467Cw7gB0+w2nyR16E9D6g7q+oDI91ctEXpUZrdqW9x4xzX7AZTFH/AIVZWJG/2jgPz06avVp0LcW7OsCOwHU+qdtfr07a0bZ0zkwI6gDqfVUj6sZsJX7h9nDkp8zksrNmZK+J0rhsuceMhYPtObNhlHJoKyRlnHIL9w3DbhekhczWN6dhb7a989Y9s5ael8VTkrWNS1qGm8RLHKYZLjRRWr1yZ/1rEoU/aikDg2zcFXcQqWfH15LsdwwRm1HG0STFfvVGKllB+QCVG4/JUf2HWJAmVjGZU1fxEcatr03ZG39OkslPI0n91k3aJWnVCQfxuWA8fO/V9ogabxpI6O+hTTw3ym/ZPZw/xKjvtlorI5TthpfOaWrX8nkY7NyreixMDzT1bMU5ljkJTfhyimj47cfKE/O56ReOLKt+ICvSDvEG7DIISZx5ZVvxH41MOlzWxA2gb/PC9CO3uc1JpfsvZvdyfaoWsVUmknuyWA7SV0j5CSU/h9twfJJK7nyerLTBcOYxlYeLy65+q2aYyu8MZVHikDHXOPcqD/4efbTE9ytTavw+o8THlMMMDCk8E3hRL78bRnx+QYyR/kddJ12s6lTYaZIMnbfaP3XWeJa9ShTpGm7ldLtt9v8Aabul/wCH3Ge4lyjl4410xTaOaG9GgZrqEn9PiTsrDj924I2+AQ3jlVK41c1i11y8NbkEGCfL+VyZl9rBrHmunBvcGD6YH30VwYbDUdP4yvj8bSr46hXT24alSIRRRKPgKqgAD/AHV05xcZcZKlOe555nGSkj3E1Fl8p6ltJ6WxevdI6fghxv19nT2RhNvJ5eIysJUSL3YxGirGCshDty5lVKq4OKxWV3Z0xqHA9wsTn+32hoc9qfNmOnkc9bupWr42tD5V5iyvI42kYLFAo3JcsQTy6EJla8yNrHY2I1ZZITI3B2j/qRT4L+R8Df8bHfbyOhCnX1I6zyEnpzvWb2NsZSrYtVK9rF8w0kteZ5ElVWQyAMnwr8pAJYg4Z04s1pprZuB4g0iSCdhGVe6KwOumjmDSASCdgRkfwpL0F2772duKq6x7SnO3sDklZVuY2qDLIEYqY7NGQMfcQg+Qjr5JSQhum6tcWdYllzAcO/1BHRP9xd2FyfhX3Lzjuceoc3ofXHtK32ocN6qPUJCmCzuM1G+Kd15179JMRT3B3DSfZEZAD52PPYgbLuB1rpu0218bCCekST+qi0n6RY+OkWk+RLj7TsUyPQbdg0prXUmJxta5PQq4SS7dyk1Vq4yNr3YQqxK6hhFGu4Tls7F5HKryCLV6u41KbariJmAAQYEdY7lU/ELzWpsrOIkmAAQYbvJjqSZ8tlWD6nyK2SZcv7dkIZPZji/TBVvMexG/nb5J3/ABuOXhVSMjEakaDSU+Wkp2LctaCV5KlKIyTStHyDLGnyzErsq/JJA6F4lJ6c8L/qXM6h7i5DCa30nqLKzPUt4TVs5MSxqweJoIS8iRqA5G8TKCeZZQSABCfD/H+ehCnzUHdjIaM1FmMZn54dR4alfms2rLUmhenUeGR4awPEI85cBUIJ5r4JDEHpeqXr7ZxFQy0EkmNh0HmZVK+6dQcQ8y0SSY2EYHmZTt09bxdus38vMe6MBMnxKjlQ+0o+Q+zAkN58gn56u2VGuGPuVcNcHDC2vBTudgd+tuFkuTGp/A69Qc7rpuU4rtSavKvKKVCjKTtuCNiOiMyhL7LYeXABfqMpDxdHrQhvMs6hGkeNYwOTMVVjsrb7KdtgdhqfUazc7yAO5An9lg5waJP31/ZAGlO6eU1fnMBicNdXCYSzeitVrZptPJfqJDFJNWLcWRJvdZhIdwEX7VPIE9UrL19Z7Q3wtJGY3EZHkZ3VQ26fVeAww2RmJkRt5GeqocADq/V0uevEIT1z2+x+tYa73KyXZqfuPWrWpn+jeRlKj3oVYLIPP/MDt+Oota2bViRkZG8T5iRKi1rdtSJ3GczHuAcqdchprVXZ+WzeSZuNdCn1UkvsrfydyMQKIPukknWMonFJ+J3HIy7DwtfBrWsluYnP9znYEDO3QE+6ovg1bYEjMTJ25nO7CTsdgT7pk6l9RlDtV2xyud1RhdSNe0/j0sXoGxXtPabmkR9l+RgZmeQbIspPnxvt0xULjn8DgeYDMiP1V3Rr88NIIMdVrsn60dCYTugugclHlaOda5UpB5Ku9Uy2VU14zOCUR3LEBJCh3RgdjxBnKYthpz1HUu6XbapltLYXUf8AM8xVsfSQJi/eanKkssG00nIVw6SRHdDN+Nt9vPUG4rloLGNcXRiBj57frlRK9blHK0EnpA6pb43TOqO8U1bIe6THZQbWopfdSjkqkZrus+5jkgSTk/JIeR5Hf3CD5XBTrXcO6Z9A9uDOxzJkDtuqUUqlweY/8cMH0kHYfNUXojt9jtFQWDQrrSlucJLNetO/0qyKoU+zEzFYx4+FA3/Px0y29sygIYANttpjoOivaNBtKeXE/L9UVdTF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f-ZA"/>
          </a:p>
        </p:txBody>
      </p:sp>
      <p:sp>
        <p:nvSpPr>
          <p:cNvPr id="22532" name="AutoShape 4" descr="data:image/jpeg;base64,/9j/4AAQSkZJRgABAQAAAQABAAD/2wCEAAMCAgMCAgMDAwMEAwMEBQgFBQQEBRMHBwYIDAoMDAsKCwsQDhAQDQ4RDgsSGBYQEBESERIPDhASFhEWExEVDxcBAwQEBgUGCgYGCg8NDA0SEA4QEBAREBIQDxAPDxASEA8RDg4PEhISEA8ODw4PEA0QEBANDQ8NEA8QDQ0ODQ8PDf/AABEIAEgASAMBEQACEQEDEQH/xAAcAAADAAIDAQAAAAAAAAAAAAAGBwgEBQEDCQL/xAA1EAACAgEDAwMDAgUBCQAAAAABAgMEBQYREgAHIQgTMRQiQSOBCRUyUWEWGTM0QnGRoeHw/8QAGwEAAgIDAQAAAAAAAAAAAAAAAAYEBQIDBwH/xAAzEQABAwMCBAQEBQUBAAAAAAABAAIRAwQhBTEGEkFRImFxgRORsfAVMqHB0RZSouHxFP/aAAwDAQACEQMRAD8A9U+hC+JZPaiZzuQo3Ow3P/boQp5yPqhtZ3Venaek9P2sjhBqy1pXUs8lORr+HmihMsTtUWMt7UpQ/qMVCoyN8t9ohdMfaPurrjRdanntf5PR+qcdnLt6DUenp1ZLdd3sfSxSVHQxtEkUqBonA3eJTyLDmwhYd/00ZbP6E7k4Wr3HV8vqyGNTmVrGSXHv9FBVkjXabf2iYS6oGBV3Hk8N2EItyulO4mL1hltT47Irk8ZU07BWw2mor5jgF2J5Xm93dVWQzKIkV2/3e8h8bAsIQ5hPVTH2+/0lp3us9XF6svYiTM5y1XjFOhhq8aRhppfdl5iJrEvsxt/VJKNgvjkRCobGZWpmaMNyjOlmtMvJJEPgj/78fIII+ehCy+hC655RBC8hDMEBYhV5H9gPJ/boQpv7V99Mt3t7w3rWisviNW9qvpIGiydBmrWcRbUj3ql2tKA0jTK/JGVUMXt8WUeWYQqAxmmMTh8nlcnSxlOpkcs8ct+1BAEltukYjQyuAC5VFAHLfZRsPHjoQhjWuqKj3HwhsRRRrsbXJtg243WI/wBgd923+VIXY8jsIQpJbx+WzTJLPX9iqPZWI7byOT58fJHjwP7g+DuOhC3na2azmsvmMrWKRab5CpUjj/psyRsfcnG3jbf7QR/UF3/sOhCJNedu8B3Hwpxmex0N6sJoLCh0BIkgnjniPkEECSJSVIKttsykEjoQg/SI7g0e7uqY9RT1ou3tLFVnxdiONI/rLUkkzWZJNvuQxqiAjwjGRn/PFBCZGEzmO1LiKeVxF+tlMXdiWetdpyiWGeNhuro4JDKR8EHYjoQkD6je+2Y0b3G0PovS/wDL7OZysollxGVmlxpycTEoqUr4jaD342Us0Mh3ZNtgd9iIRN3N7y6Q9LWmsGdQwXDFk5pEU4qqH3mChnJBZdh58fOwAHwOp1pZVbouFIflEnPRWVjp1a9c5tGJaJMmPqgX/aHdrhgkyxrai+la01P/AIAcvcVFc+Pc+NmHU78FuQ/4cCd9xsrY8OXnxPhwJidxsh/N+tjslmcb/Ob2Iz8yXrMtT3BS4yh4ooWbYiUFftmXYqR+f+p9Gi3JdywJ33Xn9O3fOWENkZ/N9+a2nb/vR2g1/wButc5HF4/OtjtI49LuTntxe3YMbLMQYwsmxO0DbqOKnwNvPUevplei9rHgS/Ayolxo9xQqMpuiXmGwZzj+QvrSPr17Srj5MbiaOfr1cXj5LCxNRACwwpuQP1Dudh+5/c9b36PcsAJAyY3CkVOH7uny8wGSBuNyuIP4kXaWWZEeLUcCH+qV8cCq/wCSA5J/YE/462O0K6E4HzC2Hhq9zgYx+YJq3JO3vq27TXKFfIw6i0pkWjWyleZoW5I6Se1MoKSJvsOcbcSyEg+G6pq1CpRdyVBBVBc2tW1fyVmkH7z6ea1HpvyOrVgyuHyvb2hoLSdFjFgq9C2sh4pNIkgeKMe1Av2jhGjOyry9w8vJ0KMhXtJf0v3Q9QOotRYLufldSnFh1m0vDk0lxuOJJh2eBVVhKXiLBn9wqo4q4H29CFt/VppPtfrGjpil3MyuRxVeOaeWi+PYglgih+W0bnbYj8Abn56x/GmaWQ57gOfGRO2SpFvrh0l/MHAF2MiRAyVOfql9L+hO0npzGc0rayllWylW1A9u0JUcThYy3hF8FANvPz56cNL1KrdXLS+ILTt23CeNE1atfXjfixBacgdBJCzPSv6R9Dd7vT7gcxqCbLx2nyWRmIo2hGvL3Fg+CjeOFZP35H87de6hqVa3uSGRsBkT0Xmq6xcWl45tOPyt3E9J+pKO85287P8Api0RrPA1p89lINZQjD5KCGwJ5YxHHIeIfiqROFsk8WPIgghdh0o3/EJZUpvq5IcAOUdzlJ19xNUNajUrRLXDlgdyJmPQKPvSnj9D5bV2Vq9w79uhjbWHkqLLS3G7yskbbkK3FQjMdyBt/wCOnTiHVW2NGm9xiXYxK6BxNqv/AIaFJ5IHM7BInbKr3FegbslrbBSW9N5/NWYXLRJfp5VZ1jkHyNjGQSN/IP8A76pqHE1asPi03Mc3uAIPyS1R4tun+NhY4T0aPfIykf6PbmW7L+sC72/mt/UVrk93DXAg2jmaBJJYZuPnY/pnbydhIw36vtTDLmzFcDIg/PBCZNZYy705tyBkQfPOCFb+tIu4x7v6eTCaoxGM0WkcU1rDfyr6i/eIkIsAzNMohiCOhDKjHmCp+VBRVzJDPpnt6psak1nX1jqLQmczNBq9V4tKxPDkK7bzOy5BJGZuWzr7Z8AqGIG3noQtL616keoMHgMXjcW2Z1ILDTJDVrPPZgq7fqSKE32UuqKeQIP48jcKfEALqbAxsunsSY67JZ1xvPTa1reZ24EE467KLe8er9XQdta2i83Lcq46haWaLH3YPalQlidjuA5X7twD4Hj+w6l8F3FcajTt6kwA45EdPNXfAteuNSp0agMAOORHRZva3uzrCn2jw+i8PkZ6GNjszskeNBjsWHknZuLODyb7m2CrsDvsQesONL+uNRfQpkjDdt8juo3HN7WGpuo0yQIbtvsqV9N3YnO3KV7LayhsRabmrSxxYG/Iy+/IHDiSWBhx4bgkb+S/3bfk1uh6dWDhUryG9j1zuVU6NY1Q4PrTHY9cjJUH9qWqU9O6kzVv6iR8djKzRJCR97y2oIjz3/AVz8EHfb8eOuzcT6O/VKNO2puDTzEidoA7Bdz4q0V2q0KVpTcGnmJBO2Gg7D3TY7Pery92Yyd2xjsVLkqVuIrNjrEwijeQD9OTkORUg/OwO67j52IUtK4LurKrLqzOU7gB0n0xCTNM4DurOp467Cw7gB0+w2nyR16E9D6g7q+oDI91ctEXpUZrdqW9x4xzX7AZTFH/AIVZWJG/2jgPz06avVp0LcW7OsCOwHU+qdtfr07a0bZ0zkwI6gDqfVUj6sZsJX7h9nDkp8zksrNmZK+J0rhsuceMhYPtObNhlHJoKyRlnHIL9w3DbhekhczWN6dhb7a989Y9s5ael8VTkrWNS1qGm8RLHKYZLjRRWr1yZ/1rEoU/aikDg2zcFXcQqWfH15LsdwwRm1HG0STFfvVGKllB+QCVG4/JUf2HWJAmVjGZU1fxEcatr03ZG39OkslPI0n91k3aJWnVCQfxuWA8fO/V9ogabxpI6O+hTTw3ym/ZPZw/xKjvtlorI5TthpfOaWrX8nkY7NyreixMDzT1bMU5ljkJTfhyimj47cfKE/O56ReOLKt+ICvSDvEG7DIISZx5ZVvxH41MOlzWxA2gb/PC9CO3uc1JpfsvZvdyfaoWsVUmknuyWA7SV0j5CSU/h9twfJJK7nyerLTBcOYxlYeLy65+q2aYyu8MZVHikDHXOPcqD/4efbTE9ytTavw+o8THlMMMDCk8E3hRL78bRnx+QYyR/kddJ12s6lTYaZIMnbfaP3XWeJa9ShTpGm7ldLtt9v8Aabul/wCH3Ge4lyjl4410xTaOaG9GgZrqEn9PiTsrDj924I2+AQ3jlVK41c1i11y8NbkEGCfL+VyZl9rBrHmunBvcGD6YH30VwYbDUdP4yvj8bSr46hXT24alSIRRRKPgKqgAD/AHV05xcZcZKlOe555nGSkj3E1Fl8p6ltJ6WxevdI6fghxv19nT2RhNvJ5eIysJUSL3YxGirGCshDty5lVKq4OKxWV3Z0xqHA9wsTn+32hoc9qfNmOnkc9bupWr42tD5V5iyvI42kYLFAo3JcsQTy6EJla8yNrHY2I1ZZITI3B2j/qRT4L+R8Df8bHfbyOhCnX1I6zyEnpzvWb2NsZSrYtVK9rF8w0kteZ5ElVWQyAMnwr8pAJYg4Z04s1pprZuB4g0iSCdhGVe6KwOumjmDSASCdgRkfwpL0F2772duKq6x7SnO3sDklZVuY2qDLIEYqY7NGQMfcQg+Qjr5JSQhum6tcWdYllzAcO/1BHRP9xd2FyfhX3Lzjuceoc3ofXHtK32ocN6qPUJCmCzuM1G+Kd15179JMRT3B3DSfZEZAD52PPYgbLuB1rpu0218bCCekST+qi0n6RY+OkWk+RLj7TsUyPQbdg0prXUmJxta5PQq4SS7dyk1Vq4yNr3YQqxK6hhFGu4Tls7F5HKryCLV6u41KbariJmAAQYEdY7lU/ELzWpsrOIkmAAQYbvJjqSZ8tlWD6nyK2SZcv7dkIZPZji/TBVvMexG/nb5J3/ABuOXhVSMjEakaDSU+Wkp2LctaCV5KlKIyTStHyDLGnyzErsq/JJA6F4lJ6c8L/qXM6h7i5DCa30nqLKzPUt4TVs5MSxqweJoIS8iRqA5G8TKCeZZQSABCfD/H+ehCnzUHdjIaM1FmMZn54dR4alfms2rLUmhenUeGR4awPEI85cBUIJ5r4JDEHpeqXr7ZxFQy0EkmNh0HmZVK+6dQcQ8y0SSY2EYHmZTt09bxdus38vMe6MBMnxKjlQ+0o+Q+zAkN58gn56u2VGuGPuVcNcHDC2vBTudgd+tuFkuTGp/A69Qc7rpuU4rtSavKvKKVCjKTtuCNiOiMyhL7LYeXABfqMpDxdHrQhvMs6hGkeNYwOTMVVjsrb7KdtgdhqfUazc7yAO5An9lg5waJP31/ZAGlO6eU1fnMBicNdXCYSzeitVrZptPJfqJDFJNWLcWRJvdZhIdwEX7VPIE9UrL19Z7Q3wtJGY3EZHkZ3VQ26fVeAww2RmJkRt5GeqocADq/V0uevEIT1z2+x+tYa73KyXZqfuPWrWpn+jeRlKj3oVYLIPP/MDt+Oota2bViRkZG8T5iRKi1rdtSJ3GczHuAcqdchprVXZ+WzeSZuNdCn1UkvsrfydyMQKIPukknWMonFJ+J3HIy7DwtfBrWsluYnP9znYEDO3QE+6ovg1bYEjMTJ25nO7CTsdgT7pk6l9RlDtV2xyud1RhdSNe0/j0sXoGxXtPabmkR9l+RgZmeQbIspPnxvt0xULjn8DgeYDMiP1V3Rr88NIIMdVrsn60dCYTugugclHlaOda5UpB5Ku9Uy2VU14zOCUR3LEBJCh3RgdjxBnKYthpz1HUu6XbapltLYXUf8AM8xVsfSQJi/eanKkssG00nIVw6SRHdDN+Nt9vPUG4rloLGNcXRiBj57frlRK9blHK0EnpA6pb43TOqO8U1bIe6THZQbWopfdSjkqkZrus+5jkgSTk/JIeR5Hf3CD5XBTrXcO6Z9A9uDOxzJkDtuqUUqlweY/8cMH0kHYfNUXojt9jtFQWDQrrSlucJLNetO/0qyKoU+zEzFYx4+FA3/Px0y29sygIYANttpjoOivaNBtKeXE/L9UVdTF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f-ZA"/>
          </a:p>
        </p:txBody>
      </p:sp>
      <p:pic>
        <p:nvPicPr>
          <p:cNvPr id="22534" name="Picture 6" descr="https://encrypted-tbn2.gstatic.com/images?q=tbn:ANd9GcRfXGzJIniqrkC8QMvaFarRmjHi0ZxbDI-ncv_yzLyfPn6ChztCS88qDw"/>
          <p:cNvPicPr>
            <a:picLocks noChangeAspect="1" noChangeArrowheads="1"/>
          </p:cNvPicPr>
          <p:nvPr/>
        </p:nvPicPr>
        <p:blipFill>
          <a:blip r:embed="rId6" cstate="print"/>
          <a:srcRect/>
          <a:stretch>
            <a:fillRect/>
          </a:stretch>
        </p:blipFill>
        <p:spPr bwMode="auto">
          <a:xfrm>
            <a:off x="7164288" y="4653136"/>
            <a:ext cx="1080120" cy="997034"/>
          </a:xfrm>
          <a:prstGeom prst="rect">
            <a:avLst/>
          </a:prstGeom>
          <a:noFill/>
        </p:spPr>
      </p:pic>
      <p:sp>
        <p:nvSpPr>
          <p:cNvPr id="22536" name="AutoShape 8" descr="Image result for universidad de panam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f-Z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D213D3-0191-472D-8EAB-A1FBD7B35469}"/>
              </a:ext>
            </a:extLst>
          </p:cNvPr>
          <p:cNvPicPr>
            <a:picLocks noChangeAspect="1"/>
          </p:cNvPicPr>
          <p:nvPr/>
        </p:nvPicPr>
        <p:blipFill>
          <a:blip r:embed="rId3"/>
          <a:stretch>
            <a:fillRect/>
          </a:stretch>
        </p:blipFill>
        <p:spPr>
          <a:xfrm>
            <a:off x="683568" y="784556"/>
            <a:ext cx="7452525" cy="5688632"/>
          </a:xfrm>
          <a:prstGeom prst="rect">
            <a:avLst/>
          </a:prstGeom>
        </p:spPr>
      </p:pic>
      <p:sp>
        <p:nvSpPr>
          <p:cNvPr id="2" name="1026 CuadroTexto"/>
          <p:cNvSpPr txBox="1">
            <a:spLocks noChangeArrowheads="1"/>
          </p:cNvSpPr>
          <p:nvPr/>
        </p:nvSpPr>
        <p:spPr bwMode="auto">
          <a:xfrm>
            <a:off x="179512" y="123489"/>
            <a:ext cx="8964488" cy="461665"/>
          </a:xfrm>
          <a:prstGeom prst="rect">
            <a:avLst/>
          </a:prstGeom>
          <a:noFill/>
          <a:ln w="9525">
            <a:noFill/>
            <a:miter lim="800000"/>
            <a:headEnd/>
            <a:tailEnd/>
          </a:ln>
        </p:spPr>
        <p:txBody>
          <a:bodyPr wrap="square">
            <a:spAutoFit/>
          </a:bodyPr>
          <a:lstStyle/>
          <a:p>
            <a:r>
              <a:rPr lang="es-PA" sz="2400" b="1" dirty="0">
                <a:latin typeface="Arial" pitchFamily="34" charset="0"/>
                <a:cs typeface="Arial" pitchFamily="34" charset="0"/>
              </a:rPr>
              <a:t>R</a:t>
            </a:r>
            <a:r>
              <a:rPr lang="en-US" sz="2400" b="1" dirty="0">
                <a:latin typeface="Arial" pitchFamily="34" charset="0"/>
                <a:cs typeface="Arial" pitchFamily="34" charset="0"/>
              </a:rPr>
              <a:t>espuesta Inmunológica a </a:t>
            </a:r>
            <a:r>
              <a:rPr lang="en-US" sz="2400" b="1" i="1" dirty="0">
                <a:latin typeface="Arial" pitchFamily="34" charset="0"/>
                <a:cs typeface="Arial" pitchFamily="34" charset="0"/>
              </a:rPr>
              <a:t>Mycobacterium tuberculosis</a:t>
            </a:r>
            <a:endParaRPr lang="es-PA" sz="2400" b="1" dirty="0">
              <a:latin typeface="Arial" pitchFamily="34" charset="0"/>
              <a:cs typeface="Arial" pitchFamily="34" charset="0"/>
            </a:endParaRPr>
          </a:p>
        </p:txBody>
      </p:sp>
      <p:sp>
        <p:nvSpPr>
          <p:cNvPr id="7" name="6 Rectángulo"/>
          <p:cNvSpPr/>
          <p:nvPr/>
        </p:nvSpPr>
        <p:spPr>
          <a:xfrm>
            <a:off x="0" y="6596390"/>
            <a:ext cx="1766830" cy="261610"/>
          </a:xfrm>
          <a:prstGeom prst="rect">
            <a:avLst/>
          </a:prstGeom>
        </p:spPr>
        <p:txBody>
          <a:bodyPr wrap="none">
            <a:spAutoFit/>
          </a:bodyPr>
          <a:lstStyle/>
          <a:p>
            <a:r>
              <a:rPr lang="af-ZA" sz="1100" dirty="0">
                <a:latin typeface="Arial" pitchFamily="34" charset="0"/>
                <a:cs typeface="Arial" pitchFamily="34" charset="0"/>
              </a:rPr>
              <a:t>Tichler </a:t>
            </a:r>
            <a:r>
              <a:rPr lang="af-ZA" sz="1100" i="1" dirty="0">
                <a:latin typeface="Arial" pitchFamily="34" charset="0"/>
                <a:cs typeface="Arial" pitchFamily="34" charset="0"/>
              </a:rPr>
              <a:t>et al.</a:t>
            </a:r>
            <a:r>
              <a:rPr lang="af-ZA" sz="1100" dirty="0">
                <a:latin typeface="Arial" pitchFamily="34" charset="0"/>
                <a:cs typeface="Arial" pitchFamily="34" charset="0"/>
              </a:rPr>
              <a:t> Nature 2010</a:t>
            </a:r>
          </a:p>
        </p:txBody>
      </p:sp>
      <p:sp>
        <p:nvSpPr>
          <p:cNvPr id="6" name="5 CuadroTexto"/>
          <p:cNvSpPr txBox="1"/>
          <p:nvPr/>
        </p:nvSpPr>
        <p:spPr>
          <a:xfrm>
            <a:off x="4808599" y="923018"/>
            <a:ext cx="3888432" cy="1631216"/>
          </a:xfrm>
          <a:prstGeom prst="rect">
            <a:avLst/>
          </a:prstGeom>
          <a:noFill/>
        </p:spPr>
        <p:txBody>
          <a:bodyPr wrap="square" rtlCol="0">
            <a:spAutoFit/>
          </a:bodyPr>
          <a:lstStyle/>
          <a:p>
            <a:pPr marL="342900" indent="-342900" algn="just"/>
            <a:r>
              <a:rPr lang="af-ZA" sz="1600" dirty="0"/>
              <a:t>1. Primera fase de la respuesta innata</a:t>
            </a:r>
          </a:p>
          <a:p>
            <a:pPr marL="342900" indent="-342900" algn="just"/>
            <a:r>
              <a:rPr lang="af-ZA" sz="1600" dirty="0"/>
              <a:t>2. Liberación de IFN</a:t>
            </a:r>
          </a:p>
          <a:p>
            <a:pPr marL="342900" indent="-342900" algn="just"/>
            <a:r>
              <a:rPr lang="af-ZA" sz="1600" dirty="0"/>
              <a:t>3. Respuesta de Linfocitos B</a:t>
            </a:r>
          </a:p>
          <a:p>
            <a:pPr marL="342900" indent="-342900" algn="just"/>
            <a:r>
              <a:rPr lang="af-ZA" sz="1600" dirty="0"/>
              <a:t>4. Formación del Granuloma </a:t>
            </a:r>
          </a:p>
          <a:p>
            <a:pPr marL="342900" indent="-342900"/>
            <a:endParaRPr lang="af-ZA" dirty="0"/>
          </a:p>
          <a:p>
            <a:pPr marL="342900" indent="-342900"/>
            <a:endParaRPr lang="af-ZA" dirty="0"/>
          </a:p>
        </p:txBody>
      </p:sp>
      <p:sp>
        <p:nvSpPr>
          <p:cNvPr id="8" name="5 CuadroTexto">
            <a:extLst>
              <a:ext uri="{FF2B5EF4-FFF2-40B4-BE49-F238E27FC236}">
                <a16:creationId xmlns:a16="http://schemas.microsoft.com/office/drawing/2014/main" id="{C8BF97A3-0325-4AC7-B585-6226BE940DDF}"/>
              </a:ext>
            </a:extLst>
          </p:cNvPr>
          <p:cNvSpPr txBox="1"/>
          <p:nvPr/>
        </p:nvSpPr>
        <p:spPr>
          <a:xfrm>
            <a:off x="4808598" y="1937154"/>
            <a:ext cx="3888431" cy="830997"/>
          </a:xfrm>
          <a:prstGeom prst="rect">
            <a:avLst/>
          </a:prstGeom>
          <a:noFill/>
        </p:spPr>
        <p:txBody>
          <a:bodyPr wrap="square" rtlCol="0">
            <a:spAutoFit/>
          </a:bodyPr>
          <a:lstStyle/>
          <a:p>
            <a:pPr marL="342900" indent="-342900"/>
            <a:r>
              <a:rPr lang="af-ZA" sz="1600" dirty="0"/>
              <a:t>5. Respuesta de celulas T</a:t>
            </a:r>
          </a:p>
          <a:p>
            <a:pPr marL="342900" indent="-342900"/>
            <a:r>
              <a:rPr lang="af-ZA" sz="1600" dirty="0"/>
              <a:t>6. Posible marcador de diagnostico</a:t>
            </a:r>
          </a:p>
          <a:p>
            <a:pPr marL="342900" indent="-342900"/>
            <a:r>
              <a:rPr lang="af-ZA" sz="1600" dirty="0"/>
              <a:t>7. Respuesta de anticuerpos anti Mtb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26 CuadroTexto"/>
          <p:cNvSpPr txBox="1">
            <a:spLocks noChangeArrowheads="1"/>
          </p:cNvSpPr>
          <p:nvPr/>
        </p:nvSpPr>
        <p:spPr bwMode="auto">
          <a:xfrm>
            <a:off x="107504" y="180700"/>
            <a:ext cx="5333511" cy="461665"/>
          </a:xfrm>
          <a:prstGeom prst="rect">
            <a:avLst/>
          </a:prstGeom>
          <a:noFill/>
          <a:ln w="9525">
            <a:noFill/>
            <a:miter lim="800000"/>
            <a:headEnd/>
            <a:tailEnd/>
          </a:ln>
        </p:spPr>
        <p:txBody>
          <a:bodyPr wrap="none">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PA" sz="2400" b="1" dirty="0">
                <a:latin typeface="Arial" pitchFamily="34" charset="0"/>
                <a:ea typeface="+mj-ea"/>
                <a:cs typeface="Arial" pitchFamily="34" charset="0"/>
              </a:rPr>
              <a:t>Biomarcadores para tuberculosis </a:t>
            </a:r>
          </a:p>
        </p:txBody>
      </p:sp>
      <p:pic>
        <p:nvPicPr>
          <p:cNvPr id="3076" name="Picture 4"/>
          <p:cNvPicPr>
            <a:picLocks noChangeAspect="1" noChangeArrowheads="1"/>
          </p:cNvPicPr>
          <p:nvPr/>
        </p:nvPicPr>
        <p:blipFill>
          <a:blip r:embed="rId3" cstate="print"/>
          <a:srcRect/>
          <a:stretch>
            <a:fillRect/>
          </a:stretch>
        </p:blipFill>
        <p:spPr bwMode="auto">
          <a:xfrm>
            <a:off x="3203848" y="692696"/>
            <a:ext cx="5607035" cy="5976664"/>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179512" y="1484784"/>
            <a:ext cx="2808312" cy="3888432"/>
          </a:xfrm>
          <a:prstGeom prst="rect">
            <a:avLst/>
          </a:prstGeom>
          <a:noFill/>
          <a:ln w="9525">
            <a:noFill/>
            <a:miter lim="800000"/>
            <a:headEnd/>
            <a:tailEnd/>
          </a:ln>
        </p:spPr>
      </p:pic>
      <p:sp>
        <p:nvSpPr>
          <p:cNvPr id="8" name="7 Rectángulo"/>
          <p:cNvSpPr/>
          <p:nvPr/>
        </p:nvSpPr>
        <p:spPr>
          <a:xfrm>
            <a:off x="0" y="6596390"/>
            <a:ext cx="1720343" cy="261610"/>
          </a:xfrm>
          <a:prstGeom prst="rect">
            <a:avLst/>
          </a:prstGeom>
        </p:spPr>
        <p:txBody>
          <a:bodyPr wrap="none">
            <a:spAutoFit/>
          </a:bodyPr>
          <a:lstStyle/>
          <a:p>
            <a:r>
              <a:rPr lang="af-ZA" sz="1100" dirty="0">
                <a:latin typeface="Arial" pitchFamily="34" charset="0"/>
                <a:cs typeface="Arial" pitchFamily="34" charset="0"/>
              </a:rPr>
              <a:t>Wallis </a:t>
            </a:r>
            <a:r>
              <a:rPr lang="af-ZA" sz="1100" i="1" dirty="0">
                <a:latin typeface="Arial" pitchFamily="34" charset="0"/>
                <a:cs typeface="Arial" pitchFamily="34" charset="0"/>
              </a:rPr>
              <a:t>et al.</a:t>
            </a:r>
            <a:r>
              <a:rPr lang="af-ZA" sz="1100" dirty="0">
                <a:latin typeface="Arial" pitchFamily="34" charset="0"/>
                <a:cs typeface="Arial" pitchFamily="34" charset="0"/>
              </a:rPr>
              <a:t> Lancet 2013</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395536" y="1268760"/>
            <a:ext cx="5696704" cy="2592313"/>
          </a:xfrm>
          <a:prstGeom prst="rect">
            <a:avLst/>
          </a:prstGeom>
          <a:noFill/>
          <a:ln w="9525">
            <a:noFill/>
            <a:miter lim="800000"/>
            <a:headEnd/>
            <a:tailEnd/>
          </a:ln>
        </p:spPr>
      </p:pic>
      <p:pic>
        <p:nvPicPr>
          <p:cNvPr id="68609" name="Picture 1"/>
          <p:cNvPicPr>
            <a:picLocks noChangeAspect="1" noChangeArrowheads="1"/>
          </p:cNvPicPr>
          <p:nvPr/>
        </p:nvPicPr>
        <p:blipFill>
          <a:blip r:embed="rId3" cstate="print"/>
          <a:srcRect/>
          <a:stretch>
            <a:fillRect/>
          </a:stretch>
        </p:blipFill>
        <p:spPr bwMode="auto">
          <a:xfrm>
            <a:off x="683568" y="3573016"/>
            <a:ext cx="6534150" cy="2705100"/>
          </a:xfrm>
          <a:prstGeom prst="rect">
            <a:avLst/>
          </a:prstGeom>
          <a:noFill/>
          <a:ln w="9525">
            <a:noFill/>
            <a:miter lim="800000"/>
            <a:headEnd/>
            <a:tailEnd/>
          </a:ln>
        </p:spPr>
      </p:pic>
      <p:sp>
        <p:nvSpPr>
          <p:cNvPr id="6" name="5 Rectángulo"/>
          <p:cNvSpPr/>
          <p:nvPr/>
        </p:nvSpPr>
        <p:spPr>
          <a:xfrm>
            <a:off x="0" y="6596390"/>
            <a:ext cx="5184576" cy="261610"/>
          </a:xfrm>
          <a:prstGeom prst="rect">
            <a:avLst/>
          </a:prstGeom>
        </p:spPr>
        <p:txBody>
          <a:bodyPr wrap="square">
            <a:spAutoFit/>
          </a:bodyPr>
          <a:lstStyle/>
          <a:p>
            <a:r>
              <a:rPr lang="es-ES" sz="1100" dirty="0">
                <a:latin typeface="Arial" pitchFamily="34" charset="0"/>
                <a:cs typeface="Arial" pitchFamily="34" charset="0"/>
              </a:rPr>
              <a:t>Goodridge et </a:t>
            </a:r>
            <a:r>
              <a:rPr lang="es-ES" sz="1100" i="1" dirty="0">
                <a:latin typeface="Arial" pitchFamily="34" charset="0"/>
                <a:cs typeface="Arial" pitchFamily="34" charset="0"/>
              </a:rPr>
              <a:t> al. </a:t>
            </a:r>
            <a:r>
              <a:rPr lang="es-ES" sz="1100" dirty="0">
                <a:latin typeface="Arial" pitchFamily="34" charset="0"/>
                <a:cs typeface="Arial" pitchFamily="34" charset="0"/>
              </a:rPr>
              <a:t>Tuberculosis 2012</a:t>
            </a:r>
            <a:endParaRPr lang="af-ZA" sz="1100" dirty="0">
              <a:latin typeface="Arial" pitchFamily="34" charset="0"/>
              <a:cs typeface="Arial" pitchFamily="34" charset="0"/>
            </a:endParaRPr>
          </a:p>
        </p:txBody>
      </p:sp>
      <p:sp>
        <p:nvSpPr>
          <p:cNvPr id="7" name="1026 CuadroTexto"/>
          <p:cNvSpPr txBox="1">
            <a:spLocks noChangeArrowheads="1"/>
          </p:cNvSpPr>
          <p:nvPr/>
        </p:nvSpPr>
        <p:spPr bwMode="auto">
          <a:xfrm>
            <a:off x="179512" y="0"/>
            <a:ext cx="3954737" cy="461665"/>
          </a:xfrm>
          <a:prstGeom prst="rect">
            <a:avLst/>
          </a:prstGeom>
          <a:noFill/>
          <a:ln w="9525">
            <a:noFill/>
            <a:miter lim="800000"/>
            <a:headEnd/>
            <a:tailEnd/>
          </a:ln>
        </p:spPr>
        <p:txBody>
          <a:bodyPr wrap="none">
            <a:spAutoFit/>
          </a:bodyPr>
          <a:lstStyle/>
          <a:p>
            <a: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PA" sz="2400" b="1" dirty="0">
                <a:latin typeface="Arial" pitchFamily="34" charset="0"/>
                <a:ea typeface="+mj-ea"/>
                <a:cs typeface="Arial" pitchFamily="34" charset="0"/>
              </a:rPr>
              <a:t>Biomarkers for Active TB </a:t>
            </a:r>
          </a:p>
        </p:txBody>
      </p:sp>
      <p:sp>
        <p:nvSpPr>
          <p:cNvPr id="8" name="7 Rectángulo"/>
          <p:cNvSpPr/>
          <p:nvPr/>
        </p:nvSpPr>
        <p:spPr>
          <a:xfrm>
            <a:off x="395536" y="908720"/>
            <a:ext cx="5865773" cy="369332"/>
          </a:xfrm>
          <a:prstGeom prst="rect">
            <a:avLst/>
          </a:prstGeom>
        </p:spPr>
        <p:txBody>
          <a:bodyPr wrap="none">
            <a:spAutoFit/>
          </a:bodyPr>
          <a:lstStyle/>
          <a:p>
            <a:r>
              <a:rPr lang="en-US" b="1" dirty="0">
                <a:latin typeface="Arial" pitchFamily="34" charset="0"/>
                <a:cs typeface="Arial" pitchFamily="34" charset="0"/>
              </a:rPr>
              <a:t>Serum Anti-phospholipids (CL PE PI PTC SL) ELISA</a:t>
            </a:r>
            <a:endParaRPr lang="af-Z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5536" y="1916832"/>
            <a:ext cx="8424936"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10" name="9 Rectángulo"/>
          <p:cNvSpPr/>
          <p:nvPr/>
        </p:nvSpPr>
        <p:spPr>
          <a:xfrm>
            <a:off x="395536" y="2132856"/>
            <a:ext cx="8352928" cy="923330"/>
          </a:xfrm>
          <a:prstGeom prst="rect">
            <a:avLst/>
          </a:prstGeom>
        </p:spPr>
        <p:txBody>
          <a:bodyPr wrap="square">
            <a:spAutoFit/>
          </a:bodyPr>
          <a:lstStyle/>
          <a:p>
            <a:r>
              <a:rPr lang="es-ES" dirty="0"/>
              <a:t>El uso de un Biomarcador-s</a:t>
            </a:r>
            <a:r>
              <a:rPr lang="es-PA" dirty="0"/>
              <a:t>é</a:t>
            </a:r>
            <a:r>
              <a:rPr lang="es-ES" dirty="0"/>
              <a:t>rico adaptable a la rutina clínica con la justificación de que su implementación mejoraría la terapia de TB en pacientes diagnosticados previamente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Forma libre"/>
          <p:cNvSpPr/>
          <p:nvPr/>
        </p:nvSpPr>
        <p:spPr>
          <a:xfrm>
            <a:off x="179512" y="1124744"/>
            <a:ext cx="8964488" cy="5733256"/>
          </a:xfrm>
          <a:custGeom>
            <a:avLst/>
            <a:gdLst>
              <a:gd name="connsiteX0" fmla="*/ 0 w 8812924"/>
              <a:gd name="connsiteY0" fmla="*/ 4586334 h 4586334"/>
              <a:gd name="connsiteX1" fmla="*/ 3957144 w 8812924"/>
              <a:gd name="connsiteY1" fmla="*/ 30100 h 4586334"/>
              <a:gd name="connsiteX2" fmla="*/ 7267903 w 8812924"/>
              <a:gd name="connsiteY2" fmla="*/ 2489520 h 4586334"/>
              <a:gd name="connsiteX3" fmla="*/ 7267903 w 8812924"/>
              <a:gd name="connsiteY3" fmla="*/ 2489520 h 4586334"/>
              <a:gd name="connsiteX4" fmla="*/ 8812924 w 8812924"/>
              <a:gd name="connsiteY4" fmla="*/ 4523272 h 4586334"/>
              <a:gd name="connsiteX5" fmla="*/ 8812924 w 8812924"/>
              <a:gd name="connsiteY5" fmla="*/ 4523272 h 4586334"/>
              <a:gd name="connsiteX6" fmla="*/ 8812924 w 8812924"/>
              <a:gd name="connsiteY6" fmla="*/ 4523272 h 458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2924" h="4586334">
                <a:moveTo>
                  <a:pt x="0" y="4586334"/>
                </a:moveTo>
                <a:cubicBezTo>
                  <a:pt x="1372913" y="2482951"/>
                  <a:pt x="2745827" y="379569"/>
                  <a:pt x="3957144" y="30100"/>
                </a:cubicBezTo>
                <a:cubicBezTo>
                  <a:pt x="5168461" y="-319369"/>
                  <a:pt x="7267903" y="2489520"/>
                  <a:pt x="7267903" y="2489520"/>
                </a:cubicBezTo>
                <a:lnTo>
                  <a:pt x="7267903" y="2489520"/>
                </a:lnTo>
                <a:lnTo>
                  <a:pt x="8812924" y="4523272"/>
                </a:lnTo>
                <a:lnTo>
                  <a:pt x="8812924" y="4523272"/>
                </a:lnTo>
                <a:lnTo>
                  <a:pt x="8812924" y="4523272"/>
                </a:lnTo>
              </a:path>
            </a:pathLst>
          </a:custGeom>
          <a:noFill/>
          <a:ln w="285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121 Conector recto"/>
          <p:cNvCxnSpPr/>
          <p:nvPr/>
        </p:nvCxnSpPr>
        <p:spPr>
          <a:xfrm>
            <a:off x="4355976" y="1124744"/>
            <a:ext cx="24620" cy="573325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7" name="1026 CuadroTexto"/>
          <p:cNvSpPr txBox="1"/>
          <p:nvPr/>
        </p:nvSpPr>
        <p:spPr>
          <a:xfrm>
            <a:off x="856752" y="379779"/>
            <a:ext cx="6800260" cy="461665"/>
          </a:xfrm>
          <a:prstGeom prst="rect">
            <a:avLst/>
          </a:prstGeom>
          <a:noFill/>
        </p:spPr>
        <p:txBody>
          <a:bodyPr wrap="none" rtlCol="0">
            <a:spAutoFit/>
          </a:bodyPr>
          <a:lstStyle/>
          <a:p>
            <a:pPr algn="ctr"/>
            <a:r>
              <a:rPr lang="en-US" sz="2400" b="1" dirty="0">
                <a:latin typeface="Arial" pitchFamily="34" charset="0"/>
                <a:cs typeface="Arial" pitchFamily="34" charset="0"/>
              </a:rPr>
              <a:t>Prueba de concepto básico del Biomarcador</a:t>
            </a:r>
          </a:p>
        </p:txBody>
      </p:sp>
      <p:grpSp>
        <p:nvGrpSpPr>
          <p:cNvPr id="2" name="113 Grupo"/>
          <p:cNvGrpSpPr/>
          <p:nvPr/>
        </p:nvGrpSpPr>
        <p:grpSpPr>
          <a:xfrm rot="744330">
            <a:off x="11072" y="3454081"/>
            <a:ext cx="1371051" cy="991350"/>
            <a:chOff x="286308" y="1348319"/>
            <a:chExt cx="2400621" cy="1726100"/>
          </a:xfrm>
        </p:grpSpPr>
        <p:sp>
          <p:nvSpPr>
            <p:cNvPr id="116" name="115 Terminador"/>
            <p:cNvSpPr/>
            <p:nvPr/>
          </p:nvSpPr>
          <p:spPr>
            <a:xfrm rot="1573875">
              <a:off x="286308" y="2439445"/>
              <a:ext cx="1099611" cy="360569"/>
            </a:xfrm>
            <a:prstGeom prst="flowChartTerminator">
              <a:avLst/>
            </a:prstGeom>
            <a:solidFill>
              <a:srgbClr val="1F497D">
                <a:lumMod val="50000"/>
              </a:srgbClr>
            </a:solidFill>
            <a:ln w="762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1800" b="0" i="0" u="none" strike="noStrike" kern="0" cap="none" spc="0" normalizeH="0" baseline="0" noProof="0">
                <a:ln>
                  <a:noFill/>
                </a:ln>
                <a:solidFill>
                  <a:prstClr val="white"/>
                </a:solidFill>
                <a:effectLst/>
                <a:uLnTx/>
                <a:uFillTx/>
                <a:latin typeface="Calibri"/>
                <a:ea typeface="+mn-ea"/>
                <a:cs typeface="+mn-cs"/>
              </a:endParaRPr>
            </a:p>
          </p:txBody>
        </p:sp>
        <p:sp>
          <p:nvSpPr>
            <p:cNvPr id="117" name="116 Terminador"/>
            <p:cNvSpPr/>
            <p:nvPr/>
          </p:nvSpPr>
          <p:spPr>
            <a:xfrm rot="19613960">
              <a:off x="1101063" y="2727581"/>
              <a:ext cx="1563124" cy="346838"/>
            </a:xfrm>
            <a:prstGeom prst="flowChartTerminator">
              <a:avLst/>
            </a:prstGeom>
            <a:solidFill>
              <a:srgbClr val="1F497D">
                <a:lumMod val="50000"/>
              </a:srgbClr>
            </a:solidFill>
            <a:ln w="762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1800" b="0" i="0" u="none" strike="noStrike" kern="0" cap="none" spc="0" normalizeH="0" baseline="0" noProof="0">
                <a:ln>
                  <a:noFill/>
                </a:ln>
                <a:solidFill>
                  <a:prstClr val="white"/>
                </a:solidFill>
                <a:effectLst/>
                <a:uLnTx/>
                <a:uFillTx/>
                <a:latin typeface="Calibri"/>
                <a:ea typeface="+mn-ea"/>
                <a:cs typeface="+mn-cs"/>
              </a:endParaRPr>
            </a:p>
          </p:txBody>
        </p:sp>
        <p:sp>
          <p:nvSpPr>
            <p:cNvPr id="119" name="118 Conector"/>
            <p:cNvSpPr/>
            <p:nvPr/>
          </p:nvSpPr>
          <p:spPr>
            <a:xfrm>
              <a:off x="2289891" y="1348319"/>
              <a:ext cx="397038" cy="422363"/>
            </a:xfrm>
            <a:prstGeom prst="flowChartConnector">
              <a:avLst/>
            </a:prstGeom>
            <a:solidFill>
              <a:srgbClr val="F79646"/>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1800" b="0" i="0" u="none" strike="noStrike" kern="0" cap="none" spc="0" normalizeH="0" baseline="0" noProof="0">
                <a:ln>
                  <a:noFill/>
                </a:ln>
                <a:solidFill>
                  <a:prstClr val="white"/>
                </a:solidFill>
                <a:effectLst/>
                <a:uLnTx/>
                <a:uFillTx/>
                <a:latin typeface="Calibri"/>
                <a:ea typeface="+mn-ea"/>
                <a:cs typeface="+mn-cs"/>
              </a:endParaRPr>
            </a:p>
          </p:txBody>
        </p:sp>
        <p:sp>
          <p:nvSpPr>
            <p:cNvPr id="120" name="119 Terminador"/>
            <p:cNvSpPr/>
            <p:nvPr/>
          </p:nvSpPr>
          <p:spPr>
            <a:xfrm rot="18848228">
              <a:off x="1126646" y="1999270"/>
              <a:ext cx="1244162" cy="339950"/>
            </a:xfrm>
            <a:prstGeom prst="flowChartTerminator">
              <a:avLst/>
            </a:prstGeom>
            <a:solidFill>
              <a:srgbClr val="1F497D">
                <a:lumMod val="50000"/>
              </a:srgbClr>
            </a:solidFill>
            <a:ln w="762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 name="101 Grupo"/>
          <p:cNvGrpSpPr/>
          <p:nvPr/>
        </p:nvGrpSpPr>
        <p:grpSpPr>
          <a:xfrm>
            <a:off x="5580112" y="2996952"/>
            <a:ext cx="968567" cy="1242615"/>
            <a:chOff x="5861751" y="53912"/>
            <a:chExt cx="1733550" cy="3036176"/>
          </a:xfrm>
        </p:grpSpPr>
        <p:pic>
          <p:nvPicPr>
            <p:cNvPr id="10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1751" y="53912"/>
              <a:ext cx="1733550"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105 Grupo"/>
            <p:cNvGrpSpPr/>
            <p:nvPr/>
          </p:nvGrpSpPr>
          <p:grpSpPr>
            <a:xfrm>
              <a:off x="5976154" y="1618546"/>
              <a:ext cx="1440160" cy="1471542"/>
              <a:chOff x="5976154" y="1618546"/>
              <a:chExt cx="1440160" cy="1471542"/>
            </a:xfrm>
          </p:grpSpPr>
          <p:sp>
            <p:nvSpPr>
              <p:cNvPr id="108" name="107 Conector"/>
              <p:cNvSpPr/>
              <p:nvPr/>
            </p:nvSpPr>
            <p:spPr>
              <a:xfrm>
                <a:off x="5976154" y="1618546"/>
                <a:ext cx="1440160" cy="1471542"/>
              </a:xfrm>
              <a:prstGeom prst="flowChartConnector">
                <a:avLst/>
              </a:prstGeom>
              <a:gradFill flip="none" rotWithShape="1">
                <a:gsLst>
                  <a:gs pos="0">
                    <a:srgbClr val="4F81BD">
                      <a:lumMod val="40000"/>
                      <a:lumOff val="60000"/>
                      <a:shade val="30000"/>
                      <a:satMod val="115000"/>
                    </a:srgbClr>
                  </a:gs>
                  <a:gs pos="50000">
                    <a:srgbClr val="4F81BD">
                      <a:lumMod val="40000"/>
                      <a:lumOff val="60000"/>
                      <a:shade val="67500"/>
                      <a:satMod val="115000"/>
                    </a:srgbClr>
                  </a:gs>
                  <a:gs pos="100000">
                    <a:srgbClr val="4F81BD">
                      <a:lumMod val="40000"/>
                      <a:lumOff val="60000"/>
                      <a:shade val="100000"/>
                      <a:satMod val="115000"/>
                    </a:srgbClr>
                  </a:gs>
                </a:gsLst>
                <a:path path="circle">
                  <a:fillToRect l="50000" t="50000" r="50000" b="50000"/>
                </a:path>
                <a:tileRect/>
              </a:gradFill>
              <a:ln w="25400" cap="flat" cmpd="sng" algn="ctr">
                <a:solidFill>
                  <a:srgbClr val="4F81BD">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109" name="108 Conector"/>
              <p:cNvSpPr/>
              <p:nvPr/>
            </p:nvSpPr>
            <p:spPr>
              <a:xfrm>
                <a:off x="6137019" y="1875474"/>
                <a:ext cx="792088" cy="774586"/>
              </a:xfrm>
              <a:prstGeom prst="flowChartConnector">
                <a:avLst/>
              </a:prstGeom>
              <a:solidFill>
                <a:srgbClr val="4F81BD">
                  <a:lumMod val="75000"/>
                </a:srgbClr>
              </a:solidFill>
              <a:ln w="25400" cap="flat" cmpd="sng" algn="ctr">
                <a:solidFill>
                  <a:srgbClr val="4F81BD">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b="0" i="0" u="none" strike="noStrike" kern="0" cap="none" spc="0" normalizeH="0" baseline="0" noProof="0">
                  <a:ln>
                    <a:noFill/>
                  </a:ln>
                  <a:solidFill>
                    <a:prstClr val="white"/>
                  </a:solidFill>
                  <a:effectLst/>
                  <a:uLnTx/>
                  <a:uFillTx/>
                  <a:latin typeface="Arial" pitchFamily="34" charset="0"/>
                  <a:cs typeface="Arial" pitchFamily="34" charset="0"/>
                </a:endParaRPr>
              </a:p>
            </p:txBody>
          </p:sp>
        </p:grpSp>
      </p:grpSp>
      <p:sp>
        <p:nvSpPr>
          <p:cNvPr id="61" name="60 CuadroTexto"/>
          <p:cNvSpPr txBox="1"/>
          <p:nvPr/>
        </p:nvSpPr>
        <p:spPr>
          <a:xfrm>
            <a:off x="187861" y="1775886"/>
            <a:ext cx="2044149" cy="646331"/>
          </a:xfrm>
          <a:prstGeom prst="rect">
            <a:avLst/>
          </a:prstGeom>
          <a:noFill/>
        </p:spPr>
        <p:txBody>
          <a:bodyPr wrap="none" rtlCol="0">
            <a:spAutoFit/>
          </a:bodyPr>
          <a:lstStyle/>
          <a:p>
            <a:r>
              <a:rPr lang="en-US" dirty="0">
                <a:latin typeface="Arial" pitchFamily="34" charset="0"/>
                <a:cs typeface="Arial" pitchFamily="34" charset="0"/>
              </a:rPr>
              <a:t>Etapa temprana </a:t>
            </a:r>
          </a:p>
          <a:p>
            <a:r>
              <a:rPr lang="en-US" dirty="0">
                <a:latin typeface="Arial" pitchFamily="34" charset="0"/>
                <a:cs typeface="Arial" pitchFamily="34" charset="0"/>
              </a:rPr>
              <a:t>de la enfermedad </a:t>
            </a:r>
          </a:p>
        </p:txBody>
      </p:sp>
      <p:sp>
        <p:nvSpPr>
          <p:cNvPr id="50" name="49 CuadroTexto"/>
          <p:cNvSpPr txBox="1"/>
          <p:nvPr/>
        </p:nvSpPr>
        <p:spPr>
          <a:xfrm>
            <a:off x="3275856" y="1916832"/>
            <a:ext cx="1884037" cy="646331"/>
          </a:xfrm>
          <a:prstGeom prst="rect">
            <a:avLst/>
          </a:prstGeom>
          <a:noFill/>
        </p:spPr>
        <p:txBody>
          <a:bodyPr wrap="square" rtlCol="0">
            <a:spAutoFit/>
          </a:bodyPr>
          <a:lstStyle/>
          <a:p>
            <a:r>
              <a:rPr lang="es-PA" dirty="0">
                <a:latin typeface="Arial" pitchFamily="34" charset="0"/>
                <a:cs typeface="Arial" pitchFamily="34" charset="0"/>
              </a:rPr>
              <a:t>IgM Ab </a:t>
            </a:r>
          </a:p>
          <a:p>
            <a:r>
              <a:rPr lang="es-PA" dirty="0">
                <a:latin typeface="Arial" pitchFamily="34" charset="0"/>
                <a:cs typeface="Arial" pitchFamily="34" charset="0"/>
              </a:rPr>
              <a:t>secretion </a:t>
            </a:r>
          </a:p>
        </p:txBody>
      </p:sp>
      <p:grpSp>
        <p:nvGrpSpPr>
          <p:cNvPr id="10" name="66 Grupo"/>
          <p:cNvGrpSpPr/>
          <p:nvPr/>
        </p:nvGrpSpPr>
        <p:grpSpPr>
          <a:xfrm>
            <a:off x="4716016" y="2564904"/>
            <a:ext cx="954453" cy="1291540"/>
            <a:chOff x="5554674" y="-32112"/>
            <a:chExt cx="1733550" cy="3039924"/>
          </a:xfrm>
        </p:grpSpPr>
        <p:pic>
          <p:nvPicPr>
            <p:cNvPr id="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674" y="-32112"/>
              <a:ext cx="17335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68 Grupo"/>
            <p:cNvGrpSpPr/>
            <p:nvPr/>
          </p:nvGrpSpPr>
          <p:grpSpPr>
            <a:xfrm>
              <a:off x="5703775" y="1536270"/>
              <a:ext cx="1440160" cy="1471542"/>
              <a:chOff x="5703775" y="1536270"/>
              <a:chExt cx="1440160" cy="1471542"/>
            </a:xfrm>
          </p:grpSpPr>
          <p:sp>
            <p:nvSpPr>
              <p:cNvPr id="71" name="70 Conector"/>
              <p:cNvSpPr/>
              <p:nvPr/>
            </p:nvSpPr>
            <p:spPr>
              <a:xfrm>
                <a:off x="5703775" y="1536270"/>
                <a:ext cx="1440160" cy="1471542"/>
              </a:xfrm>
              <a:prstGeom prst="flowChartConnector">
                <a:avLst/>
              </a:prstGeom>
              <a:gradFill flip="none" rotWithShape="1">
                <a:gsLst>
                  <a:gs pos="0">
                    <a:srgbClr val="4F81BD">
                      <a:lumMod val="40000"/>
                      <a:lumOff val="60000"/>
                      <a:shade val="30000"/>
                      <a:satMod val="115000"/>
                    </a:srgbClr>
                  </a:gs>
                  <a:gs pos="50000">
                    <a:srgbClr val="4F81BD">
                      <a:lumMod val="40000"/>
                      <a:lumOff val="60000"/>
                      <a:shade val="67500"/>
                      <a:satMod val="115000"/>
                    </a:srgbClr>
                  </a:gs>
                  <a:gs pos="100000">
                    <a:srgbClr val="4F81BD">
                      <a:lumMod val="40000"/>
                      <a:lumOff val="60000"/>
                      <a:shade val="100000"/>
                      <a:satMod val="115000"/>
                    </a:srgbClr>
                  </a:gs>
                </a:gsLst>
                <a:path path="circle">
                  <a:fillToRect l="50000" t="50000" r="50000" b="50000"/>
                </a:path>
                <a:tileRect/>
              </a:gradFill>
              <a:ln w="25400" cap="flat" cmpd="sng" algn="ctr">
                <a:solidFill>
                  <a:srgbClr val="4F81BD">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72" name="71 Conector"/>
              <p:cNvSpPr/>
              <p:nvPr/>
            </p:nvSpPr>
            <p:spPr>
              <a:xfrm>
                <a:off x="5904147" y="1721997"/>
                <a:ext cx="792088" cy="774587"/>
              </a:xfrm>
              <a:prstGeom prst="flowChartConnector">
                <a:avLst/>
              </a:prstGeom>
              <a:solidFill>
                <a:srgbClr val="4F81BD">
                  <a:lumMod val="75000"/>
                </a:srgbClr>
              </a:solidFill>
              <a:ln w="25400" cap="flat" cmpd="sng" algn="ctr">
                <a:solidFill>
                  <a:srgbClr val="4F81BD">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b="0" i="0" u="none" strike="noStrike" kern="0" cap="none" spc="0" normalizeH="0" baseline="0" noProof="0">
                  <a:ln>
                    <a:noFill/>
                  </a:ln>
                  <a:solidFill>
                    <a:prstClr val="white"/>
                  </a:solidFill>
                  <a:effectLst/>
                  <a:uLnTx/>
                  <a:uFillTx/>
                  <a:latin typeface="Arial" pitchFamily="34" charset="0"/>
                  <a:cs typeface="Arial" pitchFamily="34" charset="0"/>
                </a:endParaRPr>
              </a:p>
            </p:txBody>
          </p:sp>
        </p:grpSp>
      </p:grpSp>
      <p:sp>
        <p:nvSpPr>
          <p:cNvPr id="4" name="3 CuadroTexto"/>
          <p:cNvSpPr txBox="1"/>
          <p:nvPr/>
        </p:nvSpPr>
        <p:spPr>
          <a:xfrm>
            <a:off x="152128" y="3143466"/>
            <a:ext cx="2115616" cy="369332"/>
          </a:xfrm>
          <a:prstGeom prst="rect">
            <a:avLst/>
          </a:prstGeom>
          <a:noFill/>
        </p:spPr>
        <p:txBody>
          <a:bodyPr wrap="square" rtlCol="0">
            <a:spAutoFit/>
          </a:bodyPr>
          <a:lstStyle/>
          <a:p>
            <a:r>
              <a:rPr lang="es-PA" i="1" dirty="0">
                <a:latin typeface="Arial" pitchFamily="34" charset="0"/>
                <a:cs typeface="Arial" pitchFamily="34" charset="0"/>
              </a:rPr>
              <a:t>Mycobacterium</a:t>
            </a:r>
          </a:p>
        </p:txBody>
      </p:sp>
      <p:sp>
        <p:nvSpPr>
          <p:cNvPr id="5" name="4 CuadroTexto"/>
          <p:cNvSpPr txBox="1"/>
          <p:nvPr/>
        </p:nvSpPr>
        <p:spPr>
          <a:xfrm>
            <a:off x="158679" y="2624850"/>
            <a:ext cx="1732404" cy="646331"/>
          </a:xfrm>
          <a:prstGeom prst="rect">
            <a:avLst/>
          </a:prstGeom>
          <a:noFill/>
        </p:spPr>
        <p:txBody>
          <a:bodyPr wrap="square" rtlCol="0">
            <a:spAutoFit/>
          </a:bodyPr>
          <a:lstStyle/>
          <a:p>
            <a:r>
              <a:rPr lang="es-PA" dirty="0">
                <a:latin typeface="Arial" pitchFamily="34" charset="0"/>
                <a:cs typeface="Arial" pitchFamily="34" charset="0"/>
              </a:rPr>
              <a:t>Liberación de Lípidos de </a:t>
            </a:r>
          </a:p>
        </p:txBody>
      </p:sp>
      <p:grpSp>
        <p:nvGrpSpPr>
          <p:cNvPr id="12" name="78 Grupo"/>
          <p:cNvGrpSpPr/>
          <p:nvPr/>
        </p:nvGrpSpPr>
        <p:grpSpPr>
          <a:xfrm>
            <a:off x="1082499" y="5597928"/>
            <a:ext cx="1032610" cy="962078"/>
            <a:chOff x="5868144" y="3999047"/>
            <a:chExt cx="1440160" cy="1471542"/>
          </a:xfrm>
        </p:grpSpPr>
        <p:sp>
          <p:nvSpPr>
            <p:cNvPr id="80" name="79 Conector"/>
            <p:cNvSpPr/>
            <p:nvPr/>
          </p:nvSpPr>
          <p:spPr>
            <a:xfrm>
              <a:off x="5868144" y="3999047"/>
              <a:ext cx="1440160" cy="1471542"/>
            </a:xfrm>
            <a:prstGeom prst="flowChartConnector">
              <a:avLst/>
            </a:prstGeom>
            <a:solidFill>
              <a:srgbClr val="C0504D">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81" name="80 Conector"/>
            <p:cNvSpPr/>
            <p:nvPr/>
          </p:nvSpPr>
          <p:spPr>
            <a:xfrm>
              <a:off x="6012160" y="4221088"/>
              <a:ext cx="792088" cy="774587"/>
            </a:xfrm>
            <a:prstGeom prst="flowChartConnector">
              <a:avLst/>
            </a:prstGeom>
            <a:gradFill flip="none" rotWithShape="1">
              <a:gsLst>
                <a:gs pos="0">
                  <a:srgbClr val="4F81BD">
                    <a:lumMod val="60000"/>
                    <a:lumOff val="40000"/>
                    <a:tint val="66000"/>
                    <a:satMod val="160000"/>
                  </a:srgbClr>
                </a:gs>
                <a:gs pos="50000">
                  <a:srgbClr val="4F81BD">
                    <a:lumMod val="60000"/>
                    <a:lumOff val="40000"/>
                    <a:tint val="44500"/>
                    <a:satMod val="160000"/>
                  </a:srgbClr>
                </a:gs>
                <a:gs pos="100000">
                  <a:srgbClr val="4F81BD">
                    <a:lumMod val="60000"/>
                    <a:lumOff val="40000"/>
                    <a:tint val="23500"/>
                    <a:satMod val="160000"/>
                  </a:srgbClr>
                </a:gs>
              </a:gsLst>
              <a:path path="circle">
                <a:fillToRect l="50000" t="50000" r="50000" b="50000"/>
              </a:path>
              <a:tileRect/>
            </a:gradFill>
            <a:ln w="25400" cap="flat" cmpd="sng" algn="ctr">
              <a:solidFill>
                <a:srgbClr val="4F81B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b="0" i="0" u="none" strike="noStrike" kern="0" cap="none" spc="0" normalizeH="0" baseline="0" noProof="0">
                <a:ln>
                  <a:noFill/>
                </a:ln>
                <a:solidFill>
                  <a:prstClr val="white"/>
                </a:solidFill>
                <a:effectLst/>
                <a:uLnTx/>
                <a:uFillTx/>
                <a:latin typeface="Arial" pitchFamily="34" charset="0"/>
                <a:cs typeface="Arial" pitchFamily="34" charset="0"/>
              </a:endParaRPr>
            </a:p>
          </p:txBody>
        </p:sp>
      </p:grpSp>
      <p:sp>
        <p:nvSpPr>
          <p:cNvPr id="6" name="5 CuadroTexto"/>
          <p:cNvSpPr txBox="1"/>
          <p:nvPr/>
        </p:nvSpPr>
        <p:spPr>
          <a:xfrm>
            <a:off x="1425218" y="4991830"/>
            <a:ext cx="2011390" cy="646331"/>
          </a:xfrm>
          <a:prstGeom prst="rect">
            <a:avLst/>
          </a:prstGeom>
          <a:noFill/>
        </p:spPr>
        <p:txBody>
          <a:bodyPr wrap="square" rtlCol="0">
            <a:spAutoFit/>
          </a:bodyPr>
          <a:lstStyle/>
          <a:p>
            <a:r>
              <a:rPr lang="es-PA" dirty="0">
                <a:latin typeface="Arial" pitchFamily="34" charset="0"/>
                <a:cs typeface="Arial" pitchFamily="34" charset="0"/>
              </a:rPr>
              <a:t>Células B</a:t>
            </a:r>
          </a:p>
          <a:p>
            <a:r>
              <a:rPr lang="es-PA" dirty="0">
                <a:latin typeface="Arial" pitchFamily="34" charset="0"/>
                <a:cs typeface="Arial" pitchFamily="34" charset="0"/>
              </a:rPr>
              <a:t>Vírgenes </a:t>
            </a:r>
          </a:p>
        </p:txBody>
      </p:sp>
      <p:sp>
        <p:nvSpPr>
          <p:cNvPr id="7" name="6 CuadroTexto"/>
          <p:cNvSpPr txBox="1"/>
          <p:nvPr/>
        </p:nvSpPr>
        <p:spPr>
          <a:xfrm>
            <a:off x="2831907" y="5047837"/>
            <a:ext cx="1283090" cy="646331"/>
          </a:xfrm>
          <a:prstGeom prst="rect">
            <a:avLst/>
          </a:prstGeom>
          <a:noFill/>
        </p:spPr>
        <p:txBody>
          <a:bodyPr wrap="square" rtlCol="0">
            <a:spAutoFit/>
          </a:bodyPr>
          <a:lstStyle/>
          <a:p>
            <a:r>
              <a:rPr lang="es-PA" dirty="0">
                <a:latin typeface="Arial" pitchFamily="34" charset="0"/>
                <a:cs typeface="Arial" pitchFamily="34" charset="0"/>
              </a:rPr>
              <a:t>Células B activas </a:t>
            </a:r>
          </a:p>
        </p:txBody>
      </p:sp>
      <p:pic>
        <p:nvPicPr>
          <p:cNvPr id="141"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3113" y="2501620"/>
            <a:ext cx="1115969" cy="835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 name="111 CuadroTexto"/>
          <p:cNvSpPr txBox="1"/>
          <p:nvPr/>
        </p:nvSpPr>
        <p:spPr>
          <a:xfrm>
            <a:off x="4499992" y="1844824"/>
            <a:ext cx="1615830" cy="646331"/>
          </a:xfrm>
          <a:prstGeom prst="rect">
            <a:avLst/>
          </a:prstGeom>
          <a:noFill/>
        </p:spPr>
        <p:txBody>
          <a:bodyPr wrap="square" rtlCol="0">
            <a:spAutoFit/>
          </a:bodyPr>
          <a:lstStyle/>
          <a:p>
            <a:r>
              <a:rPr lang="es-PA" dirty="0">
                <a:latin typeface="Arial" pitchFamily="34" charset="0"/>
                <a:cs typeface="Arial" pitchFamily="34" charset="0"/>
              </a:rPr>
              <a:t>Proliferación de células B</a:t>
            </a:r>
          </a:p>
        </p:txBody>
      </p:sp>
      <p:grpSp>
        <p:nvGrpSpPr>
          <p:cNvPr id="13" name="90 Grupo"/>
          <p:cNvGrpSpPr/>
          <p:nvPr/>
        </p:nvGrpSpPr>
        <p:grpSpPr>
          <a:xfrm>
            <a:off x="2333704" y="3513404"/>
            <a:ext cx="1130208" cy="1492032"/>
            <a:chOff x="5554674" y="-32112"/>
            <a:chExt cx="1733550" cy="3039924"/>
          </a:xfrm>
        </p:grpSpPr>
        <p:pic>
          <p:nvPicPr>
            <p:cNvPr id="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674" y="-32112"/>
              <a:ext cx="17335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92 Grupo"/>
            <p:cNvGrpSpPr/>
            <p:nvPr/>
          </p:nvGrpSpPr>
          <p:grpSpPr>
            <a:xfrm>
              <a:off x="5703775" y="1536270"/>
              <a:ext cx="1440160" cy="1471542"/>
              <a:chOff x="5703775" y="1536270"/>
              <a:chExt cx="1440160" cy="1471542"/>
            </a:xfrm>
          </p:grpSpPr>
          <p:sp>
            <p:nvSpPr>
              <p:cNvPr id="96" name="95 Conector"/>
              <p:cNvSpPr/>
              <p:nvPr/>
            </p:nvSpPr>
            <p:spPr>
              <a:xfrm>
                <a:off x="5703775" y="1536270"/>
                <a:ext cx="1440160" cy="1471542"/>
              </a:xfrm>
              <a:prstGeom prst="flowChartConnector">
                <a:avLst/>
              </a:prstGeom>
              <a:gradFill flip="none" rotWithShape="1">
                <a:gsLst>
                  <a:gs pos="0">
                    <a:srgbClr val="4F81BD">
                      <a:lumMod val="40000"/>
                      <a:lumOff val="60000"/>
                      <a:shade val="30000"/>
                      <a:satMod val="115000"/>
                    </a:srgbClr>
                  </a:gs>
                  <a:gs pos="50000">
                    <a:srgbClr val="4F81BD">
                      <a:lumMod val="40000"/>
                      <a:lumOff val="60000"/>
                      <a:shade val="67500"/>
                      <a:satMod val="115000"/>
                    </a:srgbClr>
                  </a:gs>
                  <a:gs pos="100000">
                    <a:srgbClr val="4F81BD">
                      <a:lumMod val="40000"/>
                      <a:lumOff val="60000"/>
                      <a:shade val="100000"/>
                      <a:satMod val="115000"/>
                    </a:srgbClr>
                  </a:gs>
                </a:gsLst>
                <a:path path="circle">
                  <a:fillToRect l="50000" t="50000" r="50000" b="50000"/>
                </a:path>
                <a:tileRect/>
              </a:gradFill>
              <a:ln w="25400" cap="flat" cmpd="sng" algn="ctr">
                <a:solidFill>
                  <a:srgbClr val="4F81BD">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97" name="96 Conector"/>
              <p:cNvSpPr/>
              <p:nvPr/>
            </p:nvSpPr>
            <p:spPr>
              <a:xfrm>
                <a:off x="5904147" y="1721997"/>
                <a:ext cx="792088" cy="774587"/>
              </a:xfrm>
              <a:prstGeom prst="flowChartConnector">
                <a:avLst/>
              </a:prstGeom>
              <a:solidFill>
                <a:srgbClr val="4F81BD">
                  <a:lumMod val="75000"/>
                </a:srgbClr>
              </a:solidFill>
              <a:ln w="25400" cap="flat" cmpd="sng" algn="ctr">
                <a:solidFill>
                  <a:srgbClr val="4F81BD">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b="0" i="0" u="none" strike="noStrike" kern="0" cap="none" spc="0" normalizeH="0" baseline="0" noProof="0">
                  <a:ln>
                    <a:noFill/>
                  </a:ln>
                  <a:solidFill>
                    <a:prstClr val="white"/>
                  </a:solidFill>
                  <a:effectLst/>
                  <a:uLnTx/>
                  <a:uFillTx/>
                  <a:latin typeface="Arial" pitchFamily="34" charset="0"/>
                  <a:cs typeface="Arial" pitchFamily="34" charset="0"/>
                </a:endParaRPr>
              </a:p>
            </p:txBody>
          </p:sp>
        </p:grpSp>
      </p:grpSp>
      <p:sp>
        <p:nvSpPr>
          <p:cNvPr id="121" name="120 CuadroTexto"/>
          <p:cNvSpPr txBox="1"/>
          <p:nvPr/>
        </p:nvSpPr>
        <p:spPr>
          <a:xfrm>
            <a:off x="3100201" y="3962611"/>
            <a:ext cx="727422" cy="369332"/>
          </a:xfrm>
          <a:prstGeom prst="rect">
            <a:avLst/>
          </a:prstGeom>
          <a:noFill/>
        </p:spPr>
        <p:txBody>
          <a:bodyPr wrap="square" rtlCol="0">
            <a:spAutoFit/>
          </a:bodyPr>
          <a:lstStyle/>
          <a:p>
            <a:r>
              <a:rPr lang="es-PA" dirty="0">
                <a:latin typeface="Arial" pitchFamily="34" charset="0"/>
                <a:cs typeface="Arial" pitchFamily="34" charset="0"/>
              </a:rPr>
              <a:t>BCR</a:t>
            </a:r>
          </a:p>
        </p:txBody>
      </p:sp>
      <p:sp>
        <p:nvSpPr>
          <p:cNvPr id="147" name="146 Conector"/>
          <p:cNvSpPr/>
          <p:nvPr/>
        </p:nvSpPr>
        <p:spPr>
          <a:xfrm>
            <a:off x="2215298" y="3337486"/>
            <a:ext cx="298077" cy="307510"/>
          </a:xfrm>
          <a:prstGeom prst="flowChartConnector">
            <a:avLst/>
          </a:prstGeom>
          <a:solidFill>
            <a:srgbClr val="F79646"/>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A" b="0" i="0" u="none" strike="noStrike" kern="0" cap="none" spc="0" normalizeH="0" baseline="0" noProof="0">
              <a:ln>
                <a:noFill/>
              </a:ln>
              <a:solidFill>
                <a:prstClr val="white"/>
              </a:solidFill>
              <a:effectLst/>
              <a:uLnTx/>
              <a:uFillTx/>
              <a:latin typeface="Arial" pitchFamily="34" charset="0"/>
              <a:cs typeface="Arial" pitchFamily="34" charset="0"/>
            </a:endParaRPr>
          </a:p>
        </p:txBody>
      </p:sp>
      <p:sp>
        <p:nvSpPr>
          <p:cNvPr id="42" name="41 CuadroTexto"/>
          <p:cNvSpPr txBox="1"/>
          <p:nvPr/>
        </p:nvSpPr>
        <p:spPr>
          <a:xfrm>
            <a:off x="4812310" y="4255749"/>
            <a:ext cx="1944233" cy="1200329"/>
          </a:xfrm>
          <a:prstGeom prst="rect">
            <a:avLst/>
          </a:prstGeom>
          <a:noFill/>
        </p:spPr>
        <p:txBody>
          <a:bodyPr wrap="square" rtlCol="0">
            <a:spAutoFit/>
          </a:bodyPr>
          <a:lstStyle/>
          <a:p>
            <a:r>
              <a:rPr lang="es-PA" dirty="0">
                <a:latin typeface="Arial" pitchFamily="34" charset="0"/>
                <a:cs typeface="Arial" pitchFamily="34" charset="0"/>
              </a:rPr>
              <a:t>Diferenciación de células productoras de Ab IgM</a:t>
            </a:r>
          </a:p>
        </p:txBody>
      </p:sp>
      <p:grpSp>
        <p:nvGrpSpPr>
          <p:cNvPr id="15" name="42 Grupo"/>
          <p:cNvGrpSpPr/>
          <p:nvPr/>
        </p:nvGrpSpPr>
        <p:grpSpPr>
          <a:xfrm>
            <a:off x="5272520" y="5439665"/>
            <a:ext cx="973990" cy="936104"/>
            <a:chOff x="6084168" y="1844824"/>
            <a:chExt cx="1440160" cy="1471542"/>
          </a:xfrm>
        </p:grpSpPr>
        <p:sp>
          <p:nvSpPr>
            <p:cNvPr id="44" name="43 Conector"/>
            <p:cNvSpPr/>
            <p:nvPr/>
          </p:nvSpPr>
          <p:spPr>
            <a:xfrm>
              <a:off x="6084168" y="1844824"/>
              <a:ext cx="1440160" cy="1471542"/>
            </a:xfrm>
            <a:prstGeom prst="flowChartConnector">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latin typeface="Arial" pitchFamily="34" charset="0"/>
                <a:cs typeface="Arial" pitchFamily="34" charset="0"/>
              </a:endParaRPr>
            </a:p>
          </p:txBody>
        </p:sp>
        <p:sp>
          <p:nvSpPr>
            <p:cNvPr id="45" name="44 Conector"/>
            <p:cNvSpPr/>
            <p:nvPr/>
          </p:nvSpPr>
          <p:spPr>
            <a:xfrm>
              <a:off x="6300192" y="1950959"/>
              <a:ext cx="792088" cy="774587"/>
            </a:xfrm>
            <a:prstGeom prst="flowChartConnector">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latin typeface="Arial" pitchFamily="34" charset="0"/>
                <a:cs typeface="Arial" pitchFamily="34" charset="0"/>
              </a:endParaRPr>
            </a:p>
          </p:txBody>
        </p:sp>
      </p:grpSp>
      <p:grpSp>
        <p:nvGrpSpPr>
          <p:cNvPr id="16" name="45 Grupo"/>
          <p:cNvGrpSpPr/>
          <p:nvPr/>
        </p:nvGrpSpPr>
        <p:grpSpPr>
          <a:xfrm>
            <a:off x="6610445" y="5047837"/>
            <a:ext cx="973990" cy="936104"/>
            <a:chOff x="6084168" y="1844824"/>
            <a:chExt cx="1440160" cy="1471542"/>
          </a:xfrm>
        </p:grpSpPr>
        <p:sp>
          <p:nvSpPr>
            <p:cNvPr id="47" name="46 Conector"/>
            <p:cNvSpPr/>
            <p:nvPr/>
          </p:nvSpPr>
          <p:spPr>
            <a:xfrm>
              <a:off x="6084168" y="1844824"/>
              <a:ext cx="1440160" cy="1471542"/>
            </a:xfrm>
            <a:prstGeom prst="flowChartConnector">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50000" t="50000" r="50000" b="50000"/>
              </a:path>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latin typeface="Arial" pitchFamily="34" charset="0"/>
                <a:cs typeface="Arial" pitchFamily="34" charset="0"/>
              </a:endParaRPr>
            </a:p>
          </p:txBody>
        </p:sp>
        <p:sp>
          <p:nvSpPr>
            <p:cNvPr id="48" name="47 Conector"/>
            <p:cNvSpPr/>
            <p:nvPr/>
          </p:nvSpPr>
          <p:spPr>
            <a:xfrm>
              <a:off x="6300192" y="1950959"/>
              <a:ext cx="792088" cy="774587"/>
            </a:xfrm>
            <a:prstGeom prst="flowChartConnector">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latin typeface="Arial" pitchFamily="34" charset="0"/>
                <a:cs typeface="Arial" pitchFamily="34" charset="0"/>
              </a:endParaRPr>
            </a:p>
          </p:txBody>
        </p:sp>
      </p:grpSp>
    </p:spTree>
    <p:extLst>
      <p:ext uri="{BB962C8B-B14F-4D97-AF65-F5344CB8AC3E}">
        <p14:creationId xmlns:p14="http://schemas.microsoft.com/office/powerpoint/2010/main" val="253084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texto"/>
          <p:cNvSpPr>
            <a:spLocks noGrp="1"/>
          </p:cNvSpPr>
          <p:nvPr>
            <p:ph type="body" sz="half" idx="4294967295"/>
          </p:nvPr>
        </p:nvSpPr>
        <p:spPr>
          <a:xfrm>
            <a:off x="0" y="260648"/>
            <a:ext cx="8964488" cy="720080"/>
          </a:xfrm>
        </p:spPr>
        <p:txBody>
          <a:bodyPr/>
          <a:lstStyle/>
          <a:p>
            <a:pPr marL="0" indent="0" algn="ctr">
              <a:spcBef>
                <a:spcPct val="0"/>
              </a:spcBef>
              <a:buNone/>
            </a:pPr>
            <a:r>
              <a:rPr lang="es-PA" sz="2400" b="1" dirty="0">
                <a:latin typeface="Arial" pitchFamily="34" charset="0"/>
                <a:cs typeface="Arial" pitchFamily="34" charset="0"/>
              </a:rPr>
              <a:t>Características de las células secretoras de Ab IgM</a:t>
            </a:r>
            <a:endParaRPr lang="en-US" sz="2400" b="1" dirty="0">
              <a:latin typeface="Arial" pitchFamily="34" charset="0"/>
              <a:cs typeface="Arial" pitchFamily="34" charset="0"/>
            </a:endParaRPr>
          </a:p>
        </p:txBody>
      </p:sp>
      <p:sp>
        <p:nvSpPr>
          <p:cNvPr id="13" name="12 CuadroTexto"/>
          <p:cNvSpPr txBox="1"/>
          <p:nvPr/>
        </p:nvSpPr>
        <p:spPr>
          <a:xfrm>
            <a:off x="0" y="6596390"/>
            <a:ext cx="2832378" cy="276999"/>
          </a:xfrm>
          <a:prstGeom prst="rect">
            <a:avLst/>
          </a:prstGeom>
          <a:noFill/>
        </p:spPr>
        <p:txBody>
          <a:bodyPr wrap="none" rtlCol="0">
            <a:spAutoFit/>
          </a:bodyPr>
          <a:lstStyle/>
          <a:p>
            <a:r>
              <a:rPr lang="en-US" sz="1200" dirty="0">
                <a:latin typeface="Arial" pitchFamily="34" charset="0"/>
                <a:cs typeface="Arial" pitchFamily="34" charset="0"/>
              </a:rPr>
              <a:t>Savage et </a:t>
            </a:r>
            <a:r>
              <a:rPr lang="en-US" sz="1200" i="1" dirty="0">
                <a:latin typeface="Arial" pitchFamily="34" charset="0"/>
                <a:cs typeface="Arial" pitchFamily="34" charset="0"/>
              </a:rPr>
              <a:t>al. Ann. N.Y acad. Sci, </a:t>
            </a:r>
            <a:r>
              <a:rPr lang="en-US" sz="1200" dirty="0">
                <a:latin typeface="Arial" pitchFamily="34" charset="0"/>
                <a:cs typeface="Arial" pitchFamily="34" charset="0"/>
              </a:rPr>
              <a:t>2016</a:t>
            </a:r>
          </a:p>
        </p:txBody>
      </p:sp>
      <p:pic>
        <p:nvPicPr>
          <p:cNvPr id="3074" name="Picture 2"/>
          <p:cNvPicPr>
            <a:picLocks noChangeAspect="1" noChangeArrowheads="1"/>
          </p:cNvPicPr>
          <p:nvPr/>
        </p:nvPicPr>
        <p:blipFill>
          <a:blip r:embed="rId3" cstate="print"/>
          <a:srcRect/>
          <a:stretch>
            <a:fillRect/>
          </a:stretch>
        </p:blipFill>
        <p:spPr bwMode="auto">
          <a:xfrm>
            <a:off x="1547664" y="653108"/>
            <a:ext cx="6048672" cy="5559390"/>
          </a:xfrm>
          <a:prstGeom prst="rect">
            <a:avLst/>
          </a:prstGeom>
          <a:noFill/>
          <a:ln w="9525">
            <a:noFill/>
            <a:miter lim="800000"/>
            <a:headEnd/>
            <a:tailEnd/>
          </a:ln>
        </p:spPr>
      </p:pic>
    </p:spTree>
    <p:extLst>
      <p:ext uri="{BB962C8B-B14F-4D97-AF65-F5344CB8AC3E}">
        <p14:creationId xmlns:p14="http://schemas.microsoft.com/office/powerpoint/2010/main" val="365794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texto"/>
          <p:cNvSpPr>
            <a:spLocks noGrp="1"/>
          </p:cNvSpPr>
          <p:nvPr>
            <p:ph type="body" sz="half" idx="4294967295"/>
          </p:nvPr>
        </p:nvSpPr>
        <p:spPr>
          <a:xfrm>
            <a:off x="1156038" y="215062"/>
            <a:ext cx="8136904" cy="576064"/>
          </a:xfrm>
        </p:spPr>
        <p:txBody>
          <a:bodyPr/>
          <a:lstStyle/>
          <a:p>
            <a:pPr marL="0" indent="0">
              <a:spcBef>
                <a:spcPct val="0"/>
              </a:spcBef>
              <a:buNone/>
            </a:pPr>
            <a:r>
              <a:rPr lang="es-PA" sz="2400" b="1" dirty="0">
                <a:latin typeface="Arial" pitchFamily="34" charset="0"/>
                <a:cs typeface="Arial" pitchFamily="34" charset="0"/>
              </a:rPr>
              <a:t>Caracterización Fenotípica de las células B </a:t>
            </a:r>
            <a:endParaRPr lang="en-US" sz="2400" b="1" dirty="0">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827246" y="908720"/>
            <a:ext cx="7368876" cy="5400600"/>
          </a:xfrm>
          <a:prstGeom prst="rect">
            <a:avLst/>
          </a:prstGeom>
          <a:noFill/>
          <a:ln w="9525">
            <a:noFill/>
            <a:miter lim="800000"/>
            <a:headEnd/>
            <a:tailEnd/>
          </a:ln>
          <a:effectLst/>
        </p:spPr>
      </p:pic>
      <p:sp>
        <p:nvSpPr>
          <p:cNvPr id="13" name="12 CuadroTexto"/>
          <p:cNvSpPr txBox="1"/>
          <p:nvPr/>
        </p:nvSpPr>
        <p:spPr>
          <a:xfrm>
            <a:off x="0" y="6596390"/>
            <a:ext cx="2869696" cy="261610"/>
          </a:xfrm>
          <a:prstGeom prst="rect">
            <a:avLst/>
          </a:prstGeom>
          <a:noFill/>
        </p:spPr>
        <p:txBody>
          <a:bodyPr wrap="none" rtlCol="0">
            <a:spAutoFit/>
          </a:bodyPr>
          <a:lstStyle/>
          <a:p>
            <a:r>
              <a:rPr lang="en-US" sz="1100" dirty="0">
                <a:latin typeface="Arial" pitchFamily="34" charset="0"/>
                <a:cs typeface="Arial" pitchFamily="34" charset="0"/>
              </a:rPr>
              <a:t>Baumgarth et</a:t>
            </a:r>
            <a:r>
              <a:rPr lang="en-US" sz="1100" i="1" dirty="0">
                <a:latin typeface="Arial" pitchFamily="34" charset="0"/>
                <a:cs typeface="Arial" pitchFamily="34" charset="0"/>
              </a:rPr>
              <a:t> al. Nature immunology, </a:t>
            </a:r>
            <a:r>
              <a:rPr lang="en-US" sz="1100" dirty="0">
                <a:latin typeface="Arial" pitchFamily="34" charset="0"/>
                <a:cs typeface="Arial" pitchFamily="34" charset="0"/>
              </a:rPr>
              <a:t>2011</a:t>
            </a:r>
          </a:p>
        </p:txBody>
      </p:sp>
      <p:pic>
        <p:nvPicPr>
          <p:cNvPr id="6146" name="Picture 2"/>
          <p:cNvPicPr>
            <a:picLocks noChangeAspect="1" noChangeArrowheads="1"/>
          </p:cNvPicPr>
          <p:nvPr/>
        </p:nvPicPr>
        <p:blipFill>
          <a:blip r:embed="rId4" cstate="print"/>
          <a:srcRect/>
          <a:stretch>
            <a:fillRect/>
          </a:stretch>
        </p:blipFill>
        <p:spPr bwMode="auto">
          <a:xfrm>
            <a:off x="1151450" y="1239450"/>
            <a:ext cx="6690225" cy="4781838"/>
          </a:xfrm>
          <a:prstGeom prst="rect">
            <a:avLst/>
          </a:prstGeom>
          <a:noFill/>
          <a:ln w="9525">
            <a:noFill/>
            <a:miter lim="800000"/>
            <a:headEnd/>
            <a:tailEnd/>
          </a:ln>
        </p:spPr>
      </p:pic>
    </p:spTree>
    <p:extLst>
      <p:ext uri="{BB962C8B-B14F-4D97-AF65-F5344CB8AC3E}">
        <p14:creationId xmlns:p14="http://schemas.microsoft.com/office/powerpoint/2010/main" val="365794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F713841FC2264C89DA88FA47315FAF" ma:contentTypeVersion="11" ma:contentTypeDescription="Create a new document." ma:contentTypeScope="" ma:versionID="593dd85f560907cc709e2a7a8f43c7d8">
  <xsd:schema xmlns:xsd="http://www.w3.org/2001/XMLSchema" xmlns:xs="http://www.w3.org/2001/XMLSchema" xmlns:p="http://schemas.microsoft.com/office/2006/metadata/properties" xmlns:ns3="bf6e0371-a9e7-4f62-b21c-a5e06473e1ae" xmlns:ns4="b171a2d7-36d9-4fb5-a72a-d48442f90297" targetNamespace="http://schemas.microsoft.com/office/2006/metadata/properties" ma:root="true" ma:fieldsID="d82d5ea2eb04e8b4748ca8a374317843" ns3:_="" ns4:_="">
    <xsd:import namespace="bf6e0371-a9e7-4f62-b21c-a5e06473e1ae"/>
    <xsd:import namespace="b171a2d7-36d9-4fb5-a72a-d48442f9029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6e0371-a9e7-4f62-b21c-a5e06473e1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71a2d7-36d9-4fb5-a72a-d48442f9029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2F5E32-9B51-4246-ADE0-7DF7D47F462F}">
  <ds:schemaRefs>
    <ds:schemaRef ds:uri="http://schemas.microsoft.com/sharepoint/v3/contenttype/forms"/>
  </ds:schemaRefs>
</ds:datastoreItem>
</file>

<file path=customXml/itemProps2.xml><?xml version="1.0" encoding="utf-8"?>
<ds:datastoreItem xmlns:ds="http://schemas.openxmlformats.org/officeDocument/2006/customXml" ds:itemID="{F8218509-015A-4A5E-A935-F1C5377E09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6e0371-a9e7-4f62-b21c-a5e06473e1ae"/>
    <ds:schemaRef ds:uri="b171a2d7-36d9-4fb5-a72a-d48442f902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9F59BB-6E81-4F1D-8167-A5A470EA4EF1}">
  <ds:schemaRef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2006/metadata/properties"/>
    <ds:schemaRef ds:uri="b171a2d7-36d9-4fb5-a72a-d48442f90297"/>
    <ds:schemaRef ds:uri="http://purl.org/dc/terms/"/>
    <ds:schemaRef ds:uri="bf6e0371-a9e7-4f62-b21c-a5e06473e1a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2541</TotalTime>
  <Words>1872</Words>
  <Application>Microsoft Office PowerPoint</Application>
  <PresentationFormat>Presentación en pantalla (4:3)</PresentationFormat>
  <Paragraphs>357</Paragraphs>
  <Slides>25</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Arial Black</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Hallazgos después de la estimulación de células B con fosfolípidos </vt:lpstr>
      <vt:lpstr>Los Hallazgos para el modelo de infección pleural con M. bovis BCG</vt:lpstr>
      <vt:lpstr>Presentación de PowerPoint</vt:lpstr>
      <vt:lpstr>Agradecimientos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 Ordonez</dc:creator>
  <cp:lastModifiedBy>Soporte Office OG</cp:lastModifiedBy>
  <cp:revision>37</cp:revision>
  <dcterms:created xsi:type="dcterms:W3CDTF">2019-10-07T19:27:27Z</dcterms:created>
  <dcterms:modified xsi:type="dcterms:W3CDTF">2019-10-09T14:07:37Z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0x01010081F713841FC2264C89DA88FA47315FAF</vt:lpwstr>
  </property>
</Properties>
</file>