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4" r:id="rId4"/>
    <p:sldId id="257" r:id="rId5"/>
    <p:sldId id="258" r:id="rId6"/>
    <p:sldId id="265" r:id="rId7"/>
    <p:sldId id="266" r:id="rId8"/>
    <p:sldId id="261" r:id="rId9"/>
    <p:sldId id="267" r:id="rId10"/>
    <p:sldId id="268" r:id="rId11"/>
    <p:sldId id="269" r:id="rId12"/>
    <p:sldId id="262" r:id="rId13"/>
    <p:sldId id="263" r:id="rId14"/>
    <p:sldId id="271" r:id="rId15"/>
  </p:sldIdLst>
  <p:sldSz cx="12192000" cy="6858000"/>
  <p:notesSz cx="6858000" cy="9144000"/>
  <p:defaultTextStyle>
    <a:defPPr>
      <a:defRPr lang="es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0562C-E898-400F-A892-5062698671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86B5B6-8E6A-4CEF-BADC-3061EAA9DF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017D0B-848F-4210-BA81-A31ADF42E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7C58C-3A22-4327-AE90-987601A7A742}" type="datetimeFigureOut">
              <a:rPr lang="es-US" smtClean="0"/>
              <a:t>10/9/2019</a:t>
            </a:fld>
            <a:endParaRPr lang="es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0F2C7F-276E-4AB1-9107-682D2E91D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0755B-FE96-450B-A2B6-0A1145091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9AE29-F6DC-4566-8DBB-F9D1C6245E1A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29687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F3A69-D000-49A7-A08A-77EEB8027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D2CC45-906A-442C-86C7-CE40DCE0CB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7DB7A9-C3A5-4A60-A53E-1C15205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7C58C-3A22-4327-AE90-987601A7A742}" type="datetimeFigureOut">
              <a:rPr lang="es-US" smtClean="0"/>
              <a:t>10/9/2019</a:t>
            </a:fld>
            <a:endParaRPr lang="es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BEE7EA-6619-4ACE-A355-2846ABEAD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548F17-2303-4CF2-B3E5-8868C809E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9AE29-F6DC-4566-8DBB-F9D1C6245E1A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089299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276C2A-8173-4EED-B6A3-6D3EE765B9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50F49F-E5CF-4CC5-9456-77012D5ED8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3BA9FD-05E6-419F-9605-C1ECD29DF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7C58C-3A22-4327-AE90-987601A7A742}" type="datetimeFigureOut">
              <a:rPr lang="es-US" smtClean="0"/>
              <a:t>10/9/2019</a:t>
            </a:fld>
            <a:endParaRPr lang="es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C34A73-4269-4970-9D23-51719B93B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575BCA-A192-49C7-B26A-A560EF17B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9AE29-F6DC-4566-8DBB-F9D1C6245E1A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129163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A8566-FEF1-42D5-B934-665260F42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911D6-0E03-4FAD-BE7B-89D99C6693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BBE0B5-54B4-41FF-A76D-845DC80F0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7C58C-3A22-4327-AE90-987601A7A742}" type="datetimeFigureOut">
              <a:rPr lang="es-US" smtClean="0"/>
              <a:t>10/9/2019</a:t>
            </a:fld>
            <a:endParaRPr lang="es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E2C663-DC29-4982-81BB-3E81F4A55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188CE-821E-4E22-BF99-59F532D44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9AE29-F6DC-4566-8DBB-F9D1C6245E1A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644372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1ECA0-FC71-46F0-BD22-6EE02D3DC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3FB5E3-3448-4BF7-9B9F-F1D2D6655C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8A128C-5C61-461E-90C3-F2B7B4C60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7C58C-3A22-4327-AE90-987601A7A742}" type="datetimeFigureOut">
              <a:rPr lang="es-US" smtClean="0"/>
              <a:t>10/9/2019</a:t>
            </a:fld>
            <a:endParaRPr lang="es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355938-4F77-4B90-95DB-2B8EEB4FE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5CB855-76FE-464C-96B4-55458E627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9AE29-F6DC-4566-8DBB-F9D1C6245E1A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968216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C91E9-75E6-468E-965C-F12B7F63C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178CC9-B9F5-4DBB-A434-6442455B04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A0EF51-C813-4578-AFB0-6CE1FDA0FD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F07966-F4B8-4C69-82F5-C56C6F7DE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7C58C-3A22-4327-AE90-987601A7A742}" type="datetimeFigureOut">
              <a:rPr lang="es-US" smtClean="0"/>
              <a:t>10/9/2019</a:t>
            </a:fld>
            <a:endParaRPr lang="es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AA5F56-090F-4D44-BD0C-8DB6F1EF0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6AC3C4-991F-4146-BBEE-064B0CE5B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9AE29-F6DC-4566-8DBB-F9D1C6245E1A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824522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37939-0813-46C9-A679-E1FD4BCF2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E1F67F-673C-48BA-A33E-C91A03D567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7B3712-A79C-45D3-B24E-728864813F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796DC5-DD6F-4B76-AA4E-892618202F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215AED-BDDF-4783-835B-B8BF03306C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E6A764-00A1-49C7-B810-05032E10D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7C58C-3A22-4327-AE90-987601A7A742}" type="datetimeFigureOut">
              <a:rPr lang="es-US" smtClean="0"/>
              <a:t>10/9/2019</a:t>
            </a:fld>
            <a:endParaRPr lang="es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D5ABD9-1945-49E7-ACC3-45AB7056A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29D781-DB88-42A4-8FFC-05827B7AB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9AE29-F6DC-4566-8DBB-F9D1C6245E1A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846118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F0F04-28E8-4C99-96BD-9C6F6E267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9E0A88-8CE4-470B-ABC5-BE77D5E9D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7C58C-3A22-4327-AE90-987601A7A742}" type="datetimeFigureOut">
              <a:rPr lang="es-US" smtClean="0"/>
              <a:t>10/9/2019</a:t>
            </a:fld>
            <a:endParaRPr lang="es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4528B9-DE39-42E0-9FF1-642A675CF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81588D-9065-4CB1-B359-6F4D11A8A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9AE29-F6DC-4566-8DBB-F9D1C6245E1A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4028873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E6D5DC-76BC-4530-82ED-B5EF42E5D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7C58C-3A22-4327-AE90-987601A7A742}" type="datetimeFigureOut">
              <a:rPr lang="es-US" smtClean="0"/>
              <a:t>10/9/2019</a:t>
            </a:fld>
            <a:endParaRPr lang="es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65959C-43FD-42FD-BBA5-E253A61DD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E12EB9-ACB6-4610-86D8-ECEBE5455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9AE29-F6DC-4566-8DBB-F9D1C6245E1A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887150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7E473-2573-44D4-82D5-BCB384DA8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51CF6A-3C87-4342-B553-E1F18022E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A89B56-8375-45D1-B5A0-AF2F95990F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313B2A-C8B9-46E2-A7F6-C8C5CE97B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7C58C-3A22-4327-AE90-987601A7A742}" type="datetimeFigureOut">
              <a:rPr lang="es-US" smtClean="0"/>
              <a:t>10/9/2019</a:t>
            </a:fld>
            <a:endParaRPr lang="es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0717FE-AB0F-459A-8A61-B9CE4A9AF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8F1FAE-C41A-4D76-9E54-655B69D54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9AE29-F6DC-4566-8DBB-F9D1C6245E1A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4094564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B5E6B-41C9-4FAF-B861-8EAF46F9E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F99F1E-93EA-443B-983A-B90E6195A1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645FDD-0F7E-432D-8D87-5940C72A74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990529-B0C5-496D-BA47-3534BA0FE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7C58C-3A22-4327-AE90-987601A7A742}" type="datetimeFigureOut">
              <a:rPr lang="es-US" smtClean="0"/>
              <a:t>10/9/2019</a:t>
            </a:fld>
            <a:endParaRPr lang="es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1FDCEA-59C3-4DC2-91C1-1107D5296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D9FF64-96D8-44D1-A394-2BE0A76C2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9AE29-F6DC-4566-8DBB-F9D1C6245E1A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816544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2C5A7C-B615-49AA-8C28-5D004982A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C04F9B-C27A-4C1A-89C8-509BA322C0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FCA8AE-C08F-4867-9D2B-82C4B9ACA9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7C58C-3A22-4327-AE90-987601A7A742}" type="datetimeFigureOut">
              <a:rPr lang="es-US" smtClean="0"/>
              <a:t>10/9/2019</a:t>
            </a:fld>
            <a:endParaRPr lang="es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AA6190-AFDC-464D-ADB6-F972F9D23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A9BCEF-0E59-4E03-BE3E-F86B61CF33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9AE29-F6DC-4566-8DBB-F9D1C6245E1A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4114597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www.mcdp.org.pa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7C286-91F8-45FE-88BF-F0977AE90F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67691"/>
            <a:ext cx="9144000" cy="1958254"/>
          </a:xfrm>
        </p:spPr>
        <p:txBody>
          <a:bodyPr/>
          <a:lstStyle/>
          <a:p>
            <a:r>
              <a:rPr lang="es-US" b="1" dirty="0"/>
              <a:t>Estudios recientes sobre VIH en Panamá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0F54BD-8676-4C81-AFE0-4B6749D38F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34547"/>
            <a:ext cx="9144000" cy="1655762"/>
          </a:xfrm>
        </p:spPr>
        <p:txBody>
          <a:bodyPr/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s-US" sz="2800" b="1" dirty="0"/>
              <a:t>Amador Goodridge, PhD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s-US" b="1" dirty="0"/>
              <a:t>Presidente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s-US" b="1" dirty="0"/>
              <a:t>Mecanismo Coordinador de Panamá (</a:t>
            </a:r>
            <a:r>
              <a:rPr lang="es-US" b="1" dirty="0" err="1"/>
              <a:t>MCdP</a:t>
            </a:r>
            <a:r>
              <a:rPr lang="es-US" b="1" dirty="0"/>
              <a:t>)</a:t>
            </a:r>
          </a:p>
        </p:txBody>
      </p:sp>
      <p:pic>
        <p:nvPicPr>
          <p:cNvPr id="4" name="7 Imagen">
            <a:extLst>
              <a:ext uri="{FF2B5EF4-FFF2-40B4-BE49-F238E27FC236}">
                <a16:creationId xmlns:a16="http://schemas.microsoft.com/office/drawing/2014/main" id="{87F4CCCD-BA9B-4E4F-9EFB-9907A865B9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13" y="2768516"/>
            <a:ext cx="4233269" cy="400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974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D957F-D68E-479A-9775-D2DE1EB4D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5" y="365125"/>
            <a:ext cx="10515600" cy="1325563"/>
          </a:xfrm>
        </p:spPr>
        <p:txBody>
          <a:bodyPr/>
          <a:lstStyle/>
          <a:p>
            <a:r>
              <a:rPr lang="es-US" b="1" dirty="0"/>
              <a:t>Factores asociados a la adherencia de personas con VIH a la terapia </a:t>
            </a:r>
            <a:r>
              <a:rPr lang="es-US" b="1" dirty="0" err="1"/>
              <a:t>antiretroviral</a:t>
            </a:r>
            <a:endParaRPr lang="es-US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9A7227-1958-441E-AF2D-82DE1E522F0D}"/>
              </a:ext>
            </a:extLst>
          </p:cNvPr>
          <p:cNvSpPr txBox="1"/>
          <p:nvPr/>
        </p:nvSpPr>
        <p:spPr>
          <a:xfrm>
            <a:off x="6830291" y="6483761"/>
            <a:ext cx="5361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US" dirty="0"/>
              <a:t>Rosales Miranda, S, </a:t>
            </a:r>
            <a:r>
              <a:rPr lang="es-US" i="1" dirty="0"/>
              <a:t>et al, </a:t>
            </a:r>
            <a:r>
              <a:rPr lang="es-US" b="1" dirty="0"/>
              <a:t>PNUD</a:t>
            </a:r>
            <a:r>
              <a:rPr lang="es-US" b="1" i="1" dirty="0"/>
              <a:t> </a:t>
            </a:r>
            <a:r>
              <a:rPr lang="es-US" b="1" dirty="0"/>
              <a:t>2019</a:t>
            </a:r>
            <a:r>
              <a:rPr lang="es-US" dirty="0"/>
              <a:t>, Panamá</a:t>
            </a:r>
          </a:p>
        </p:txBody>
      </p:sp>
      <p:pic>
        <p:nvPicPr>
          <p:cNvPr id="10" name="7 Imagen">
            <a:extLst>
              <a:ext uri="{FF2B5EF4-FFF2-40B4-BE49-F238E27FC236}">
                <a16:creationId xmlns:a16="http://schemas.microsoft.com/office/drawing/2014/main" id="{4E846070-B3FD-4291-8C51-2DF041EE67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873" y="487762"/>
            <a:ext cx="1607127" cy="1521413"/>
          </a:xfrm>
          <a:prstGeom prst="rect">
            <a:avLst/>
          </a:prstGeom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8E3CCCE9-B7F9-415B-8EE3-7B3263C066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6736661"/>
              </p:ext>
            </p:extLst>
          </p:nvPr>
        </p:nvGraphicFramePr>
        <p:xfrm>
          <a:off x="214741" y="2029824"/>
          <a:ext cx="5881259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81259">
                  <a:extLst>
                    <a:ext uri="{9D8B030D-6E8A-4147-A177-3AD203B41FA5}">
                      <a16:colId xmlns:a16="http://schemas.microsoft.com/office/drawing/2014/main" val="31243376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US" sz="2400" dirty="0"/>
                        <a:t>Factores negativos para vinculación.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90617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s-US" sz="2400" dirty="0"/>
                        <a:t>1. Vergüenza y miedo de asistir a la Clínica.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9601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s-US" sz="2400" dirty="0"/>
                        <a:t>2. Negación y rechazo a su condición.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03163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s-US" sz="2400" dirty="0"/>
                        <a:t>3.  Sentimiento de </a:t>
                      </a:r>
                      <a:r>
                        <a:rPr lang="es-US" sz="2400" dirty="0" err="1"/>
                        <a:t>irremediabilidad</a:t>
                      </a:r>
                      <a:r>
                        <a:rPr lang="es-US" sz="24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61552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s-US" sz="2400" dirty="0"/>
                        <a:t>4.  Drogadictos y TS se vinculan menos.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6542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s-US" sz="2400" dirty="0"/>
                        <a:t>5. Efectos adversos de medicamentos.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6057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s-US" sz="2400" dirty="0"/>
                        <a:t>6. Falta de confidencialidad del personal.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866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s-US" sz="2400" dirty="0"/>
                        <a:t>7. Ignorancia y desconocimiento sobre VIH.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58916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s-US" sz="2400" dirty="0"/>
                        <a:t>8. Espiritualidad y religión.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6646963"/>
                  </a:ext>
                </a:extLst>
              </a:tr>
            </a:tbl>
          </a:graphicData>
        </a:graphic>
      </p:graphicFrame>
      <p:graphicFrame>
        <p:nvGraphicFramePr>
          <p:cNvPr id="11" name="Table 5">
            <a:extLst>
              <a:ext uri="{FF2B5EF4-FFF2-40B4-BE49-F238E27FC236}">
                <a16:creationId xmlns:a16="http://schemas.microsoft.com/office/drawing/2014/main" id="{0160A04A-844C-4948-9EF4-787E40CC34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0314954"/>
              </p:ext>
            </p:extLst>
          </p:nvPr>
        </p:nvGraphicFramePr>
        <p:xfrm>
          <a:off x="6310742" y="2009175"/>
          <a:ext cx="5666518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66518">
                  <a:extLst>
                    <a:ext uri="{9D8B030D-6E8A-4147-A177-3AD203B41FA5}">
                      <a16:colId xmlns:a16="http://schemas.microsoft.com/office/drawing/2014/main" val="31243376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US" sz="2400" dirty="0"/>
                        <a:t>Factores positivos para vinculación.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90617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s-US" sz="2400" dirty="0"/>
                        <a:t>1. Deseo de vida plena y larga.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9601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s-US" sz="2400" dirty="0"/>
                        <a:t>2. Actitud positiva frente al diagnóstico.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03163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s-US" sz="2400" dirty="0"/>
                        <a:t>3. Apoyo familiar.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61552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s-US" sz="2400" dirty="0"/>
                        <a:t>4. Comunicación estrecha con médico.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6542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s-US" sz="2400" dirty="0"/>
                        <a:t>5. Grupos de auto ayuda.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6057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s-US" sz="2400" dirty="0"/>
                        <a:t>6. Atención integral en las clínicas TARV.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866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s-US" sz="2400" dirty="0"/>
                        <a:t>7. Capacitación sobre discriminación.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58916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s-US" sz="2400" dirty="0"/>
                        <a:t>8. Disponibilidad de medicamentos.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66469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5507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410BCBE-83F2-4BB9-A54F-A524B04FFE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22"/>
          <a:stretch/>
        </p:blipFill>
        <p:spPr>
          <a:xfrm>
            <a:off x="5763495" y="1935678"/>
            <a:ext cx="6391768" cy="48842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ED957F-D68E-479A-9775-D2DE1EB4D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5" y="365125"/>
            <a:ext cx="10515600" cy="1325563"/>
          </a:xfrm>
        </p:spPr>
        <p:txBody>
          <a:bodyPr/>
          <a:lstStyle/>
          <a:p>
            <a:r>
              <a:rPr lang="es-US" b="1" dirty="0"/>
              <a:t>Tratamiento </a:t>
            </a:r>
            <a:r>
              <a:rPr lang="es-US" b="1" dirty="0" err="1"/>
              <a:t>antiretroviral</a:t>
            </a:r>
            <a:r>
              <a:rPr lang="es-US" b="1" dirty="0"/>
              <a:t> para la disminución de la carga viral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D30B0C-EAF1-48BF-B87F-21B8B9698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2365908"/>
            <a:ext cx="5943595" cy="19982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US" b="1" dirty="0"/>
              <a:t>OBJETIVO: </a:t>
            </a:r>
            <a:r>
              <a:rPr lang="es-US" dirty="0"/>
              <a:t>Valorar la efectividad de TAR en pacientes con VIH/Sida como estrategia para la disminución de la carga viral a un mínimo 40 copias/ml. </a:t>
            </a:r>
          </a:p>
          <a:p>
            <a:pPr marL="0" indent="0">
              <a:buNone/>
            </a:pPr>
            <a:endParaRPr lang="es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C1B79E4-656E-4551-983A-CC59554C3E3C}"/>
              </a:ext>
            </a:extLst>
          </p:cNvPr>
          <p:cNvSpPr txBox="1">
            <a:spLocks/>
          </p:cNvSpPr>
          <p:nvPr/>
        </p:nvSpPr>
        <p:spPr>
          <a:xfrm>
            <a:off x="6248408" y="1475014"/>
            <a:ext cx="2646201" cy="921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US" b="1" dirty="0"/>
              <a:t>RESULTADOS:</a:t>
            </a:r>
          </a:p>
          <a:p>
            <a:pPr marL="0" indent="0">
              <a:buNone/>
            </a:pPr>
            <a:endParaRPr lang="es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9A7227-1958-441E-AF2D-82DE1E522F0D}"/>
              </a:ext>
            </a:extLst>
          </p:cNvPr>
          <p:cNvSpPr txBox="1"/>
          <p:nvPr/>
        </p:nvSpPr>
        <p:spPr>
          <a:xfrm>
            <a:off x="-651170" y="6450606"/>
            <a:ext cx="6594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US" dirty="0"/>
              <a:t>Flores de </a:t>
            </a:r>
            <a:r>
              <a:rPr lang="es-US" dirty="0" err="1"/>
              <a:t>Bishop</a:t>
            </a:r>
            <a:r>
              <a:rPr lang="es-US" dirty="0"/>
              <a:t>, C; </a:t>
            </a:r>
            <a:r>
              <a:rPr lang="es-US" i="1" dirty="0"/>
              <a:t>et al,</a:t>
            </a:r>
            <a:r>
              <a:rPr lang="es-US" b="1" i="1" dirty="0"/>
              <a:t> Hospital Santo Tomás  2019</a:t>
            </a:r>
            <a:r>
              <a:rPr lang="es-US" dirty="0"/>
              <a:t>, Panamá</a:t>
            </a:r>
          </a:p>
        </p:txBody>
      </p:sp>
      <p:pic>
        <p:nvPicPr>
          <p:cNvPr id="10" name="7 Imagen">
            <a:extLst>
              <a:ext uri="{FF2B5EF4-FFF2-40B4-BE49-F238E27FC236}">
                <a16:creationId xmlns:a16="http://schemas.microsoft.com/office/drawing/2014/main" id="{4E846070-B3FD-4291-8C51-2DF041EE67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873" y="414265"/>
            <a:ext cx="1607127" cy="152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989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CC8D4-300B-415E-9B9C-03DA9DA71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582" y="351270"/>
            <a:ext cx="10515600" cy="1325563"/>
          </a:xfrm>
        </p:spPr>
        <p:txBody>
          <a:bodyPr/>
          <a:lstStyle/>
          <a:p>
            <a:r>
              <a:rPr lang="es-US" b="1" dirty="0"/>
              <a:t>Tratamiento </a:t>
            </a:r>
            <a:r>
              <a:rPr lang="es-US" b="1" dirty="0" err="1"/>
              <a:t>antiretroviral</a:t>
            </a:r>
            <a:r>
              <a:rPr lang="es-US" b="1" dirty="0"/>
              <a:t> para la disminución de la carga viral </a:t>
            </a:r>
            <a:endParaRPr lang="es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4F867E-6000-4301-95F3-09FA20076E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105" y="1573096"/>
            <a:ext cx="8617527" cy="5284904"/>
          </a:xfrm>
          <a:prstGeom prst="rect">
            <a:avLst/>
          </a:prstGeom>
        </p:spPr>
      </p:pic>
      <p:pic>
        <p:nvPicPr>
          <p:cNvPr id="5" name="7 Imagen">
            <a:extLst>
              <a:ext uri="{FF2B5EF4-FFF2-40B4-BE49-F238E27FC236}">
                <a16:creationId xmlns:a16="http://schemas.microsoft.com/office/drawing/2014/main" id="{79714F1D-9322-4471-8AF3-B9C65ECD77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873" y="155420"/>
            <a:ext cx="1607127" cy="152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4662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08802-5AC2-4968-84F2-AA7728994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/>
              <a:t>Causas de muerte en pacientes con VIH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2AC754-0AB5-466E-BA0E-7A668C9C29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5601" y="3157476"/>
            <a:ext cx="5125316" cy="2218088"/>
          </a:xfrm>
        </p:spPr>
        <p:txBody>
          <a:bodyPr/>
          <a:lstStyle/>
          <a:p>
            <a:r>
              <a:rPr lang="es-US" b="1" dirty="0"/>
              <a:t>Tuberculosis</a:t>
            </a:r>
            <a:r>
              <a:rPr lang="es-US" dirty="0"/>
              <a:t> es la infección oportunista más común en pacientes con VIH.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8E4B2A-3137-4F11-92DE-0A4A67551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758900"/>
            <a:ext cx="6434867" cy="46657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17FD5B5-BAB6-4C08-A0DD-1A300432C316}"/>
              </a:ext>
            </a:extLst>
          </p:cNvPr>
          <p:cNvSpPr txBox="1"/>
          <p:nvPr/>
        </p:nvSpPr>
        <p:spPr>
          <a:xfrm>
            <a:off x="-789709" y="6492875"/>
            <a:ext cx="5361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US" dirty="0"/>
              <a:t>Wang, H; Goodridge, A; </a:t>
            </a:r>
            <a:r>
              <a:rPr lang="es-US" i="1" dirty="0"/>
              <a:t>et al; </a:t>
            </a:r>
            <a:r>
              <a:rPr lang="es-US" b="1" i="1" dirty="0"/>
              <a:t>The Lancet, </a:t>
            </a:r>
            <a:r>
              <a:rPr lang="es-US" dirty="0"/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3857146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0A3DB-DA4A-4C13-B06E-B29AC0B012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US" dirty="0"/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80758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69C38-60A8-49D3-9434-263B777F8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b="1" dirty="0"/>
              <a:t>Mecanismo Coordinador de Panamá para la lucha contra la Tuberculosis, VIH y Malaria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FA9C6-16A1-4B78-8510-A88043EBE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536" y="1942390"/>
            <a:ext cx="10515600" cy="4351338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s-ES" sz="2400" dirty="0"/>
              <a:t>Instancia reconocida por </a:t>
            </a:r>
            <a:r>
              <a:rPr lang="es-ES" sz="2400" b="1" dirty="0"/>
              <a:t>el Fondo Mundial </a:t>
            </a:r>
            <a:r>
              <a:rPr lang="es-ES" sz="2400" dirty="0"/>
              <a:t>como la encargada de formular, implementar y evaluar las subvenciones otorgadas al país.</a:t>
            </a:r>
          </a:p>
          <a:p>
            <a:r>
              <a:rPr lang="es-ES" sz="2400" dirty="0"/>
              <a:t>Consiste en </a:t>
            </a:r>
            <a:r>
              <a:rPr lang="es-ES" sz="2400" b="1" dirty="0"/>
              <a:t>mesa de trabajo multisectorial</a:t>
            </a:r>
            <a:r>
              <a:rPr lang="es-ES" sz="2400" dirty="0"/>
              <a:t>, con normas claras y documentos de gobernanza, donde participan:</a:t>
            </a:r>
          </a:p>
          <a:p>
            <a:pPr lvl="1" algn="just"/>
            <a:r>
              <a:rPr lang="es-ES" sz="2000" dirty="0"/>
              <a:t>Representantes del sector gobierno.</a:t>
            </a:r>
          </a:p>
          <a:p>
            <a:pPr lvl="1" algn="just"/>
            <a:r>
              <a:rPr lang="es-ES" sz="2000" dirty="0"/>
              <a:t>Empresa privada.</a:t>
            </a:r>
          </a:p>
          <a:p>
            <a:pPr lvl="1" algn="just"/>
            <a:r>
              <a:rPr lang="es-ES" sz="2000" dirty="0"/>
              <a:t>Representantes de poblaciones vulnerables.</a:t>
            </a:r>
          </a:p>
          <a:p>
            <a:pPr lvl="1" algn="just"/>
            <a:r>
              <a:rPr lang="es-ES" sz="2000" dirty="0"/>
              <a:t>Personas viviendo o afectadas por las enfermedades.</a:t>
            </a:r>
          </a:p>
          <a:p>
            <a:pPr lvl="1" algn="just"/>
            <a:r>
              <a:rPr lang="es-ES" sz="2000" dirty="0"/>
              <a:t>Representantes de la cooperación internacional.</a:t>
            </a:r>
          </a:p>
          <a:p>
            <a:endParaRPr lang="es-US" sz="2400" dirty="0"/>
          </a:p>
        </p:txBody>
      </p:sp>
      <p:pic>
        <p:nvPicPr>
          <p:cNvPr id="4" name="7 Imagen">
            <a:extLst>
              <a:ext uri="{FF2B5EF4-FFF2-40B4-BE49-F238E27FC236}">
                <a16:creationId xmlns:a16="http://schemas.microsoft.com/office/drawing/2014/main" id="{843F5685-AD45-459C-8E7A-C653E54085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764" y="169275"/>
            <a:ext cx="1607127" cy="15214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42EED1A-65E6-49C6-8365-33A6C67B48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41"/>
          <a:stretch/>
        </p:blipFill>
        <p:spPr bwMode="auto">
          <a:xfrm>
            <a:off x="6672305" y="3713018"/>
            <a:ext cx="5339586" cy="2975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BD51B2-8721-4BAA-94CF-E821902BD067}"/>
              </a:ext>
            </a:extLst>
          </p:cNvPr>
          <p:cNvSpPr txBox="1"/>
          <p:nvPr/>
        </p:nvSpPr>
        <p:spPr>
          <a:xfrm>
            <a:off x="1004454" y="5688260"/>
            <a:ext cx="31034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dirty="0">
                <a:hlinkClick r:id="rId4"/>
              </a:rPr>
              <a:t>www.mcdp.org.pa</a:t>
            </a:r>
            <a:r>
              <a:rPr lang="es-US" dirty="0"/>
              <a:t> </a:t>
            </a:r>
          </a:p>
          <a:p>
            <a:r>
              <a:rPr lang="es-US" dirty="0"/>
              <a:t>T:  @</a:t>
            </a:r>
            <a:r>
              <a:rPr lang="es-US" dirty="0" err="1"/>
              <a:t>mcdpanama</a:t>
            </a:r>
            <a:endParaRPr lang="es-US" dirty="0"/>
          </a:p>
          <a:p>
            <a:r>
              <a:rPr lang="es-US" dirty="0"/>
              <a:t>IG: </a:t>
            </a:r>
            <a:r>
              <a:rPr lang="es-US" dirty="0" err="1"/>
              <a:t>mecanismocoordinadorpais</a:t>
            </a:r>
            <a:endParaRPr lang="es-US" dirty="0"/>
          </a:p>
          <a:p>
            <a:endParaRPr lang="es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F23A4F-5810-40C2-8207-255FE2133F2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"/>
          <a:stretch/>
        </p:blipFill>
        <p:spPr>
          <a:xfrm>
            <a:off x="268233" y="5739929"/>
            <a:ext cx="736221" cy="75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924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974C2-B4BE-46F6-9F52-C45AD26CA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727" y="365125"/>
            <a:ext cx="9005455" cy="1325563"/>
          </a:xfrm>
        </p:spPr>
        <p:txBody>
          <a:bodyPr/>
          <a:lstStyle/>
          <a:p>
            <a:r>
              <a:rPr lang="es-US" b="1" dirty="0"/>
              <a:t>Subvenciones del Fondo Mundial para Panamá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15375DA-F306-4BCE-8BDF-91B425834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126" y="1981200"/>
            <a:ext cx="8700655" cy="2687782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s-PA" sz="2600" dirty="0"/>
              <a:t>2003-2005 para Tuberculosis por </a:t>
            </a:r>
            <a:r>
              <a:rPr lang="es-PA" sz="2600" b="1" dirty="0"/>
              <a:t>553,817</a:t>
            </a:r>
            <a:r>
              <a:rPr lang="es-PA" sz="2600" dirty="0"/>
              <a:t> </a:t>
            </a:r>
            <a:r>
              <a:rPr lang="es-PA" sz="2600" b="1" dirty="0"/>
              <a:t>USD.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s-PA" sz="2600" dirty="0"/>
              <a:t>2013-2014 para VIH por </a:t>
            </a:r>
            <a:r>
              <a:rPr lang="es-PA" sz="2600" b="1" dirty="0"/>
              <a:t>3,877,866</a:t>
            </a:r>
            <a:r>
              <a:rPr lang="es-PA" sz="2600" dirty="0"/>
              <a:t> </a:t>
            </a:r>
            <a:r>
              <a:rPr lang="es-PA" sz="2600" b="1" dirty="0"/>
              <a:t>USD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s-PA" sz="2600" dirty="0"/>
              <a:t>2016-2018 para VIH y Tuberculosis por</a:t>
            </a:r>
            <a:r>
              <a:rPr lang="es-PA" sz="2600" b="1" dirty="0"/>
              <a:t> 7,174,723 USD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s-PA" sz="2600" dirty="0"/>
              <a:t>2019-2021 para VIH y Tuberculosis por </a:t>
            </a:r>
            <a:r>
              <a:rPr lang="es-PA" sz="2600" b="1" dirty="0"/>
              <a:t>2,685,892 USD</a:t>
            </a:r>
          </a:p>
        </p:txBody>
      </p:sp>
      <p:pic>
        <p:nvPicPr>
          <p:cNvPr id="5" name="7 Imagen">
            <a:extLst>
              <a:ext uri="{FF2B5EF4-FFF2-40B4-BE49-F238E27FC236}">
                <a16:creationId xmlns:a16="http://schemas.microsoft.com/office/drawing/2014/main" id="{4B55A354-5DA6-43E7-9C18-27E350DBED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764" y="169275"/>
            <a:ext cx="1607127" cy="15214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314533-4708-4E28-8EB7-DEF34B21B504}"/>
              </a:ext>
            </a:extLst>
          </p:cNvPr>
          <p:cNvSpPr txBox="1"/>
          <p:nvPr/>
        </p:nvSpPr>
        <p:spPr>
          <a:xfrm>
            <a:off x="3934692" y="4749733"/>
            <a:ext cx="8077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400" b="1" dirty="0"/>
              <a:t>El proyecto actual se enfoca en:</a:t>
            </a:r>
          </a:p>
          <a:p>
            <a:pPr marL="803275" indent="-179388">
              <a:buFont typeface="Arial" panose="020B0604020202020204" pitchFamily="34" charset="0"/>
              <a:buChar char="•"/>
            </a:pPr>
            <a:r>
              <a:rPr lang="es-PA" sz="2400" dirty="0"/>
              <a:t>Intervenciones comunitarias. </a:t>
            </a:r>
          </a:p>
          <a:p>
            <a:pPr marL="803275" indent="-179388">
              <a:buFont typeface="Arial" panose="020B0604020202020204" pitchFamily="34" charset="0"/>
              <a:buChar char="•"/>
            </a:pPr>
            <a:r>
              <a:rPr lang="es-PA" sz="2400" dirty="0"/>
              <a:t>Fortalecimiento de las organizaciones de la sociedad civil.</a:t>
            </a:r>
          </a:p>
          <a:p>
            <a:pPr marL="803275" indent="-179388">
              <a:buFont typeface="Arial" panose="020B0604020202020204" pitchFamily="34" charset="0"/>
              <a:buChar char="•"/>
            </a:pPr>
            <a:r>
              <a:rPr lang="es-PA" sz="2400" dirty="0"/>
              <a:t>Derechos Humanos y eliminación de barreras legales.</a:t>
            </a:r>
          </a:p>
          <a:p>
            <a:pPr marL="803275" indent="-179388">
              <a:buFont typeface="Arial" panose="020B0604020202020204" pitchFamily="34" charset="0"/>
              <a:buChar char="•"/>
            </a:pPr>
            <a:r>
              <a:rPr lang="es-PA" sz="2400" dirty="0"/>
              <a:t>Fortalecimiento de instancias de salud.</a:t>
            </a:r>
            <a:endParaRPr lang="es-US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183F345-EBE1-4751-8FE5-B709829F90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8" y="4790219"/>
            <a:ext cx="1898506" cy="1898506"/>
          </a:xfrm>
          <a:prstGeom prst="rect">
            <a:avLst/>
          </a:prstGeom>
        </p:spPr>
      </p:pic>
      <p:pic>
        <p:nvPicPr>
          <p:cNvPr id="1026" name="Picture 2" descr="data:image/png;base64,iVBORw0KGgoAAAANSUhEUgAAAJ8AAAE+CAMAAACk8jItAAAAolBMVEUEaLH///8AZbBIgr0AYK4AYq6JqdAAXawAZK8AW6zk7/ehv9ytyOHV4/DF2esue7oAa7P4/P4ab7Tb6fSStNaXutnP3OxcjcLx9/sAVans8/kAVKkAWKqqxuDI2uspd7hunsu70eZ5pM5nmMgATqeStddSjcNIh8AhdLdomsk2gb1yoc2CrNJQisGbttdbk8aFstZ5qdEARqRgnMuuw92Dpc44LCW4AAAdM0lEQVR4nO1dC7eiOrKG7KQDCMpDbTaiiLaKqNs+d07//792qyrBJ/jYemacNdZaM7uPSviodyqVYJgfzHhVYh+m8cb3fXrje4ze+B6jN77H6I3vMXrje4ze+B6jN77H6I3vMXrje4ze+B6jN77H6I3vMXrje4yeiY9ZgnOJxLmwnjLk0/AxIdNw3u257XZ7lLuzH3M/lU8A+RR8TFqL2SgwNUUx/Qn6s7kvH4T4BHzCLocJAnJGf/fWa9Mcivlk7fbxozjfSn40OrvvXvfjO7mBYBMHgHi9ubRB77hhmq60hOAy7XQRY9DqyP0lbLGR4h/EZ8nF9uDXQk5AmNEkk1wLMgR8XI8tZDGJAGJ+gJDlzoTzm294Hz4m554r9+jYGtC5ZSr2AyA+m0vBiE1MpGWOCLPdVTI3g+H+P5+Jj4cjs70bmckpqJ1byKOrAV++aHlxnKyE/lmnDQhbFYMRIOrobfe8Ax/jXbABXv2nALBm+wQds3zEkjijUTSp9IzZJUg5WVRPZnvwm6S4SQ1vx8cMwGN2qp/KcWAm80PNB+cswnKM9/aGf4pBugdgid/wcc9Wv2YFuqKkI4zrTLwNH+MZ89FM15Xq8xaKbIeACTtbud7OBZJrWbIKPjNkBpePfCVjsSX/GJa9q0y8CR/P2nOBhtjXImIW8HKz00RL+l3HPKfY7aB/ZtlWQuxzgWeZwiNb5Mftlbm6Yii34LPX5nyASm0WWkBhZDpZ9eiW3IwIjtPu/ZlswZv4nR9upCCOtuAVmefMmZGC6w4W6iobTcYc/nLNlv0oPnjw/HOJ463Vw6KoR4Y2RyY3BKU9KYTkQvhmS6Ln48W4raJdEnvlrAu4JIg1KAkgYx49L3jz2UUOXsdnA+dKgQGsnZJ1MAaAQs09ED1ybu1LreshqKUaWUh/nSguBvSZPcR/IwfZ1id9cX8B56eXdPAqPgEGGaVolX0hKTJwz3TAPVjEvDWiW4r9LXb48GtuTbQqetzg8KDwMDEoCSuHqQEAYwYDB5dSiKv4GLCgNegTvBXaB7jX8QJvA+6hACkF68OAyg7xAcmlBjgegH04KYjYgbvZ8Tq14OIpwwB0QcLX8IkVjL2VEBSEnJugRXxtDiXfooOVc/Anub9zw0IaPvJvwA/8Gve0La+JdRwY2rYNMTO7tmibfw+Ao0HRnNRcwedLVC+AM0vR/ApmfZgR8EfCbZK/ELr2uYZlF5NREgSB6fWH6469841pv3I3AXhkw26hF2VhAE/8mTuff9DuWp0mBJfxhVkKLHIG7vKzGJEghKNCCB+jL/Yq/yrEdrRze45H3tmg3NSSFb5YmS7vYxTiPXjA+eB3hvGwvYmaRHwRn1hZISYfsvOJdhD46Fh1CBmg/Y1C0m1mL9E9O8PJptOBxxjwYtpzzHxjC/hfZSLDgbpjGKOf53h9LzVS0O8kDXoNAC/hY2ULdM4EH9+h6DAVIF1PweNoeMCTEC7lHTSTYSlgVoT5AVg5szhftM1osTKzrGUoHcwNuo8Ak5kIFqLv8QRlM7/aZoOEL+GT7QnqWeBTuETvLD1zoTiWxeZogTzzRTpDTviy8n9VfspsSKzaQTC2xVQ7GR3d2mYsDBXQHfRf5q8WCOlefCwDw/0BQixocPDzcB/tCzh4QIoHpoOKmYe7jPggf8bYAhhiw1poEbfoalZQosEY2p6HCjj4s4udt+OTrvkT8dH8gmKbdMyMfsqBZR3LIO8cmPHU3g3A/CN/ZmEmsBFhZTpjgg4fxigGu4dqCfYyAJH3+CmAK/iMWPHPRdvb+BRKhlJz1uzivziqZ3/nnxk3sg/kpiF3HtAuTc8WW+0FA/V8fmCuhVEsbPSgbTNBfFFtmGvGZ8G9x/KPSWpszMcWap8SAmQfkWIEMVDnSKyaZ4JB9mcdm+5nFQny3hpogB6lK+BdEjDh3OCFAwJwBmjjWR2KZnyYgXZJxcz1ZydAc0bPj9eAOm1QPqTbOSbGqGulZx5SNBaWYYEzAROZCla46mPK+iEKgjcQ3QhiDqivN/hCV18Xh5vxYeT4W5YUOheQS5I+0hDgEkaS7gLS2aaQlUwk93OSX79lRrp+AN7FBicSAXOCUFhyS0mpSnFh8JHNOiAGwduAD7/q1gm4GZ8NZtEH7TGngzVdbMWJ9i2mOcd/YSQANUSAa3LC7S2XzHR+cX+i0tNJYjog99xc/NVhlo3CiP1KeQqWOmD+Iu1HmDvszf5GfKA4DvCv96tLygFDKuvgXyaFI/RqpE6kheCHMJlnoPqQP6XpXEk7gAhDfF4YKpU0xypBTUDSkCVAUOZGRNl5rQe8jM+UpUO8h1kvHyqlM2SCxkd/tU7bqIcTdDJ+wROTWYb7IYgnSQaJgoCcxxwBd9imjTKhQVwYk4BDirG1voMPReQvFiQ5iD4QMJVz2cDHhgpTiqGC4zzdFxYT0yHwbcEcYE6G3Gt3e8PuGNPbHAOYhQ9NPgCYH3OyQWCt5ITvPvly9O6l2FR+31JGgWOSjmNiRz+UUyXK7Tak+5Bp+CxdmcFv9V8re5Eo9gjg5FqlMTA4gzyVnCIJ/mvu346PdXx8tvknBo/EII2eqYEjsjS0Eqp1pGuNCTxZNd3o2QKnk6aeDyf80woclCs6FvWYIB4AqiJz9AvxLSfzGhwN+ESXJtFzki5OacSXMloMsAuGPwCOYZQfHnk904kg4IFZtg8/GzqL7lB59D6mafiYfxNH1Zxpiw9TrGosuAmfHBk+8J7mjl8shPFcZQzAx4CsY4Q3ghT4GJ65WcVmDQXrNdkFmuyCFHCJPpWVEgXUH6KvmETnc+EmfGlQ4Bx6CRLy0vVP0BQn0YxVToWjc+HrMyBz30uCc3zOPO9l+Hg/tSOGG8coFauDaSTg60Kedu6hG+3D3HAwUFTwIvU2zBCxQ1dD8EAxQLCDPCU7ReKWgoldOnVA23yckFxx4qGDDyQL3N1Sfp2bAcaU8yS1AR9aA5cQucH4uA/XsSLQ+Dx6fgEZWyvtnaBYpipDLs9l7LWUfwOL9ZSfckDQYh2lKaiIB65KxObmVnxiAqNw1N2RlK0gBHs2Fb40NpeCMhCzO0iOMXR3FT73XO6Juh7sNk7pQSMI59YWjC/Ep5kL4Pr0LEVowgeKlQnI5eD/N4gMfudwBgQTOpAh4zC5LFPQ0Ly3l/EuQ+Kn+KL/M4LYx69BikGKA8khhDp6bJwTJwwiyn34gOMwB5MQxEEgqNcxkf6b4F+ANiXfhRQ4rNLv3ZyyouDrC5MYIHymWI+EoRiCJZd4H0iHtQe7BR9OzwzZM0sM/rnCV0vRp1LCwJ849ljYNvowYEsNBUQHHwA+UGczBAaubXQFN9sHQ9Gu5dyxUTnAYAFfnCO5GMjG806RmxGklnHvk2KoOSvLyTjZBk6LKeU6Im9VLkyHBgD+zYr5uPt3gPgwArftwiwpHbk9fjD4dSKtYYp37wnMChwbl/5+BeYc5rkM0poeeAV3zlThgExllaMmGSq6HFH+64fZ/YTr7QW6BEugUEHdMMsw57Yrsc7j3O6fKXsZ841EeYBagL+LQ/wipakNE3lutqOgYCCwnczaqHYO6pA8xWduv1QCD55BpeEgGPqL3E0LCiM1GUwTPrJATwqKv0LV3Mk8QQ5/cxbi1+1h4A8g3JrZQtkDTURBWUUYRqf4IERQYoUChcSFJsH4N8WLSr7V+ngrPpVYfFDxSYXFWFkXxN3cNkia7TiGGAMjD+1PxzFdYiPMhTB5r7EOdXv0L5a6cYDFEXQr5vCTsp3wDv2j1LaH5UM1c66yZnDaAQY3RaMixwIPDDMMiHu/0085aNfAi82Y0kaIH6RmYoVTTLgPFSE+8T7tmgS6Mf6SC/PIT3xgwgHPTekPep7lnkELiQxoSRsVbo0s7OcnzrntLN11p2/OKexmOpEHBYJEkGUrTJMCeuAtC2/G11GpCQJJODIQ9AbkLIQEyK29dm0tYmaGEXfIpTFxR8fogEu24JyZCUU1VOiJzs9aHOz89ycyAp/OSec3x1/rX0wgyzF/cQcRaDY6Aia+tgjtIIGCWIzLaSNHLxQI7Q7Nyqp7HloB7+q0HstpZGeC3IIdzcgxw6fm2G7dHt96GUePhLHhz4Diog9+YXWmVqBT2hxmynn5GnvUw+eL/hWQWogk0JOLQBVaIDEwadBcwsCJg1LnyXkJoQnfrCWxgIDPldngUaik1jtXfMxVJYnUVSU2fhp6Ud3kTJfWsNxO5qZmWSAUT9p9CMiQrEKUuz3+/jFDCzQ3AuNMO5SxgUJH3hm+xFI6j1BxlZwtdjlXopfkfnABKuqrmbKng6ygWRZmabaKNVucpd6en27hsTEjC0zvcwIZkS4XnOGjZFBOR8TZvORYp4oXqyRYDX2Nb16Ar1Lssza65IAlJrgriqiDeTqkjugHzh1MU36QYXrAKfVGjfeV6tTgAychSi+01DQumnlm1PmUoZ8O8qSNxuR0ISVQVRfCQzoGXtRROgO3mWJRAQvao5vxUVl9ynGxwsXFI/KAuRkX/fhkytGWYuMUliEzPdFsrfrtbcraYB5Jbk3bYwSpiv5oSaq+zmO1zISFB3sK8DnOWda3xzfK7UvOR3B9oiIjTnsmVmdxHFoXPOvrtbjOsKqsJZH2gt4oonUIVTzHrGuLGCg9Z7TUAPqzAted4ZU1JejG+Faqm4s4xxhHU0IeYY5v2UeTyqKI19WqdXruf4iCkuPSEVatVYUTEnOUJRlWIn8PU4qmdetwjfFNrZuVch6ho+7JufL9uBjKDkWMsSS3lV9Iz7KW3a8gaFhlxSKMkTCQH2IWHPtzQ5lSXQW/EZ/2ugt7itWpoVz0JKqzg5Wizen0x1mgAPlJqUNTTCPBZNxR1o7eGq1YzKi8HoeCkU+qXai+UF/LafQOR61pS5ksBKoNMtCShwBjSi0LW8jzWSVS/xeyycQmAF3g7GJsk70JLb4mTC3231u/N1SSFxcINILJcAIm4FSz4PwAQEl8Gy19o6awgZSjcSZVBRIz07aEKRSZiRkNyD/XJX+X8Vkqy3MG1JYDEaUl0UerSbigHhtcHfp7VtgLUtY4b9V1caAQ6HFG6jbpCGNI2o84lSd7anlqUbs8c3l9UKmgG2IFENGWFvLyg6YRtLw36i0lLvRa6fw0rTqkrSzxa5VBYOLWlWAiuaS1QVp7DDbW4m7+jVMFcOvgEreBvhXTapSwFaowG4X6sS2Zdc8yg4o+5SLGWiUCtMCnRJwxTMdp7QNTpLj8bFiivoBPdJc2FXqCHgoE3cxUYNWyJa0C/qNFavdXtfbGhJTlj1Zdbj8Fx0SrndjhlODDouZtrRRHgY/7lpzH9X0wl+QbBiGnidgoxvQiogmqBFRZSC5HUuVglB009wmJE+fIO6pfJTOcOpIzmeHcBFyAjFFbIPNz4B9/cREGw/v1T7YTXxAIBwIIZXkQ3GFi0kZ4tl5XABaEB21iISbqg8khvkD9mkJsrhZqx+gQaXnMzH0uirrU6io+SIKcjMs5qhpktz36YzDyO9qTdUgNg5a/W8MMMaeWx4lOsiLmiHkVxTCPcWz0l/FSMt6Ja+du1/DRZGElye8GnGbEmKXjkmTQ0WuWUpco20vVQcRofVochWhXd9ox9JptqX4EOCGw50Iwiuf13u8KPlysMvuZtBcOpGnUtYfhQ2CyUTWeyVJbRDDqLhiuv0HGo7oKNDn6l5bVV8tIIkPx/4HoMZaWWvbs1mvftf4S1ajnZqk9i0OqJYwwEUF9MYdMJQXM7uzBOB6u9v9cjVc7Tx2rrgjQBUdVWGSPIPkihyfvUExsaD64is/QBfo8GyzGnEoe2xGI0UKzdsoqr5JFbfufYqvqqFOdWtTaNsrRxj3Isasni5q4d72/ydaFqLyTMtL6Py42GTKBUu1VfWHYPrluO9XUsu3OViXNT6umHNlB6wedsPzIDBHqUshM893xm+9/tT9M6t4QMw9psdoxzGDOdQXN2e7618H1iXCxXP8NGjuQoPYG/4AZKbUJcgu9sFNy0gz3M8KWOKOayEfGhdtf7/8TRaVeayo14zL4FH3EB0XgebqfszImsH/cqSKKFLhSIo0ZuushtwzxASzuoB/sTCsX7l5skr2hf5LJUid2OQM1i1B7lnBji6n4sT1sV0P/FxxcK3gxRLFHHziFpnYNfMp1lSoG48sNqDf1xzJbT4oc/DvBfiEaVi7ItzjdzN5BDE29AIg9Tmm2Jk/tjFEPKMKZHUgQhlWUzo3wvGZ1Nz5sYN6qISEUBx0UDXXaMDlXSUvULZnEsjS5Xh+3B7BwO1RWHY3JjhS8HCJwrpOxfjkoW5c7jG/Bx8pCYA/xsuWpfRQUN7dqSmt3hkqTEq81mYIzQTudzIZe5XH6UxX7FLwYg64axV0M5DppChz38M+a/cQMAMt44WLiRl6+B2gwzub5Ll+JZ+YhOb1MNyoqeMEHTimdvDUv5Ce2zy6uNGjfJl/ZHpVaxUDjbV95rmWVslmQ+f2VR8ezjyDKJx1b940xm7yh0/HbvQ379cvuTHtepSWP48Pe22jdMSR2OAvLEqoB3DX2rbrg/oxsM/5qtYbu19dkmxli14TFuE/177W/+KvbcttVmeFq9/jN+NSmCMfLW7P1ZLrphIMSDSPu7raa4IqLtGkLDfxNUxufRa222v4sMIN82DuZAATb67tAbt6/II8VC9R7mEfYNrnwhcVluOm6bu5+zUMh/XnXHY1GbXe9MKTQLsY8m3t6t+ywuH1/hdzWNhaAx5gsZvudC4HnHqwKJ/mk6Exb/fNLwSXectc79qcI1jq7S5yPi7GuugTuNtMJiddq5TuUrXBgi87adfYcdFolv4F59+EDFhatA94E/fVH6rcq1uSh/YlNVyOE6M1/HZS5IPkRaPaQPsyGrfWykxa3bou7b3+UtS2yrourrF/TgqfpfDebDMa2zCAsJKWUZKz98jPcz0JGW2rupW1nn2LrNfZjP4bPCL321P41GHx+pmnY3ZfTvFCSAbmYVOtWxZa0J4cinWa+5OHiD0i+ZiHwOfiYAOlFuMw8OlT5teQFbkfY7jJqzA7jRRrWlj2W17zyt/GpzvsTgtyJtgp44Z4tKq1dp/b0LPNPGkpBz8FnCN89cmXJOrXU5CI9HEZkNE0Wwh57xz+/a8voN/aHMhmuK80L2mPGjRQN4q+TYIAzDRO7TIUsYW6ilLA9Me5g3vfwUbDl5fLHal7YmDsJVLLzPJhRCdtjqnRkc9+X9l17Q7+NT2GEREHFV4QxrWGL2gRVX7f9x/HtCVsVlrWRnuFyW0Nh6kZ6xv5p6a6bqjt+NHkI3nP2d1+IpXcr3An9L50v8E/QG99j9Mb3GL3xPUZvfI/RG99j9Mb3GL3xPUZvfI/RG99j9Mb3GL3xPUYKH666vCZxxPf143XpyzTqSrAvRG98j9Hr43uifVC7TP/P08b7Ez3Vv3DayjBMnzUebod8pn9WGxtrT1r4Hsk3vofoje8xeuN7jN74HqNr+Bj2DKhDk7F36NqDNONTQzQuJzH19X34uC2yn5PfvWHe7/dHeWs9XrDLC1aN+Hyvj+Qt6y9nH/T96KwZ8BI+3nLOmn6C0dq/cHpuMz59fVx/nT4eILgLn93QNOxmjfp1FV/DYYnfw9e4HatpPfUGfOamTsJPxmfmDZZyAz6njvmP4wuOVdH7Nr7ag+AewRfN1stNVhSdzWTf9NXQMn8LvrqtHo/g60I2zIiE5OMdwlXtcWS34PPOH+0hfIdAhKia7Go9xU34zPOehKfhg0+rRsqa3bDX8LUTDeP0hk/EZ9i6jdSra3m5jK//Qyvv6WatZ+LbHe5Sc8kVfE6qu962J2M+E586utTU51jdhS/+pbeTJP8oPm0if2q2Y1+xD9vSDBwe2/BT8QndAvh1Pz6xO9GrPOqyey4+vaWmdQ7jGj7GuHagx3uO/hF8X/fj83fM3x0F/w/g07f4cb98Q7azrqPzRJ9rH3rP4PlpGVfx4UEoW42vfeAEn4vPq4R1Nz7kWVo1TR/k+v+Ef67bVXcNH6Yu+jiRowj+1Pimn3/2TXxGtaf0INd/Ij45Nne69D18eHyEokWlwc/DZ1fwWrXHKdyEb3eAobN7R8Jz8DHOqo119RPF2/AZu5McqjMjHsJHG0lw76Is94f91W+8uoav1HcSVRquneAj+EbbEHL7sBwPD+bDdf3O9+CrnKB+Y8eT55fBpmGGfis+Y7fBWjnB5+Jr3tl0Mz5WnUMVy2fjc1bNO5tuxrfPE8hErM2z8HmHL9N4AN/uoCw6Mp09gC+pdsok0XAV2t+sr53h24U5nCw9gq8rOmVZdrLQ4PxagfIOfPsdfyWj87C+jY+r6sFlZPfj24U5T6rzOJ+VXz0L3y7MTYU+8fC18O2OwU1S1gleEB8eakm05tlL4qtmWokIXxLfLted0EGcr4dPvcoMGPj5mvgMPKcZaZm8Jr7qzLZ+9KL4qrNeX1S+1bvgFL0iPvUiihfGt8v1XxTffjb3ovj2BzK+KD4xfm18+oTcb67/zp6Ir/6QPzxoVB2qfxc+se59fX31at4acj8+o/WFYxVN1/kh0dkXF/sPBEe6p7mjGR8Ndf9m2//2/pI76Y3vMXrje4ze+B6jN77HSOO79e3m10nhE9aTSKj+cftZ41k24nOeSJQmPXG84L9g/8Jr0+vji7ynEU0JkueN58WAryP5k0jSYeLD9Fnj8c//Sf/8xvdNeuN7jN74HqM3vt2dLq5ZsoavL+Lb7yWx8VV811drL+ArSqSmYyxZh74u78AnU1nM/8xabj7qe5Hj9dtu78fCSuVlkA34dItp1JCoy6YOtub6WlR/umuSr7JLW16a8KkWrppOdHVV/258zflTMFqmjQhfAB9ycd1UxXsNfPhysXoW/kfwBXEcnO1squ+Y+jfja02W24+sCMMi+9is20cgJ3U3+zfj69AZ74wcqCWk3WkdmHUdB//N+M7Wp7kx2zOxPG8I/g/jw1sZu0OQk5o7/cfxGWx/dPh54eYF8BnG/ijrs/Wbl8C3X6P2TjfWvAa+fSvf5sREXgSf7k88f0fsi+DbNeqcvmjoVfDtetlOdq29Cj5DOrUCfhl81csLg+NrXwZf1cp28pOXwccyHYenRwr4MvgMoTOZ7oviq3a7H+9aex181Zjuq+LL1U+OX7L7evjaL44vf1X56gg8fFF8VYo1e1H/wrX/m7wmvqrT+CRDbcAnZjfhO3+d+rfx6R0+p8/chK97GZ+ur53heCA/+K1+4RzPQJrwqRlV7Vkexm6HfPBEfPXhoxGf2r0UNL2XwmmA/4B9aPGebCpuwGfpntqG4dRugxrxfxtf9UbU022TDfiqPb4NLzXWPd/58/jHdfZyWkFoqo9z9fP63tPqYc9P4Pguvt1uuNMfNOGzlYWOahWwCkXn3P02/7TzG91YP6gK+PVv/db9yvH9+/cb8Ol3rdd834RPvz6+9sW31RkQNW1C38Mnte87PfXiAj79dvZaD2Mljcbzvf72qj379NSQS/ikno+eb+O2dbGpbvHmG/iYXW2X329HvwEfK/RFp1Vhuay+uP/8nBp8PNyVT1e315+NPQPN7aFNMbvyBP3v7I8/wWdJv1uh06+XvxnfbvOcObSqt2wK6VeW1mDZ1/DtJIjle7E4eBVa/ZlkF/CJeXVp3Ptgtm3zbJnvhjs9oec2fEscB0mGP9f54YseG96FeYl/8uAt4UHsJIerKQ0vJr26fhQkERCMdbx+NGQNK4QX189r3pWn7zJtSmy+tf6WZ40Nl5fX9/mi9oi9Udi0HvoNfHGruLAF4Ur/gSXXZwj7W7t5FnEfviDqbcXFDRJX+yOE2B68sDSIZtml9wde2P/h5v2IdC8IgjiJ2m5rUhqcX3kZ4Q39Gxa3s5/jNb241rcvtws04xP6kE1pS0tgf8RN7RE39pdg5wXS1QHf/S+P0RvfY/TG9xi98T1G/5v4Xr1/3G09jWjSEvWeNl7PMf8f5mFWWR7aEFYAAAAASUVORK5CYII=">
            <a:extLst>
              <a:ext uri="{FF2B5EF4-FFF2-40B4-BE49-F238E27FC236}">
                <a16:creationId xmlns:a16="http://schemas.microsoft.com/office/drawing/2014/main" id="{1555BCB0-8347-42E8-807B-11119F765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385" y="4790219"/>
            <a:ext cx="949253" cy="1898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019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1732FD3-124F-4BD2-AD56-E731D86C75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23" t="12324" r="3823" b="13939"/>
          <a:stretch/>
        </p:blipFill>
        <p:spPr>
          <a:xfrm>
            <a:off x="55420" y="71859"/>
            <a:ext cx="12067309" cy="6714281"/>
          </a:xfrm>
          <a:prstGeom prst="rect">
            <a:avLst/>
          </a:prstGeom>
        </p:spPr>
      </p:pic>
      <p:pic>
        <p:nvPicPr>
          <p:cNvPr id="3" name="7 Imagen">
            <a:extLst>
              <a:ext uri="{FF2B5EF4-FFF2-40B4-BE49-F238E27FC236}">
                <a16:creationId xmlns:a16="http://schemas.microsoft.com/office/drawing/2014/main" id="{1D51AB20-B9C8-4B41-9C61-0769FD1F22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2" y="571057"/>
            <a:ext cx="1607127" cy="152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734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D957F-D68E-479A-9775-D2DE1EB4D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5" y="365125"/>
            <a:ext cx="10515600" cy="1325563"/>
          </a:xfrm>
        </p:spPr>
        <p:txBody>
          <a:bodyPr/>
          <a:lstStyle/>
          <a:p>
            <a:r>
              <a:rPr lang="es-US" b="1" dirty="0"/>
              <a:t>Estimación del tamaño de la población de alto riesgo de VIH en Panamá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D30B0C-EAF1-48BF-B87F-21B8B9698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168" y="1787226"/>
            <a:ext cx="8056418" cy="1325563"/>
          </a:xfrm>
        </p:spPr>
        <p:txBody>
          <a:bodyPr/>
          <a:lstStyle/>
          <a:p>
            <a:pPr marL="0" indent="0">
              <a:buNone/>
            </a:pPr>
            <a:r>
              <a:rPr lang="es-US" b="1" dirty="0"/>
              <a:t>OBJETIVO: </a:t>
            </a:r>
            <a:r>
              <a:rPr lang="es-US" dirty="0"/>
              <a:t>Estimar el tamaño de la población clave incluyendo hombres que tiene sexo con hombres, mujeres trans, y trabajadoras sexuales. </a:t>
            </a:r>
          </a:p>
          <a:p>
            <a:pPr marL="0" indent="0">
              <a:buNone/>
            </a:pPr>
            <a:endParaRPr lang="es-US" dirty="0"/>
          </a:p>
          <a:p>
            <a:pPr marL="0" indent="0">
              <a:buNone/>
            </a:pPr>
            <a:endParaRPr lang="es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C1B79E4-656E-4551-983A-CC59554C3E3C}"/>
              </a:ext>
            </a:extLst>
          </p:cNvPr>
          <p:cNvSpPr txBox="1">
            <a:spLocks/>
          </p:cNvSpPr>
          <p:nvPr/>
        </p:nvSpPr>
        <p:spPr>
          <a:xfrm>
            <a:off x="720443" y="3429000"/>
            <a:ext cx="2646201" cy="921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US" b="1" dirty="0"/>
              <a:t>RESULTADOS:</a:t>
            </a:r>
          </a:p>
          <a:p>
            <a:pPr marL="0" indent="0">
              <a:buNone/>
            </a:pPr>
            <a:endParaRPr lang="es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EB9DBBBC-7B8C-4C9C-9114-837B9E17D1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9848567"/>
              </p:ext>
            </p:extLst>
          </p:nvPr>
        </p:nvGraphicFramePr>
        <p:xfrm>
          <a:off x="8091053" y="2228066"/>
          <a:ext cx="3990110" cy="1483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38173">
                  <a:extLst>
                    <a:ext uri="{9D8B030D-6E8A-4147-A177-3AD203B41FA5}">
                      <a16:colId xmlns:a16="http://schemas.microsoft.com/office/drawing/2014/main" val="2963672107"/>
                    </a:ext>
                  </a:extLst>
                </a:gridCol>
                <a:gridCol w="923042">
                  <a:extLst>
                    <a:ext uri="{9D8B030D-6E8A-4147-A177-3AD203B41FA5}">
                      <a16:colId xmlns:a16="http://schemas.microsoft.com/office/drawing/2014/main" val="1368474077"/>
                    </a:ext>
                  </a:extLst>
                </a:gridCol>
                <a:gridCol w="1003830">
                  <a:extLst>
                    <a:ext uri="{9D8B030D-6E8A-4147-A177-3AD203B41FA5}">
                      <a16:colId xmlns:a16="http://schemas.microsoft.com/office/drawing/2014/main" val="2914923929"/>
                    </a:ext>
                  </a:extLst>
                </a:gridCol>
                <a:gridCol w="825065">
                  <a:extLst>
                    <a:ext uri="{9D8B030D-6E8A-4147-A177-3AD203B41FA5}">
                      <a16:colId xmlns:a16="http://schemas.microsoft.com/office/drawing/2014/main" val="7224254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s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S" sz="1800" dirty="0"/>
                        <a:t>HSH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S" sz="1800" dirty="0"/>
                        <a:t>Trans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S" sz="1800" dirty="0"/>
                        <a:t>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3155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US" sz="1800" dirty="0"/>
                        <a:t>VIH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S" sz="1800" dirty="0"/>
                        <a:t>20.7%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S" sz="1800" dirty="0"/>
                        <a:t>29.5%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S" sz="1800" dirty="0"/>
                        <a:t>1.6%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4600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US" sz="1800" dirty="0"/>
                        <a:t>Sífilis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S" sz="1800" dirty="0"/>
                        <a:t>2.4%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S" sz="1800" dirty="0"/>
                        <a:t>3.9%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S" sz="1800" dirty="0"/>
                        <a:t>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57086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US" sz="1800" dirty="0"/>
                        <a:t>Hepatitis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S" sz="1800" dirty="0"/>
                        <a:t>1.2%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S" sz="1800" dirty="0"/>
                        <a:t>2.3%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S" sz="1800" dirty="0"/>
                        <a:t>0.5%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2140036"/>
                  </a:ext>
                </a:extLst>
              </a:tr>
            </a:tbl>
          </a:graphicData>
        </a:graphic>
      </p:graphicFrame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14F9440E-ED48-49D2-8242-B2E3AD1B2B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0443695"/>
              </p:ext>
            </p:extLst>
          </p:nvPr>
        </p:nvGraphicFramePr>
        <p:xfrm>
          <a:off x="609603" y="4146247"/>
          <a:ext cx="7093521" cy="1889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96983">
                  <a:extLst>
                    <a:ext uri="{9D8B030D-6E8A-4147-A177-3AD203B41FA5}">
                      <a16:colId xmlns:a16="http://schemas.microsoft.com/office/drawing/2014/main" val="1111979718"/>
                    </a:ext>
                  </a:extLst>
                </a:gridCol>
                <a:gridCol w="1375320">
                  <a:extLst>
                    <a:ext uri="{9D8B030D-6E8A-4147-A177-3AD203B41FA5}">
                      <a16:colId xmlns:a16="http://schemas.microsoft.com/office/drawing/2014/main" val="4224668378"/>
                    </a:ext>
                  </a:extLst>
                </a:gridCol>
                <a:gridCol w="2378491">
                  <a:extLst>
                    <a:ext uri="{9D8B030D-6E8A-4147-A177-3AD203B41FA5}">
                      <a16:colId xmlns:a16="http://schemas.microsoft.com/office/drawing/2014/main" val="3800016914"/>
                    </a:ext>
                  </a:extLst>
                </a:gridCol>
                <a:gridCol w="1542727">
                  <a:extLst>
                    <a:ext uri="{9D8B030D-6E8A-4147-A177-3AD203B41FA5}">
                      <a16:colId xmlns:a16="http://schemas.microsoft.com/office/drawing/2014/main" val="34753896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US" sz="2000" dirty="0"/>
                        <a:t>Población clave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S" sz="2000" dirty="0"/>
                        <a:t>Estimación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S" sz="2000" dirty="0"/>
                        <a:t> IC 95%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S" sz="2000" dirty="0"/>
                        <a:t>% Tasa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45706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US" sz="2000" dirty="0"/>
                        <a:t>HSH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49,966</a:t>
                      </a:r>
                      <a:endParaRPr lang="es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28,875 - 214,134</a:t>
                      </a:r>
                      <a:endParaRPr lang="es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S" sz="2000" dirty="0"/>
                        <a:t>3.8 %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3273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US" sz="2000" dirty="0"/>
                        <a:t>TRANS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S" sz="2000" dirty="0"/>
                        <a:t>3,100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S" sz="2000" dirty="0"/>
                        <a:t>1,932 – 11,080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S" sz="2000" dirty="0"/>
                        <a:t>118/100,000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3216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US" sz="2000" dirty="0"/>
                        <a:t>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S" sz="2000" dirty="0"/>
                        <a:t>8,326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S" sz="2000" dirty="0"/>
                        <a:t>217 – 21,069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S" sz="2000" dirty="0"/>
                        <a:t>0.6%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6696865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A8FC3B7E-6E8F-4598-9C79-F0B0527F8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6626" y="4095837"/>
            <a:ext cx="3530032" cy="234349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59A7227-1958-441E-AF2D-82DE1E522F0D}"/>
              </a:ext>
            </a:extLst>
          </p:cNvPr>
          <p:cNvSpPr txBox="1"/>
          <p:nvPr/>
        </p:nvSpPr>
        <p:spPr>
          <a:xfrm>
            <a:off x="7980217" y="6483761"/>
            <a:ext cx="4211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US" dirty="0"/>
              <a:t>Calvo, A, </a:t>
            </a:r>
            <a:r>
              <a:rPr lang="es-US" i="1" dirty="0"/>
              <a:t>et al,</a:t>
            </a:r>
            <a:r>
              <a:rPr lang="es-US" b="1" i="1" dirty="0"/>
              <a:t> Jenkins Lara 2019</a:t>
            </a:r>
            <a:r>
              <a:rPr lang="es-US" dirty="0"/>
              <a:t>, Panamá</a:t>
            </a:r>
          </a:p>
        </p:txBody>
      </p:sp>
      <p:pic>
        <p:nvPicPr>
          <p:cNvPr id="10" name="7 Imagen">
            <a:extLst>
              <a:ext uri="{FF2B5EF4-FFF2-40B4-BE49-F238E27FC236}">
                <a16:creationId xmlns:a16="http://schemas.microsoft.com/office/drawing/2014/main" id="{4E846070-B3FD-4291-8C51-2DF041EE67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873" y="610115"/>
            <a:ext cx="1607127" cy="152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094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765AD7-819B-445F-BE04-124D7DF0F0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19"/>
          <a:stretch/>
        </p:blipFill>
        <p:spPr>
          <a:xfrm>
            <a:off x="277920" y="2022764"/>
            <a:ext cx="11561275" cy="3671454"/>
          </a:xfrm>
          <a:prstGeom prst="rect">
            <a:avLst/>
          </a:prstGeom>
        </p:spPr>
      </p:pic>
      <p:pic>
        <p:nvPicPr>
          <p:cNvPr id="5" name="7 Imagen">
            <a:extLst>
              <a:ext uri="{FF2B5EF4-FFF2-40B4-BE49-F238E27FC236}">
                <a16:creationId xmlns:a16="http://schemas.microsoft.com/office/drawing/2014/main" id="{FCE348C0-B1D9-481D-A071-22B9874368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764" y="169275"/>
            <a:ext cx="1607127" cy="152141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9445878-54A2-44AB-98EA-EA86F53C9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982200" cy="1325563"/>
          </a:xfrm>
        </p:spPr>
        <p:txBody>
          <a:bodyPr/>
          <a:lstStyle/>
          <a:p>
            <a:r>
              <a:rPr lang="es-US" b="1" dirty="0"/>
              <a:t>Estimación del tamaño de la población de alto riesgo de VIH en Panamá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C15823-D267-46E0-B87B-F1DF41BC9564}"/>
              </a:ext>
            </a:extLst>
          </p:cNvPr>
          <p:cNvSpPr txBox="1"/>
          <p:nvPr/>
        </p:nvSpPr>
        <p:spPr>
          <a:xfrm>
            <a:off x="7980217" y="6483761"/>
            <a:ext cx="4211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US" dirty="0"/>
              <a:t>Calvo, A, </a:t>
            </a:r>
            <a:r>
              <a:rPr lang="es-US" i="1" dirty="0"/>
              <a:t>et al,</a:t>
            </a:r>
            <a:r>
              <a:rPr lang="es-US" b="1" i="1" dirty="0"/>
              <a:t> Jenkins Lara 2019</a:t>
            </a:r>
            <a:r>
              <a:rPr lang="es-US" dirty="0"/>
              <a:t>, Panamá</a:t>
            </a:r>
          </a:p>
        </p:txBody>
      </p:sp>
    </p:spTree>
    <p:extLst>
      <p:ext uri="{BB962C8B-B14F-4D97-AF65-F5344CB8AC3E}">
        <p14:creationId xmlns:p14="http://schemas.microsoft.com/office/powerpoint/2010/main" val="3216778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8FE010F-7307-456A-9B60-65E53A427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88078"/>
            <a:ext cx="6730140" cy="35105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ED957F-D68E-479A-9775-D2DE1EB4D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5" y="365125"/>
            <a:ext cx="10515600" cy="1325563"/>
          </a:xfrm>
        </p:spPr>
        <p:txBody>
          <a:bodyPr/>
          <a:lstStyle/>
          <a:p>
            <a:r>
              <a:rPr lang="es-US" b="1" dirty="0"/>
              <a:t>Marcadores serológicos de ITS en Poblaciones indígenas de Panamá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D30B0C-EAF1-48BF-B87F-21B8B9698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164" y="2048971"/>
            <a:ext cx="10674927" cy="1325563"/>
          </a:xfrm>
        </p:spPr>
        <p:txBody>
          <a:bodyPr/>
          <a:lstStyle/>
          <a:p>
            <a:pPr marL="0" indent="0">
              <a:buNone/>
            </a:pPr>
            <a:r>
              <a:rPr lang="es-US" b="1" dirty="0"/>
              <a:t>OBJETIVO: </a:t>
            </a:r>
            <a:r>
              <a:rPr lang="es-US" dirty="0"/>
              <a:t>Determinar la prevalencia de marcadores de infección por VIH, sífilis, Hepatitis B y Hepatitis C en población indígena Ngäbe-Buglé . </a:t>
            </a:r>
          </a:p>
          <a:p>
            <a:pPr marL="0" indent="0">
              <a:buNone/>
            </a:pPr>
            <a:endParaRPr lang="es-US" dirty="0"/>
          </a:p>
          <a:p>
            <a:pPr marL="0" indent="0">
              <a:buNone/>
            </a:pPr>
            <a:endParaRPr lang="es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C1B79E4-656E-4551-983A-CC59554C3E3C}"/>
              </a:ext>
            </a:extLst>
          </p:cNvPr>
          <p:cNvSpPr txBox="1">
            <a:spLocks/>
          </p:cNvSpPr>
          <p:nvPr/>
        </p:nvSpPr>
        <p:spPr>
          <a:xfrm>
            <a:off x="270164" y="2942069"/>
            <a:ext cx="2646201" cy="921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US" b="1" dirty="0"/>
              <a:t>RESULTADOS:</a:t>
            </a:r>
          </a:p>
          <a:p>
            <a:pPr marL="0" indent="0">
              <a:buNone/>
            </a:pPr>
            <a:endParaRPr lang="es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EB9DBBBC-7B8C-4C9C-9114-837B9E17D1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2625227"/>
              </p:ext>
            </p:extLst>
          </p:nvPr>
        </p:nvGraphicFramePr>
        <p:xfrm>
          <a:off x="7000304" y="3645921"/>
          <a:ext cx="5087787" cy="1584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07278">
                  <a:extLst>
                    <a:ext uri="{9D8B030D-6E8A-4147-A177-3AD203B41FA5}">
                      <a16:colId xmlns:a16="http://schemas.microsoft.com/office/drawing/2014/main" val="2963672107"/>
                    </a:ext>
                  </a:extLst>
                </a:gridCol>
                <a:gridCol w="1260764">
                  <a:extLst>
                    <a:ext uri="{9D8B030D-6E8A-4147-A177-3AD203B41FA5}">
                      <a16:colId xmlns:a16="http://schemas.microsoft.com/office/drawing/2014/main" val="1368474077"/>
                    </a:ext>
                  </a:extLst>
                </a:gridCol>
                <a:gridCol w="2119745">
                  <a:extLst>
                    <a:ext uri="{9D8B030D-6E8A-4147-A177-3AD203B41FA5}">
                      <a16:colId xmlns:a16="http://schemas.microsoft.com/office/drawing/2014/main" val="29149239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s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S" sz="2000" dirty="0"/>
                        <a:t>HSH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S" sz="2000" dirty="0"/>
                        <a:t>IC 95%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3155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US" sz="2000" dirty="0"/>
                        <a:t>VIH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S" sz="2000" dirty="0"/>
                        <a:t>0.67%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S" sz="2000" dirty="0"/>
                        <a:t>0.08% - 2.39%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4600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US" sz="2000" dirty="0"/>
                        <a:t>Sífilis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S" sz="2000" dirty="0"/>
                        <a:t>8.0%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S" sz="2000" dirty="0"/>
                        <a:t>5.19% -11.7%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57086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US" sz="2000" dirty="0"/>
                        <a:t>Hepatitis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S" sz="2000" dirty="0"/>
                        <a:t>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S" sz="2000" dirty="0"/>
                        <a:t>0.74% - 4.3%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2140036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B59A7227-1958-441E-AF2D-82DE1E522F0D}"/>
              </a:ext>
            </a:extLst>
          </p:cNvPr>
          <p:cNvSpPr txBox="1"/>
          <p:nvPr/>
        </p:nvSpPr>
        <p:spPr>
          <a:xfrm>
            <a:off x="7980217" y="6483761"/>
            <a:ext cx="4211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US" b="1" i="1" dirty="0"/>
              <a:t>CID Gallup Latinoamérica</a:t>
            </a:r>
            <a:r>
              <a:rPr lang="es-US" dirty="0"/>
              <a:t>, 2019, Panamá</a:t>
            </a:r>
          </a:p>
        </p:txBody>
      </p:sp>
      <p:pic>
        <p:nvPicPr>
          <p:cNvPr id="10" name="7 Imagen">
            <a:extLst>
              <a:ext uri="{FF2B5EF4-FFF2-40B4-BE49-F238E27FC236}">
                <a16:creationId xmlns:a16="http://schemas.microsoft.com/office/drawing/2014/main" id="{4E846070-B3FD-4291-8C51-2DF041EE67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873" y="610115"/>
            <a:ext cx="1607127" cy="152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868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B9B6C-D0AE-4C81-9EB4-B24F19BF0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b="1" dirty="0"/>
              <a:t>Marcadores serológicos en poblaciones indígenas en Panamá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04724D-B779-4A79-B42E-7FBF8EAC1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045" y="1690688"/>
            <a:ext cx="10119955" cy="24418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A82A5D-805B-45AF-A15E-CF017C830E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844" y="4359105"/>
            <a:ext cx="8338930" cy="21246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1D0D207-D6AC-4432-B06D-FFC79E0D18C2}"/>
              </a:ext>
            </a:extLst>
          </p:cNvPr>
          <p:cNvSpPr txBox="1"/>
          <p:nvPr/>
        </p:nvSpPr>
        <p:spPr>
          <a:xfrm>
            <a:off x="7980217" y="6483761"/>
            <a:ext cx="4211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US" b="1" i="1" dirty="0"/>
              <a:t>CID Gallup Latinoamérica</a:t>
            </a:r>
            <a:r>
              <a:rPr lang="es-US" dirty="0"/>
              <a:t>, 2019, Panamá</a:t>
            </a:r>
          </a:p>
        </p:txBody>
      </p:sp>
    </p:spTree>
    <p:extLst>
      <p:ext uri="{BB962C8B-B14F-4D97-AF65-F5344CB8AC3E}">
        <p14:creationId xmlns:p14="http://schemas.microsoft.com/office/powerpoint/2010/main" val="3548794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D957F-D68E-479A-9775-D2DE1EB4D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5" y="365125"/>
            <a:ext cx="10515600" cy="1325563"/>
          </a:xfrm>
        </p:spPr>
        <p:txBody>
          <a:bodyPr/>
          <a:lstStyle/>
          <a:p>
            <a:r>
              <a:rPr lang="es-US" b="1" dirty="0"/>
              <a:t>Factores asociados a la adherencia de personas con VIH a la terapia </a:t>
            </a:r>
            <a:r>
              <a:rPr lang="es-US" b="1" dirty="0" err="1"/>
              <a:t>antiretroviral</a:t>
            </a:r>
            <a:endParaRPr lang="es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D30B0C-EAF1-48BF-B87F-21B8B9698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3" y="1955278"/>
            <a:ext cx="10896592" cy="132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US" b="1" dirty="0"/>
              <a:t>OBJETIVO: </a:t>
            </a:r>
            <a:r>
              <a:rPr lang="es-US" dirty="0"/>
              <a:t>Explorar la perspectiva de personas con VIH sobre los factores asociados a la vinculación entre la persona recién diagnosticada y las CTARV.</a:t>
            </a:r>
          </a:p>
          <a:p>
            <a:pPr marL="0" indent="0">
              <a:buNone/>
            </a:pPr>
            <a:endParaRPr lang="es-US" dirty="0"/>
          </a:p>
          <a:p>
            <a:pPr marL="0" indent="0">
              <a:buNone/>
            </a:pPr>
            <a:endParaRPr lang="es-US" dirty="0"/>
          </a:p>
          <a:p>
            <a:pPr marL="0" indent="0">
              <a:buNone/>
            </a:pPr>
            <a:endParaRPr lang="es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C1B79E4-656E-4551-983A-CC59554C3E3C}"/>
              </a:ext>
            </a:extLst>
          </p:cNvPr>
          <p:cNvSpPr txBox="1">
            <a:spLocks/>
          </p:cNvSpPr>
          <p:nvPr/>
        </p:nvSpPr>
        <p:spPr>
          <a:xfrm>
            <a:off x="720443" y="3429000"/>
            <a:ext cx="2646201" cy="921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US" b="1" dirty="0"/>
              <a:t>RESULTADOS:</a:t>
            </a:r>
          </a:p>
          <a:p>
            <a:pPr marL="0" indent="0">
              <a:buNone/>
            </a:pPr>
            <a:endParaRPr lang="es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9A7227-1958-441E-AF2D-82DE1E522F0D}"/>
              </a:ext>
            </a:extLst>
          </p:cNvPr>
          <p:cNvSpPr txBox="1"/>
          <p:nvPr/>
        </p:nvSpPr>
        <p:spPr>
          <a:xfrm>
            <a:off x="6830291" y="6483761"/>
            <a:ext cx="5361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US" dirty="0"/>
              <a:t>Rosales Miranda, S, </a:t>
            </a:r>
            <a:r>
              <a:rPr lang="es-US" i="1" dirty="0"/>
              <a:t>et al,</a:t>
            </a:r>
            <a:r>
              <a:rPr lang="es-US" b="1" i="1" dirty="0"/>
              <a:t> 2019</a:t>
            </a:r>
            <a:r>
              <a:rPr lang="es-US" dirty="0"/>
              <a:t>, Panamá</a:t>
            </a:r>
          </a:p>
        </p:txBody>
      </p:sp>
      <p:pic>
        <p:nvPicPr>
          <p:cNvPr id="10" name="7 Imagen">
            <a:extLst>
              <a:ext uri="{FF2B5EF4-FFF2-40B4-BE49-F238E27FC236}">
                <a16:creationId xmlns:a16="http://schemas.microsoft.com/office/drawing/2014/main" id="{4E846070-B3FD-4291-8C51-2DF041EE67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873" y="610115"/>
            <a:ext cx="1607127" cy="1521413"/>
          </a:xfrm>
          <a:prstGeom prst="rect">
            <a:avLst/>
          </a:prstGeom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8E3CCCE9-B7F9-415B-8EE3-7B3263C066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186811"/>
              </p:ext>
            </p:extLst>
          </p:nvPr>
        </p:nvGraphicFramePr>
        <p:xfrm>
          <a:off x="3588320" y="3504685"/>
          <a:ext cx="7883237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83237">
                  <a:extLst>
                    <a:ext uri="{9D8B030D-6E8A-4147-A177-3AD203B41FA5}">
                      <a16:colId xmlns:a16="http://schemas.microsoft.com/office/drawing/2014/main" val="31243376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US" sz="2400" dirty="0"/>
                        <a:t>Sentimientos en pacientes  al ser diagnosticados con VIH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90617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s-US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 Tristeza, depresión y miedo al rechazo familiar y social. </a:t>
                      </a:r>
                      <a:endParaRPr lang="es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9601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s-US" sz="2400" dirty="0"/>
                        <a:t>2. Familiar acompañante no guarda confidencialidad.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03163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s-US" sz="2400" dirty="0"/>
                        <a:t>3. Personal de salud anticipa resultado y es rudo al entregarlo.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61552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s-US" sz="2400" dirty="0"/>
                        <a:t>4. Discriminación social y familiar.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6542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s-US" sz="2400" dirty="0"/>
                        <a:t>5. Muy pocos lo reciben normal.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60570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30362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759</Words>
  <Application>Microsoft Office PowerPoint</Application>
  <PresentationFormat>Widescreen</PresentationFormat>
  <Paragraphs>119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Estudios recientes sobre VIH en Panamá</vt:lpstr>
      <vt:lpstr>Mecanismo Coordinador de Panamá para la lucha contra la Tuberculosis, VIH y Malaria </vt:lpstr>
      <vt:lpstr>Subvenciones del Fondo Mundial para Panamá</vt:lpstr>
      <vt:lpstr>PowerPoint Presentation</vt:lpstr>
      <vt:lpstr>Estimación del tamaño de la población de alto riesgo de VIH en Panamá  </vt:lpstr>
      <vt:lpstr>Estimación del tamaño de la población de alto riesgo de VIH en Panamá  </vt:lpstr>
      <vt:lpstr>Marcadores serológicos de ITS en Poblaciones indígenas de Panamá</vt:lpstr>
      <vt:lpstr>Marcadores serológicos en poblaciones indígenas en Panamá</vt:lpstr>
      <vt:lpstr>Factores asociados a la adherencia de personas con VIH a la terapia antiretroviral</vt:lpstr>
      <vt:lpstr>Factores asociados a la adherencia de personas con VIH a la terapia antiretroviral</vt:lpstr>
      <vt:lpstr>Tratamiento antiretroviral para la disminución de la carga viral </vt:lpstr>
      <vt:lpstr>Tratamiento antiretroviral para la disminución de la carga viral </vt:lpstr>
      <vt:lpstr>Causas de muerte en pacientes con VIH</vt:lpstr>
      <vt:lpstr>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Estudios recientes sobre VIH en Panamá</dc:title>
  <dc:creator>Amador D. Goodridge J.</dc:creator>
  <cp:lastModifiedBy>Amador D. Goodridge J.</cp:lastModifiedBy>
  <cp:revision>138</cp:revision>
  <dcterms:created xsi:type="dcterms:W3CDTF">2019-10-09T03:38:35Z</dcterms:created>
  <dcterms:modified xsi:type="dcterms:W3CDTF">2019-10-09T13:35:30Z</dcterms:modified>
</cp:coreProperties>
</file>