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6"/>
  </p:notesMasterIdLst>
  <p:sldIdLst>
    <p:sldId id="317" r:id="rId2"/>
    <p:sldId id="313" r:id="rId3"/>
    <p:sldId id="284" r:id="rId4"/>
    <p:sldId id="294" r:id="rId5"/>
    <p:sldId id="298" r:id="rId6"/>
    <p:sldId id="302" r:id="rId7"/>
    <p:sldId id="303" r:id="rId8"/>
    <p:sldId id="310" r:id="rId9"/>
    <p:sldId id="304" r:id="rId10"/>
    <p:sldId id="305" r:id="rId11"/>
    <p:sldId id="315" r:id="rId12"/>
    <p:sldId id="306" r:id="rId13"/>
    <p:sldId id="316" r:id="rId14"/>
    <p:sldId id="262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792" userDrawn="1">
          <p15:clr>
            <a:srgbClr val="A4A3A4"/>
          </p15:clr>
        </p15:guide>
        <p15:guide id="3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1" autoAdjust="0"/>
    <p:restoredTop sz="94660"/>
  </p:normalViewPr>
  <p:slideViewPr>
    <p:cSldViewPr snapToGrid="0">
      <p:cViewPr>
        <p:scale>
          <a:sx n="58" d="100"/>
          <a:sy n="58" d="100"/>
        </p:scale>
        <p:origin x="1253" y="10"/>
      </p:cViewPr>
      <p:guideLst>
        <p:guide orient="horz" pos="1872"/>
        <p:guide pos="792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18655aa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a18655aa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dirty="0"/>
              <a:t>-nos falta poner lo q hemos hecho con David al inicio (lo del entornos densamente poblados, ver sitio web), luego vemos detalles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-nos falta poner lo q hemos hecho con David al inicio (lo del entornos densamente poblados, ver sitio web), luego vemos detalles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938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-nos falta poner lo q hemos hecho con David al inicio (lo del entornos densamente poblados, ver sitio web), luego vemos detalles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836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-nos falta poner lo q hemos hecho con David al inicio (lo del entornos densamente poblados, ver sitio web), luego vemos detalles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908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-nos falta poner lo q hemos hecho con David al inicio (lo del entornos densamente poblados, ver sitio web), luego vemos detalles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607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-nos falta poner lo q hemos hecho con David al inicio (lo del entornos densamente poblados, ver sitio web), luego vemos detalles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98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18655aa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a18655aa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dirty="0"/>
              <a:t>-nos falta poner lo q hemos hecho con David al inicio (lo del entornos densamente poblados, ver sitio web), luego vemos detalles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5508103" y="4199"/>
            <a:ext cx="3635897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419" sz="2000" dirty="0">
                <a:solidFill>
                  <a:schemeClr val="lt1"/>
                </a:solidFill>
              </a:rPr>
              <a:t>RAPIDO - 5G</a:t>
            </a:r>
            <a:r>
              <a:rPr lang="en-US" sz="2000" dirty="0">
                <a:solidFill>
                  <a:schemeClr val="lt1"/>
                </a:solidFill>
              </a:rPr>
              <a:t>	</a:t>
            </a:r>
            <a:r>
              <a:rPr lang="en" sz="16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	 </a:t>
            </a:r>
            <a:fld id="{00000000-1234-1234-1234-123412341234}" type="slidenum">
              <a:rPr lang="en" sz="1600" b="0" i="0" u="none" strike="noStrik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r>
              <a:rPr lang="en" sz="1600" b="0" i="0" u="none" strike="noStrik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/14</a:t>
            </a:r>
            <a:endParaRPr sz="1600" b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 b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158" y="37625"/>
            <a:ext cx="54292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position personnalisée">
  <p:cSld name="2_Disposition personnalisé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-1"/>
            <a:ext cx="4553712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553712" y="0"/>
            <a:ext cx="4590288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0" y="6492875"/>
            <a:ext cx="8106936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Sistemas de comunicaciones inalámbricos inteligentes</a:t>
            </a:r>
            <a:endParaRPr sz="16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1353312" y="289931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8106936" y="6492874"/>
            <a:ext cx="1037064" cy="365126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187624" y="25527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0" y="-1"/>
            <a:ext cx="4553712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553712" y="0"/>
            <a:ext cx="4590288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Nube de Computación Móvil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1187624" y="25527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0" y="-1"/>
            <a:ext cx="4553712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553712" y="0"/>
            <a:ext cx="4590288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way to address the bandwidth scarcity issue</a:t>
            </a: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187624" y="25527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0" y="-1"/>
            <a:ext cx="4553712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553712" y="0"/>
            <a:ext cx="4590288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way to address the bandwidth scarcity issue</a:t>
            </a: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a de título">
  <p:cSld name="4_Diapositiva de título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187624" y="25527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0" y="-1"/>
            <a:ext cx="4553712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553712" y="0"/>
            <a:ext cx="4590288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Comunicaciones Inalámbricas		        FIE-UTP 		       Dr. Héctor E. Poveda P.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subTitle" idx="1"/>
          </p:nvPr>
        </p:nvSpPr>
        <p:spPr>
          <a:xfrm>
            <a:off x="1187624" y="25527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0" y="-1"/>
            <a:ext cx="4553712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53712" y="0"/>
            <a:ext cx="4590288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Comunicaciones Inalámbricas		        FIE-UTP 		       Dr. Héctor E. Poveda P.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8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5508103" y="4199"/>
            <a:ext cx="3635897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</a:rPr>
              <a:t>Redes de 5</a:t>
            </a:r>
            <a:r>
              <a:rPr lang="en-US" sz="2000" dirty="0">
                <a:solidFill>
                  <a:schemeClr val="lt1"/>
                </a:solidFill>
              </a:rPr>
              <a:t>G		</a:t>
            </a:r>
            <a:r>
              <a:rPr lang="en" sz="16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sz="1600" b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 b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158" y="37625"/>
            <a:ext cx="5429250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59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6_Diapositiva de títul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1187624" y="25527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0" y="-1"/>
            <a:ext cx="4553712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553712" y="0"/>
            <a:ext cx="4590288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Comunicaciones Inalámbricas		        FIE-UTP 		       Dr. Héctor E. Poveda P.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apositiva de título">
  <p:cSld name="7_Diapositiva de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1187624" y="25527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0" y="-1"/>
            <a:ext cx="4553712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553712" y="0"/>
            <a:ext cx="4590288" cy="1200329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Comunicaciones Inalámbricas		        FIE-UTP 		       Dr. Héctor E. Poveda P.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0" y="1186714"/>
            <a:ext cx="9144000" cy="621791"/>
          </a:xfrm>
          <a:prstGeom prst="rect">
            <a:avLst/>
          </a:prstGeom>
          <a:gradFill>
            <a:gsLst>
              <a:gs pos="0">
                <a:srgbClr val="366092">
                  <a:alpha val="69803"/>
                </a:srgbClr>
              </a:gs>
              <a:gs pos="33000">
                <a:srgbClr val="366092">
                  <a:alpha val="69803"/>
                </a:srgbClr>
              </a:gs>
              <a:gs pos="50000">
                <a:srgbClr val="244061"/>
              </a:gs>
              <a:gs pos="100000">
                <a:schemeClr val="dk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_courante">
    <p:bg>
      <p:bgPr>
        <a:gradFill flip="none" rotWithShape="1">
          <a:gsLst>
            <a:gs pos="0">
              <a:srgbClr val="3C4D62"/>
            </a:gs>
            <a:gs pos="100000">
              <a:srgbClr val="202A3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31/08/2018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Valentin Arbez - Proyecto LoRa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F4C-954B-489D-9308-8BB7F8629792}" type="slidenum">
              <a:rPr lang="fr-FR" smtClean="0"/>
              <a:t>‹Nº›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13410" y="2335665"/>
            <a:ext cx="7886700" cy="4163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Parallélogramme 8"/>
          <p:cNvSpPr/>
          <p:nvPr userDrawn="1"/>
        </p:nvSpPr>
        <p:spPr>
          <a:xfrm rot="190469">
            <a:off x="-675690" y="-1417976"/>
            <a:ext cx="9136380" cy="2611120"/>
          </a:xfrm>
          <a:prstGeom prst="parallelogram">
            <a:avLst>
              <a:gd name="adj" fmla="val 80866"/>
            </a:avLst>
          </a:prstGeom>
          <a:solidFill>
            <a:srgbClr val="8BC9CA"/>
          </a:solidFill>
          <a:ln>
            <a:solidFill>
              <a:srgbClr val="5169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3553692" y="-455098"/>
            <a:ext cx="25631" cy="1630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0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8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36609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</a:rPr>
              <a:t>RAPIDO - </a:t>
            </a:r>
            <a:r>
              <a:rPr lang="en" sz="2000" dirty="0">
                <a:solidFill>
                  <a:schemeClr val="lt1"/>
                </a:solidFill>
              </a:rPr>
              <a:t>5</a:t>
            </a:r>
            <a:r>
              <a:rPr lang="en-US" sz="2000" dirty="0">
                <a:solidFill>
                  <a:schemeClr val="lt1"/>
                </a:solidFill>
              </a:rPr>
              <a:t>G		</a:t>
            </a:r>
            <a:r>
              <a:rPr lang="en" sz="16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 </a:t>
            </a:r>
            <a:fld id="{00000000-1234-1234-1234-123412341234}" type="slidenum">
              <a:rPr lang="en" sz="1600" b="0" i="0" u="none" strike="noStrik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r>
              <a:rPr lang="en" sz="1600" b="0" i="0" u="none" strike="noStrik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/14</a:t>
            </a:r>
            <a:endParaRPr sz="1600" b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00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70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icaciondigital.utp.ac.pa/5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0DC3C7-A9C0-4C51-AB6A-8F5C9782A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142"/>
            <a:ext cx="9144000" cy="5715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000866-F3B9-4F30-9D7D-9AF7AE04D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298" y="5602414"/>
            <a:ext cx="1367702" cy="385762"/>
          </a:xfrm>
          <a:prstGeom prst="rect">
            <a:avLst/>
          </a:prstGeom>
        </p:spPr>
      </p:pic>
      <p:sp>
        <p:nvSpPr>
          <p:cNvPr id="13" name="Google Shape;301;p39">
            <a:extLst>
              <a:ext uri="{FF2B5EF4-FFF2-40B4-BE49-F238E27FC236}">
                <a16:creationId xmlns:a16="http://schemas.microsoft.com/office/drawing/2014/main" id="{8B32FE97-55AD-427D-BAE4-A22FD7675C46}"/>
              </a:ext>
            </a:extLst>
          </p:cNvPr>
          <p:cNvSpPr txBox="1"/>
          <p:nvPr/>
        </p:nvSpPr>
        <p:spPr>
          <a:xfrm>
            <a:off x="1257300" y="5847922"/>
            <a:ext cx="64008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chemeClr val="tx1"/>
                </a:solidFill>
              </a:rPr>
              <a:t>www.comunicaciondigital.utp.ac.pa/5G</a:t>
            </a:r>
            <a:endParaRPr lang="en" sz="2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D0222588-923B-4B9A-AC6E-AEC2F95CC6BD}"/>
              </a:ext>
            </a:extLst>
          </p:cNvPr>
          <p:cNvSpPr/>
          <p:nvPr/>
        </p:nvSpPr>
        <p:spPr>
          <a:xfrm>
            <a:off x="6247378" y="5354216"/>
            <a:ext cx="1528920" cy="63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ITE15-021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Google Shape;146;p23">
            <a:extLst>
              <a:ext uri="{FF2B5EF4-FFF2-40B4-BE49-F238E27FC236}">
                <a16:creationId xmlns:a16="http://schemas.microsoft.com/office/drawing/2014/main" id="{C3833483-EEDC-4D7A-8BE0-E1980BD8007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77473" y="5742114"/>
            <a:ext cx="923258" cy="4253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DA13F4C-954B-489D-9308-8BB7F8629792}" type="slidenum">
              <a:rPr lang="fr-FR" smtClean="0"/>
              <a:t>10</a:t>
            </a:fld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318163" y="3366350"/>
            <a:ext cx="1099249" cy="982801"/>
            <a:chOff x="6419214" y="489098"/>
            <a:chExt cx="3349942" cy="2988742"/>
          </a:xfrm>
        </p:grpSpPr>
        <p:pic>
          <p:nvPicPr>
            <p:cNvPr id="12" name="Picture 10" descr="RÃ©sultats de recherche d'images pour Â«Â icon antenne svgÂ Â»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214" y="489098"/>
              <a:ext cx="1179393" cy="1179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Ã©sultats de recherche d'images pour Â«Â LoraÂ Â»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512" y="1067151"/>
              <a:ext cx="782190" cy="78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RÃ©sultats de recherche d'images pour Â«Â raspberry pi schemaÂ Â»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167" y="2200156"/>
              <a:ext cx="1892989" cy="127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orme libre 14"/>
            <p:cNvSpPr/>
            <p:nvPr/>
          </p:nvSpPr>
          <p:spPr>
            <a:xfrm>
              <a:off x="6990080" y="1615440"/>
              <a:ext cx="1361440" cy="612098"/>
            </a:xfrm>
            <a:custGeom>
              <a:avLst/>
              <a:gdLst>
                <a:gd name="connsiteX0" fmla="*/ 0 w 1361440"/>
                <a:gd name="connsiteY0" fmla="*/ 0 h 612098"/>
                <a:gd name="connsiteX1" fmla="*/ 264160 w 1361440"/>
                <a:gd name="connsiteY1" fmla="*/ 264160 h 612098"/>
                <a:gd name="connsiteX2" fmla="*/ 1005840 w 1361440"/>
                <a:gd name="connsiteY2" fmla="*/ 325120 h 612098"/>
                <a:gd name="connsiteX3" fmla="*/ 1361440 w 1361440"/>
                <a:gd name="connsiteY3" fmla="*/ 609600 h 6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440" h="612098">
                  <a:moveTo>
                    <a:pt x="0" y="0"/>
                  </a:moveTo>
                  <a:cubicBezTo>
                    <a:pt x="48260" y="104986"/>
                    <a:pt x="96520" y="209973"/>
                    <a:pt x="264160" y="264160"/>
                  </a:cubicBezTo>
                  <a:cubicBezTo>
                    <a:pt x="431800" y="318347"/>
                    <a:pt x="822960" y="267547"/>
                    <a:pt x="1005840" y="325120"/>
                  </a:cubicBezTo>
                  <a:cubicBezTo>
                    <a:pt x="1188720" y="382693"/>
                    <a:pt x="1259840" y="640080"/>
                    <a:pt x="1361440" y="609600"/>
                  </a:cubicBezTo>
                </a:path>
              </a:pathLst>
            </a:cu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>
            <a:off x="1419396" y="3236498"/>
            <a:ext cx="2092270" cy="879282"/>
          </a:xfrm>
          <a:prstGeom prst="straightConnector1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349505" y="4190406"/>
            <a:ext cx="2014537" cy="55226"/>
          </a:xfrm>
          <a:prstGeom prst="straightConnector1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974397" y="4387021"/>
            <a:ext cx="1508372" cy="766741"/>
          </a:xfrm>
          <a:prstGeom prst="straightConnector1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541049" y="4213335"/>
            <a:ext cx="1162800" cy="375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92275" y="5930451"/>
            <a:ext cx="1387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50">
                <a:solidFill>
                  <a:schemeClr val="accent2">
                    <a:lumMod val="60000"/>
                    <a:lumOff val="40000"/>
                  </a:schemeClr>
                </a:solidFill>
              </a:rPr>
              <a:t>Nodos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448914" y="5920927"/>
            <a:ext cx="1387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Gateway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38089" y="5989202"/>
            <a:ext cx="2174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50">
                <a:solidFill>
                  <a:schemeClr val="accent2">
                    <a:lumMod val="60000"/>
                    <a:lumOff val="40000"/>
                  </a:schemeClr>
                </a:solidFill>
              </a:rPr>
              <a:t>Servidor de aplicación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012714" y="4258506"/>
            <a:ext cx="1387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LoRa</a:t>
            </a:r>
            <a:endParaRPr lang="fr-FR" sz="105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49617" y="4300615"/>
            <a:ext cx="1387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accent4">
                    <a:lumMod val="75000"/>
                  </a:schemeClr>
                </a:solidFill>
              </a:rPr>
              <a:t>Ethernet/</a:t>
            </a:r>
            <a:r>
              <a:rPr lang="fr-FR" sz="1050" dirty="0" err="1">
                <a:solidFill>
                  <a:schemeClr val="accent4">
                    <a:lumMod val="75000"/>
                  </a:schemeClr>
                </a:solidFill>
              </a:rPr>
              <a:t>WiFi</a:t>
            </a:r>
            <a:endParaRPr lang="fr-FR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659438" y="2940250"/>
            <a:ext cx="45710" cy="328673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5370137" y="2940250"/>
            <a:ext cx="26924" cy="328673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ag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03" y="3739629"/>
            <a:ext cx="947411" cy="947411"/>
          </a:xfrm>
          <a:prstGeom prst="rect">
            <a:avLst/>
          </a:prstGeom>
        </p:spPr>
      </p:pic>
      <p:cxnSp>
        <p:nvCxnSpPr>
          <p:cNvPr id="93" name="Connecteur droit avec flèche 92"/>
          <p:cNvCxnSpPr/>
          <p:nvPr/>
        </p:nvCxnSpPr>
        <p:spPr>
          <a:xfrm flipV="1">
            <a:off x="6922770" y="3828010"/>
            <a:ext cx="963931" cy="415674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V="1">
            <a:off x="6893300" y="2965194"/>
            <a:ext cx="791295" cy="1007737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>
            <a:off x="6887533" y="4556411"/>
            <a:ext cx="1135097" cy="221756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01" y="5385086"/>
            <a:ext cx="582972" cy="582972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98" y="4471635"/>
            <a:ext cx="589660" cy="589660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40" y="3347515"/>
            <a:ext cx="730724" cy="730724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40" y="2465657"/>
            <a:ext cx="614520" cy="614520"/>
          </a:xfrm>
          <a:prstGeom prst="rect">
            <a:avLst/>
          </a:prstGeom>
        </p:spPr>
      </p:pic>
      <p:cxnSp>
        <p:nvCxnSpPr>
          <p:cNvPr id="107" name="Connecteur droit avec flèche 106"/>
          <p:cNvCxnSpPr/>
          <p:nvPr/>
        </p:nvCxnSpPr>
        <p:spPr>
          <a:xfrm>
            <a:off x="6809813" y="4699168"/>
            <a:ext cx="1026398" cy="80586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e 93"/>
          <p:cNvGrpSpPr/>
          <p:nvPr/>
        </p:nvGrpSpPr>
        <p:grpSpPr>
          <a:xfrm>
            <a:off x="302924" y="2706808"/>
            <a:ext cx="1296756" cy="1065887"/>
            <a:chOff x="403898" y="1801764"/>
            <a:chExt cx="1729008" cy="1421183"/>
          </a:xfrm>
        </p:grpSpPr>
        <p:grpSp>
          <p:nvGrpSpPr>
            <p:cNvPr id="29" name="Groupe 28"/>
            <p:cNvGrpSpPr/>
            <p:nvPr/>
          </p:nvGrpSpPr>
          <p:grpSpPr>
            <a:xfrm>
              <a:off x="403898" y="1801764"/>
              <a:ext cx="1729008" cy="1393687"/>
              <a:chOff x="403898" y="1690254"/>
              <a:chExt cx="1729008" cy="1393687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646111" y="1690254"/>
                <a:ext cx="1486795" cy="1169433"/>
                <a:chOff x="554441" y="1347074"/>
                <a:chExt cx="4282890" cy="3498432"/>
              </a:xfrm>
            </p:grpSpPr>
            <p:pic>
              <p:nvPicPr>
                <p:cNvPr id="35" name="Picture 2" descr="RÃ©sultats de recherche d'images pour Â«Â photon particleÂ Â»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8989" y="2148121"/>
                  <a:ext cx="617854" cy="1160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8064" y="1900618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441" y="2713063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121" y="3421616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1755" y="3793469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5663" y="3917463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0" descr="RÃ©sultats de recherche d'images pour Â«Â icon antenne svgÂ Â»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6843" y="1347074"/>
                  <a:ext cx="1179393" cy="1179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" descr="RÃ©sultats de recherche d'images pour Â«Â LoraÂ Â»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5141" y="1925127"/>
                  <a:ext cx="782190" cy="7821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3" name="Connecteur en arc 42"/>
                <p:cNvCxnSpPr>
                  <a:endCxn id="41" idx="2"/>
                </p:cNvCxnSpPr>
                <p:nvPr/>
              </p:nvCxnSpPr>
              <p:spPr>
                <a:xfrm flipV="1">
                  <a:off x="3266843" y="2526467"/>
                  <a:ext cx="589697" cy="70832"/>
                </a:xfrm>
                <a:prstGeom prst="curvedConnector2">
                  <a:avLst/>
                </a:prstGeom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Forme libre 43"/>
                <p:cNvSpPr/>
                <p:nvPr/>
              </p:nvSpPr>
              <p:spPr>
                <a:xfrm>
                  <a:off x="1348509" y="2509707"/>
                  <a:ext cx="1290320" cy="306172"/>
                </a:xfrm>
                <a:custGeom>
                  <a:avLst/>
                  <a:gdLst>
                    <a:gd name="connsiteX0" fmla="*/ 0 w 1290320"/>
                    <a:gd name="connsiteY0" fmla="*/ 91440 h 306172"/>
                    <a:gd name="connsiteX1" fmla="*/ 345440 w 1290320"/>
                    <a:gd name="connsiteY1" fmla="*/ 304800 h 306172"/>
                    <a:gd name="connsiteX2" fmla="*/ 1290320 w 1290320"/>
                    <a:gd name="connsiteY2" fmla="*/ 0 h 306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0320" h="306172">
                      <a:moveTo>
                        <a:pt x="0" y="91440"/>
                      </a:moveTo>
                      <a:cubicBezTo>
                        <a:pt x="65193" y="205740"/>
                        <a:pt x="130387" y="320040"/>
                        <a:pt x="345440" y="304800"/>
                      </a:cubicBezTo>
                      <a:cubicBezTo>
                        <a:pt x="560493" y="289560"/>
                        <a:pt x="925406" y="144780"/>
                        <a:pt x="129032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45" name="Forme libre 44"/>
                <p:cNvSpPr/>
                <p:nvPr/>
              </p:nvSpPr>
              <p:spPr>
                <a:xfrm>
                  <a:off x="931949" y="2589398"/>
                  <a:ext cx="1737360" cy="892239"/>
                </a:xfrm>
                <a:custGeom>
                  <a:avLst/>
                  <a:gdLst>
                    <a:gd name="connsiteX0" fmla="*/ 0 w 1737360"/>
                    <a:gd name="connsiteY0" fmla="*/ 822960 h 892239"/>
                    <a:gd name="connsiteX1" fmla="*/ 182880 w 1737360"/>
                    <a:gd name="connsiteY1" fmla="*/ 883920 h 892239"/>
                    <a:gd name="connsiteX2" fmla="*/ 731520 w 1737360"/>
                    <a:gd name="connsiteY2" fmla="*/ 660400 h 892239"/>
                    <a:gd name="connsiteX3" fmla="*/ 1737360 w 1737360"/>
                    <a:gd name="connsiteY3" fmla="*/ 0 h 892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7360" h="892239">
                      <a:moveTo>
                        <a:pt x="0" y="822960"/>
                      </a:moveTo>
                      <a:cubicBezTo>
                        <a:pt x="30480" y="866986"/>
                        <a:pt x="60960" y="911013"/>
                        <a:pt x="182880" y="883920"/>
                      </a:cubicBezTo>
                      <a:cubicBezTo>
                        <a:pt x="304800" y="856827"/>
                        <a:pt x="472440" y="807720"/>
                        <a:pt x="731520" y="660400"/>
                      </a:cubicBezTo>
                      <a:cubicBezTo>
                        <a:pt x="990600" y="513080"/>
                        <a:pt x="1363980" y="256540"/>
                        <a:pt x="17373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1439949" y="2711318"/>
                  <a:ext cx="1209040" cy="1545958"/>
                </a:xfrm>
                <a:custGeom>
                  <a:avLst/>
                  <a:gdLst>
                    <a:gd name="connsiteX0" fmla="*/ 0 w 1209040"/>
                    <a:gd name="connsiteY0" fmla="*/ 1412240 h 1545958"/>
                    <a:gd name="connsiteX1" fmla="*/ 71120 w 1209040"/>
                    <a:gd name="connsiteY1" fmla="*/ 1544320 h 1545958"/>
                    <a:gd name="connsiteX2" fmla="*/ 325120 w 1209040"/>
                    <a:gd name="connsiteY2" fmla="*/ 1330960 h 1545958"/>
                    <a:gd name="connsiteX3" fmla="*/ 1209040 w 1209040"/>
                    <a:gd name="connsiteY3" fmla="*/ 0 h 154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040" h="1545958">
                      <a:moveTo>
                        <a:pt x="0" y="1412240"/>
                      </a:moveTo>
                      <a:cubicBezTo>
                        <a:pt x="8466" y="1485053"/>
                        <a:pt x="16933" y="1557867"/>
                        <a:pt x="71120" y="1544320"/>
                      </a:cubicBezTo>
                      <a:cubicBezTo>
                        <a:pt x="125307" y="1530773"/>
                        <a:pt x="135467" y="1588347"/>
                        <a:pt x="325120" y="1330960"/>
                      </a:cubicBezTo>
                      <a:cubicBezTo>
                        <a:pt x="514773" y="1073573"/>
                        <a:pt x="1048173" y="254000"/>
                        <a:pt x="120904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2303549" y="2884038"/>
                  <a:ext cx="365760" cy="1835330"/>
                </a:xfrm>
                <a:custGeom>
                  <a:avLst/>
                  <a:gdLst>
                    <a:gd name="connsiteX0" fmla="*/ 0 w 365760"/>
                    <a:gd name="connsiteY0" fmla="*/ 1615440 h 1835330"/>
                    <a:gd name="connsiteX1" fmla="*/ 71120 w 365760"/>
                    <a:gd name="connsiteY1" fmla="*/ 1828800 h 1835330"/>
                    <a:gd name="connsiteX2" fmla="*/ 345440 w 365760"/>
                    <a:gd name="connsiteY2" fmla="*/ 1635760 h 1835330"/>
                    <a:gd name="connsiteX3" fmla="*/ 182880 w 365760"/>
                    <a:gd name="connsiteY3" fmla="*/ 345440 h 1835330"/>
                    <a:gd name="connsiteX4" fmla="*/ 365760 w 365760"/>
                    <a:gd name="connsiteY4" fmla="*/ 0 h 1835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0" h="1835330">
                      <a:moveTo>
                        <a:pt x="0" y="1615440"/>
                      </a:moveTo>
                      <a:cubicBezTo>
                        <a:pt x="6773" y="1720426"/>
                        <a:pt x="13547" y="1825413"/>
                        <a:pt x="71120" y="1828800"/>
                      </a:cubicBezTo>
                      <a:cubicBezTo>
                        <a:pt x="128693" y="1832187"/>
                        <a:pt x="326813" y="1882987"/>
                        <a:pt x="345440" y="1635760"/>
                      </a:cubicBezTo>
                      <a:cubicBezTo>
                        <a:pt x="364067" y="1388533"/>
                        <a:pt x="179493" y="618067"/>
                        <a:pt x="182880" y="345440"/>
                      </a:cubicBezTo>
                      <a:cubicBezTo>
                        <a:pt x="186267" y="72813"/>
                        <a:pt x="314960" y="62653"/>
                        <a:pt x="3657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48" name="Forme libre 47"/>
                <p:cNvSpPr/>
                <p:nvPr/>
              </p:nvSpPr>
              <p:spPr>
                <a:xfrm>
                  <a:off x="3106189" y="3087238"/>
                  <a:ext cx="467360" cy="1758268"/>
                </a:xfrm>
                <a:custGeom>
                  <a:avLst/>
                  <a:gdLst>
                    <a:gd name="connsiteX0" fmla="*/ 0 w 467360"/>
                    <a:gd name="connsiteY0" fmla="*/ 1544320 h 1758268"/>
                    <a:gd name="connsiteX1" fmla="*/ 162560 w 467360"/>
                    <a:gd name="connsiteY1" fmla="*/ 1706880 h 1758268"/>
                    <a:gd name="connsiteX2" fmla="*/ 467360 w 467360"/>
                    <a:gd name="connsiteY2" fmla="*/ 751840 h 1758268"/>
                    <a:gd name="connsiteX3" fmla="*/ 162560 w 467360"/>
                    <a:gd name="connsiteY3" fmla="*/ 0 h 175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360" h="1758268">
                      <a:moveTo>
                        <a:pt x="0" y="1544320"/>
                      </a:moveTo>
                      <a:cubicBezTo>
                        <a:pt x="42333" y="1691640"/>
                        <a:pt x="84667" y="1838960"/>
                        <a:pt x="162560" y="1706880"/>
                      </a:cubicBezTo>
                      <a:cubicBezTo>
                        <a:pt x="240453" y="1574800"/>
                        <a:pt x="467360" y="1036320"/>
                        <a:pt x="467360" y="751840"/>
                      </a:cubicBezTo>
                      <a:cubicBezTo>
                        <a:pt x="467360" y="467360"/>
                        <a:pt x="79587" y="66040"/>
                        <a:pt x="1625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</p:grpSp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09" y="2573323"/>
                <a:ext cx="283201" cy="283201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98" y="2185318"/>
                <a:ext cx="208630" cy="208630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667" y="2830319"/>
                <a:ext cx="253622" cy="253622"/>
              </a:xfrm>
              <a:prstGeom prst="rect">
                <a:avLst/>
              </a:prstGeom>
            </p:spPr>
          </p:pic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47" y="1748892"/>
                <a:ext cx="252619" cy="252619"/>
              </a:xfrm>
              <a:prstGeom prst="rect">
                <a:avLst/>
              </a:prstGeom>
            </p:spPr>
          </p:pic>
        </p:grpSp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48" y="2846882"/>
              <a:ext cx="376065" cy="376065"/>
            </a:xfrm>
            <a:prstGeom prst="rect">
              <a:avLst/>
            </a:prstGeom>
          </p:spPr>
        </p:pic>
      </p:grpSp>
      <p:grpSp>
        <p:nvGrpSpPr>
          <p:cNvPr id="104" name="Groupe 103"/>
          <p:cNvGrpSpPr/>
          <p:nvPr/>
        </p:nvGrpSpPr>
        <p:grpSpPr>
          <a:xfrm>
            <a:off x="221270" y="3811856"/>
            <a:ext cx="1296756" cy="1065887"/>
            <a:chOff x="403898" y="1801764"/>
            <a:chExt cx="1729008" cy="1421183"/>
          </a:xfrm>
        </p:grpSpPr>
        <p:grpSp>
          <p:nvGrpSpPr>
            <p:cNvPr id="105" name="Groupe 104"/>
            <p:cNvGrpSpPr/>
            <p:nvPr/>
          </p:nvGrpSpPr>
          <p:grpSpPr>
            <a:xfrm>
              <a:off x="403898" y="1801764"/>
              <a:ext cx="1729008" cy="1393687"/>
              <a:chOff x="403898" y="1690254"/>
              <a:chExt cx="1729008" cy="1393687"/>
            </a:xfrm>
          </p:grpSpPr>
          <p:grpSp>
            <p:nvGrpSpPr>
              <p:cNvPr id="108" name="Groupe 107"/>
              <p:cNvGrpSpPr/>
              <p:nvPr/>
            </p:nvGrpSpPr>
            <p:grpSpPr>
              <a:xfrm>
                <a:off x="646111" y="1690254"/>
                <a:ext cx="1486795" cy="1169433"/>
                <a:chOff x="554441" y="1347074"/>
                <a:chExt cx="4282890" cy="3498432"/>
              </a:xfrm>
            </p:grpSpPr>
            <p:pic>
              <p:nvPicPr>
                <p:cNvPr id="113" name="Picture 2" descr="RÃ©sultats de recherche d'images pour Â«Â photon particleÂ Â»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8989" y="2148121"/>
                  <a:ext cx="617854" cy="1160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8064" y="1900618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441" y="2713063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121" y="3421616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1755" y="3793469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5663" y="3917463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10" descr="RÃ©sultats de recherche d'images pour Â«Â icon antenne svgÂ Â»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6843" y="1347074"/>
                  <a:ext cx="1179393" cy="1179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4" descr="RÃ©sultats de recherche d'images pour Â«Â LoraÂ Â»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5141" y="1925127"/>
                  <a:ext cx="782190" cy="7821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21" name="Connecteur en arc 120"/>
                <p:cNvCxnSpPr>
                  <a:endCxn id="119" idx="2"/>
                </p:cNvCxnSpPr>
                <p:nvPr/>
              </p:nvCxnSpPr>
              <p:spPr>
                <a:xfrm flipV="1">
                  <a:off x="3266843" y="2526467"/>
                  <a:ext cx="589697" cy="70832"/>
                </a:xfrm>
                <a:prstGeom prst="curvedConnector2">
                  <a:avLst/>
                </a:prstGeom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Forme libre 121"/>
                <p:cNvSpPr/>
                <p:nvPr/>
              </p:nvSpPr>
              <p:spPr>
                <a:xfrm>
                  <a:off x="1348509" y="2509707"/>
                  <a:ext cx="1290320" cy="306172"/>
                </a:xfrm>
                <a:custGeom>
                  <a:avLst/>
                  <a:gdLst>
                    <a:gd name="connsiteX0" fmla="*/ 0 w 1290320"/>
                    <a:gd name="connsiteY0" fmla="*/ 91440 h 306172"/>
                    <a:gd name="connsiteX1" fmla="*/ 345440 w 1290320"/>
                    <a:gd name="connsiteY1" fmla="*/ 304800 h 306172"/>
                    <a:gd name="connsiteX2" fmla="*/ 1290320 w 1290320"/>
                    <a:gd name="connsiteY2" fmla="*/ 0 h 306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0320" h="306172">
                      <a:moveTo>
                        <a:pt x="0" y="91440"/>
                      </a:moveTo>
                      <a:cubicBezTo>
                        <a:pt x="65193" y="205740"/>
                        <a:pt x="130387" y="320040"/>
                        <a:pt x="345440" y="304800"/>
                      </a:cubicBezTo>
                      <a:cubicBezTo>
                        <a:pt x="560493" y="289560"/>
                        <a:pt x="925406" y="144780"/>
                        <a:pt x="129032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123" name="Forme libre 122"/>
                <p:cNvSpPr/>
                <p:nvPr/>
              </p:nvSpPr>
              <p:spPr>
                <a:xfrm>
                  <a:off x="931949" y="2589398"/>
                  <a:ext cx="1737360" cy="892239"/>
                </a:xfrm>
                <a:custGeom>
                  <a:avLst/>
                  <a:gdLst>
                    <a:gd name="connsiteX0" fmla="*/ 0 w 1737360"/>
                    <a:gd name="connsiteY0" fmla="*/ 822960 h 892239"/>
                    <a:gd name="connsiteX1" fmla="*/ 182880 w 1737360"/>
                    <a:gd name="connsiteY1" fmla="*/ 883920 h 892239"/>
                    <a:gd name="connsiteX2" fmla="*/ 731520 w 1737360"/>
                    <a:gd name="connsiteY2" fmla="*/ 660400 h 892239"/>
                    <a:gd name="connsiteX3" fmla="*/ 1737360 w 1737360"/>
                    <a:gd name="connsiteY3" fmla="*/ 0 h 892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7360" h="892239">
                      <a:moveTo>
                        <a:pt x="0" y="822960"/>
                      </a:moveTo>
                      <a:cubicBezTo>
                        <a:pt x="30480" y="866986"/>
                        <a:pt x="60960" y="911013"/>
                        <a:pt x="182880" y="883920"/>
                      </a:cubicBezTo>
                      <a:cubicBezTo>
                        <a:pt x="304800" y="856827"/>
                        <a:pt x="472440" y="807720"/>
                        <a:pt x="731520" y="660400"/>
                      </a:cubicBezTo>
                      <a:cubicBezTo>
                        <a:pt x="990600" y="513080"/>
                        <a:pt x="1363980" y="256540"/>
                        <a:pt x="17373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124" name="Forme libre 123"/>
                <p:cNvSpPr/>
                <p:nvPr/>
              </p:nvSpPr>
              <p:spPr>
                <a:xfrm>
                  <a:off x="1439949" y="2711318"/>
                  <a:ext cx="1209040" cy="1545958"/>
                </a:xfrm>
                <a:custGeom>
                  <a:avLst/>
                  <a:gdLst>
                    <a:gd name="connsiteX0" fmla="*/ 0 w 1209040"/>
                    <a:gd name="connsiteY0" fmla="*/ 1412240 h 1545958"/>
                    <a:gd name="connsiteX1" fmla="*/ 71120 w 1209040"/>
                    <a:gd name="connsiteY1" fmla="*/ 1544320 h 1545958"/>
                    <a:gd name="connsiteX2" fmla="*/ 325120 w 1209040"/>
                    <a:gd name="connsiteY2" fmla="*/ 1330960 h 1545958"/>
                    <a:gd name="connsiteX3" fmla="*/ 1209040 w 1209040"/>
                    <a:gd name="connsiteY3" fmla="*/ 0 h 154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040" h="1545958">
                      <a:moveTo>
                        <a:pt x="0" y="1412240"/>
                      </a:moveTo>
                      <a:cubicBezTo>
                        <a:pt x="8466" y="1485053"/>
                        <a:pt x="16933" y="1557867"/>
                        <a:pt x="71120" y="1544320"/>
                      </a:cubicBezTo>
                      <a:cubicBezTo>
                        <a:pt x="125307" y="1530773"/>
                        <a:pt x="135467" y="1588347"/>
                        <a:pt x="325120" y="1330960"/>
                      </a:cubicBezTo>
                      <a:cubicBezTo>
                        <a:pt x="514773" y="1073573"/>
                        <a:pt x="1048173" y="254000"/>
                        <a:pt x="120904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125" name="Forme libre 124"/>
                <p:cNvSpPr/>
                <p:nvPr/>
              </p:nvSpPr>
              <p:spPr>
                <a:xfrm>
                  <a:off x="2303549" y="2884038"/>
                  <a:ext cx="365760" cy="1835330"/>
                </a:xfrm>
                <a:custGeom>
                  <a:avLst/>
                  <a:gdLst>
                    <a:gd name="connsiteX0" fmla="*/ 0 w 365760"/>
                    <a:gd name="connsiteY0" fmla="*/ 1615440 h 1835330"/>
                    <a:gd name="connsiteX1" fmla="*/ 71120 w 365760"/>
                    <a:gd name="connsiteY1" fmla="*/ 1828800 h 1835330"/>
                    <a:gd name="connsiteX2" fmla="*/ 345440 w 365760"/>
                    <a:gd name="connsiteY2" fmla="*/ 1635760 h 1835330"/>
                    <a:gd name="connsiteX3" fmla="*/ 182880 w 365760"/>
                    <a:gd name="connsiteY3" fmla="*/ 345440 h 1835330"/>
                    <a:gd name="connsiteX4" fmla="*/ 365760 w 365760"/>
                    <a:gd name="connsiteY4" fmla="*/ 0 h 1835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0" h="1835330">
                      <a:moveTo>
                        <a:pt x="0" y="1615440"/>
                      </a:moveTo>
                      <a:cubicBezTo>
                        <a:pt x="6773" y="1720426"/>
                        <a:pt x="13547" y="1825413"/>
                        <a:pt x="71120" y="1828800"/>
                      </a:cubicBezTo>
                      <a:cubicBezTo>
                        <a:pt x="128693" y="1832187"/>
                        <a:pt x="326813" y="1882987"/>
                        <a:pt x="345440" y="1635760"/>
                      </a:cubicBezTo>
                      <a:cubicBezTo>
                        <a:pt x="364067" y="1388533"/>
                        <a:pt x="179493" y="618067"/>
                        <a:pt x="182880" y="345440"/>
                      </a:cubicBezTo>
                      <a:cubicBezTo>
                        <a:pt x="186267" y="72813"/>
                        <a:pt x="314960" y="62653"/>
                        <a:pt x="3657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126" name="Forme libre 125"/>
                <p:cNvSpPr/>
                <p:nvPr/>
              </p:nvSpPr>
              <p:spPr>
                <a:xfrm>
                  <a:off x="3106189" y="3087238"/>
                  <a:ext cx="467360" cy="1758268"/>
                </a:xfrm>
                <a:custGeom>
                  <a:avLst/>
                  <a:gdLst>
                    <a:gd name="connsiteX0" fmla="*/ 0 w 467360"/>
                    <a:gd name="connsiteY0" fmla="*/ 1544320 h 1758268"/>
                    <a:gd name="connsiteX1" fmla="*/ 162560 w 467360"/>
                    <a:gd name="connsiteY1" fmla="*/ 1706880 h 1758268"/>
                    <a:gd name="connsiteX2" fmla="*/ 467360 w 467360"/>
                    <a:gd name="connsiteY2" fmla="*/ 751840 h 1758268"/>
                    <a:gd name="connsiteX3" fmla="*/ 162560 w 467360"/>
                    <a:gd name="connsiteY3" fmla="*/ 0 h 175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360" h="1758268">
                      <a:moveTo>
                        <a:pt x="0" y="1544320"/>
                      </a:moveTo>
                      <a:cubicBezTo>
                        <a:pt x="42333" y="1691640"/>
                        <a:pt x="84667" y="1838960"/>
                        <a:pt x="162560" y="1706880"/>
                      </a:cubicBezTo>
                      <a:cubicBezTo>
                        <a:pt x="240453" y="1574800"/>
                        <a:pt x="467360" y="1036320"/>
                        <a:pt x="467360" y="751840"/>
                      </a:cubicBezTo>
                      <a:cubicBezTo>
                        <a:pt x="467360" y="467360"/>
                        <a:pt x="79587" y="66040"/>
                        <a:pt x="1625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</p:grpSp>
          <p:pic>
            <p:nvPicPr>
              <p:cNvPr id="109" name="Image 10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09" y="2573323"/>
                <a:ext cx="283201" cy="283201"/>
              </a:xfrm>
              <a:prstGeom prst="rect">
                <a:avLst/>
              </a:prstGeom>
            </p:spPr>
          </p:pic>
          <p:pic>
            <p:nvPicPr>
              <p:cNvPr id="110" name="Image 10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98" y="2185318"/>
                <a:ext cx="208630" cy="208630"/>
              </a:xfrm>
              <a:prstGeom prst="rect">
                <a:avLst/>
              </a:prstGeom>
            </p:spPr>
          </p:pic>
          <p:pic>
            <p:nvPicPr>
              <p:cNvPr id="111" name="Image 11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667" y="2830319"/>
                <a:ext cx="253622" cy="253622"/>
              </a:xfrm>
              <a:prstGeom prst="rect">
                <a:avLst/>
              </a:prstGeom>
            </p:spPr>
          </p:pic>
          <p:pic>
            <p:nvPicPr>
              <p:cNvPr id="112" name="Image 11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47" y="1748892"/>
                <a:ext cx="252619" cy="252619"/>
              </a:xfrm>
              <a:prstGeom prst="rect">
                <a:avLst/>
              </a:prstGeom>
            </p:spPr>
          </p:pic>
        </p:grpSp>
        <p:pic>
          <p:nvPicPr>
            <p:cNvPr id="106" name="Image 10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48" y="2846882"/>
              <a:ext cx="376065" cy="376065"/>
            </a:xfrm>
            <a:prstGeom prst="rect">
              <a:avLst/>
            </a:prstGeom>
          </p:spPr>
        </p:pic>
      </p:grpSp>
      <p:grpSp>
        <p:nvGrpSpPr>
          <p:cNvPr id="127" name="Groupe 126"/>
          <p:cNvGrpSpPr/>
          <p:nvPr/>
        </p:nvGrpSpPr>
        <p:grpSpPr>
          <a:xfrm>
            <a:off x="460754" y="4915822"/>
            <a:ext cx="1296756" cy="1065887"/>
            <a:chOff x="403898" y="1801764"/>
            <a:chExt cx="1729008" cy="1421183"/>
          </a:xfrm>
        </p:grpSpPr>
        <p:grpSp>
          <p:nvGrpSpPr>
            <p:cNvPr id="128" name="Groupe 127"/>
            <p:cNvGrpSpPr/>
            <p:nvPr/>
          </p:nvGrpSpPr>
          <p:grpSpPr>
            <a:xfrm>
              <a:off x="403898" y="1801764"/>
              <a:ext cx="1729008" cy="1393687"/>
              <a:chOff x="403898" y="1690254"/>
              <a:chExt cx="1729008" cy="1393687"/>
            </a:xfrm>
          </p:grpSpPr>
          <p:grpSp>
            <p:nvGrpSpPr>
              <p:cNvPr id="130" name="Groupe 129"/>
              <p:cNvGrpSpPr/>
              <p:nvPr/>
            </p:nvGrpSpPr>
            <p:grpSpPr>
              <a:xfrm>
                <a:off x="646111" y="1690254"/>
                <a:ext cx="1486795" cy="1169433"/>
                <a:chOff x="554441" y="1347074"/>
                <a:chExt cx="4282890" cy="3498432"/>
              </a:xfrm>
            </p:grpSpPr>
            <p:pic>
              <p:nvPicPr>
                <p:cNvPr id="135" name="Picture 2" descr="RÃ©sultats de recherche d'images pour Â«Â photon particleÂ Â»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8989" y="2148121"/>
                  <a:ext cx="617854" cy="1160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8064" y="1900618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441" y="2713063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121" y="3421616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9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1755" y="3793469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0" name="Picture 4" descr="RÃ©sultats de recherche d'images pour Â«Â sensor icon temperatureÂ Â»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5663" y="3917463"/>
                  <a:ext cx="783908" cy="783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10" descr="RÃ©sultats de recherche d'images pour Â«Â icon antenne svgÂ Â»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6843" y="1347074"/>
                  <a:ext cx="1179393" cy="1179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4" descr="RÃ©sultats de recherche d'images pour Â«Â LoraÂ Â»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5141" y="1925127"/>
                  <a:ext cx="782190" cy="7821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43" name="Connecteur en arc 142"/>
                <p:cNvCxnSpPr>
                  <a:endCxn id="141" idx="2"/>
                </p:cNvCxnSpPr>
                <p:nvPr/>
              </p:nvCxnSpPr>
              <p:spPr>
                <a:xfrm flipV="1">
                  <a:off x="3266843" y="2526467"/>
                  <a:ext cx="589697" cy="70832"/>
                </a:xfrm>
                <a:prstGeom prst="curvedConnector2">
                  <a:avLst/>
                </a:prstGeom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Forme libre 143"/>
                <p:cNvSpPr/>
                <p:nvPr/>
              </p:nvSpPr>
              <p:spPr>
                <a:xfrm>
                  <a:off x="1348509" y="2509707"/>
                  <a:ext cx="1290320" cy="306172"/>
                </a:xfrm>
                <a:custGeom>
                  <a:avLst/>
                  <a:gdLst>
                    <a:gd name="connsiteX0" fmla="*/ 0 w 1290320"/>
                    <a:gd name="connsiteY0" fmla="*/ 91440 h 306172"/>
                    <a:gd name="connsiteX1" fmla="*/ 345440 w 1290320"/>
                    <a:gd name="connsiteY1" fmla="*/ 304800 h 306172"/>
                    <a:gd name="connsiteX2" fmla="*/ 1290320 w 1290320"/>
                    <a:gd name="connsiteY2" fmla="*/ 0 h 306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0320" h="306172">
                      <a:moveTo>
                        <a:pt x="0" y="91440"/>
                      </a:moveTo>
                      <a:cubicBezTo>
                        <a:pt x="65193" y="205740"/>
                        <a:pt x="130387" y="320040"/>
                        <a:pt x="345440" y="304800"/>
                      </a:cubicBezTo>
                      <a:cubicBezTo>
                        <a:pt x="560493" y="289560"/>
                        <a:pt x="925406" y="144780"/>
                        <a:pt x="129032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145" name="Forme libre 144"/>
                <p:cNvSpPr/>
                <p:nvPr/>
              </p:nvSpPr>
              <p:spPr>
                <a:xfrm>
                  <a:off x="931949" y="2589398"/>
                  <a:ext cx="1737360" cy="892239"/>
                </a:xfrm>
                <a:custGeom>
                  <a:avLst/>
                  <a:gdLst>
                    <a:gd name="connsiteX0" fmla="*/ 0 w 1737360"/>
                    <a:gd name="connsiteY0" fmla="*/ 822960 h 892239"/>
                    <a:gd name="connsiteX1" fmla="*/ 182880 w 1737360"/>
                    <a:gd name="connsiteY1" fmla="*/ 883920 h 892239"/>
                    <a:gd name="connsiteX2" fmla="*/ 731520 w 1737360"/>
                    <a:gd name="connsiteY2" fmla="*/ 660400 h 892239"/>
                    <a:gd name="connsiteX3" fmla="*/ 1737360 w 1737360"/>
                    <a:gd name="connsiteY3" fmla="*/ 0 h 892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7360" h="892239">
                      <a:moveTo>
                        <a:pt x="0" y="822960"/>
                      </a:moveTo>
                      <a:cubicBezTo>
                        <a:pt x="30480" y="866986"/>
                        <a:pt x="60960" y="911013"/>
                        <a:pt x="182880" y="883920"/>
                      </a:cubicBezTo>
                      <a:cubicBezTo>
                        <a:pt x="304800" y="856827"/>
                        <a:pt x="472440" y="807720"/>
                        <a:pt x="731520" y="660400"/>
                      </a:cubicBezTo>
                      <a:cubicBezTo>
                        <a:pt x="990600" y="513080"/>
                        <a:pt x="1363980" y="256540"/>
                        <a:pt x="17373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146" name="Forme libre 145"/>
                <p:cNvSpPr/>
                <p:nvPr/>
              </p:nvSpPr>
              <p:spPr>
                <a:xfrm>
                  <a:off x="1439949" y="2711318"/>
                  <a:ext cx="1209040" cy="1545958"/>
                </a:xfrm>
                <a:custGeom>
                  <a:avLst/>
                  <a:gdLst>
                    <a:gd name="connsiteX0" fmla="*/ 0 w 1209040"/>
                    <a:gd name="connsiteY0" fmla="*/ 1412240 h 1545958"/>
                    <a:gd name="connsiteX1" fmla="*/ 71120 w 1209040"/>
                    <a:gd name="connsiteY1" fmla="*/ 1544320 h 1545958"/>
                    <a:gd name="connsiteX2" fmla="*/ 325120 w 1209040"/>
                    <a:gd name="connsiteY2" fmla="*/ 1330960 h 1545958"/>
                    <a:gd name="connsiteX3" fmla="*/ 1209040 w 1209040"/>
                    <a:gd name="connsiteY3" fmla="*/ 0 h 154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040" h="1545958">
                      <a:moveTo>
                        <a:pt x="0" y="1412240"/>
                      </a:moveTo>
                      <a:cubicBezTo>
                        <a:pt x="8466" y="1485053"/>
                        <a:pt x="16933" y="1557867"/>
                        <a:pt x="71120" y="1544320"/>
                      </a:cubicBezTo>
                      <a:cubicBezTo>
                        <a:pt x="125307" y="1530773"/>
                        <a:pt x="135467" y="1588347"/>
                        <a:pt x="325120" y="1330960"/>
                      </a:cubicBezTo>
                      <a:cubicBezTo>
                        <a:pt x="514773" y="1073573"/>
                        <a:pt x="1048173" y="254000"/>
                        <a:pt x="120904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147" name="Forme libre 146"/>
                <p:cNvSpPr/>
                <p:nvPr/>
              </p:nvSpPr>
              <p:spPr>
                <a:xfrm>
                  <a:off x="2303549" y="2884038"/>
                  <a:ext cx="365760" cy="1835330"/>
                </a:xfrm>
                <a:custGeom>
                  <a:avLst/>
                  <a:gdLst>
                    <a:gd name="connsiteX0" fmla="*/ 0 w 365760"/>
                    <a:gd name="connsiteY0" fmla="*/ 1615440 h 1835330"/>
                    <a:gd name="connsiteX1" fmla="*/ 71120 w 365760"/>
                    <a:gd name="connsiteY1" fmla="*/ 1828800 h 1835330"/>
                    <a:gd name="connsiteX2" fmla="*/ 345440 w 365760"/>
                    <a:gd name="connsiteY2" fmla="*/ 1635760 h 1835330"/>
                    <a:gd name="connsiteX3" fmla="*/ 182880 w 365760"/>
                    <a:gd name="connsiteY3" fmla="*/ 345440 h 1835330"/>
                    <a:gd name="connsiteX4" fmla="*/ 365760 w 365760"/>
                    <a:gd name="connsiteY4" fmla="*/ 0 h 1835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0" h="1835330">
                      <a:moveTo>
                        <a:pt x="0" y="1615440"/>
                      </a:moveTo>
                      <a:cubicBezTo>
                        <a:pt x="6773" y="1720426"/>
                        <a:pt x="13547" y="1825413"/>
                        <a:pt x="71120" y="1828800"/>
                      </a:cubicBezTo>
                      <a:cubicBezTo>
                        <a:pt x="128693" y="1832187"/>
                        <a:pt x="326813" y="1882987"/>
                        <a:pt x="345440" y="1635760"/>
                      </a:cubicBezTo>
                      <a:cubicBezTo>
                        <a:pt x="364067" y="1388533"/>
                        <a:pt x="179493" y="618067"/>
                        <a:pt x="182880" y="345440"/>
                      </a:cubicBezTo>
                      <a:cubicBezTo>
                        <a:pt x="186267" y="72813"/>
                        <a:pt x="314960" y="62653"/>
                        <a:pt x="3657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148" name="Forme libre 147"/>
                <p:cNvSpPr/>
                <p:nvPr/>
              </p:nvSpPr>
              <p:spPr>
                <a:xfrm>
                  <a:off x="3106189" y="3087238"/>
                  <a:ext cx="467360" cy="1758268"/>
                </a:xfrm>
                <a:custGeom>
                  <a:avLst/>
                  <a:gdLst>
                    <a:gd name="connsiteX0" fmla="*/ 0 w 467360"/>
                    <a:gd name="connsiteY0" fmla="*/ 1544320 h 1758268"/>
                    <a:gd name="connsiteX1" fmla="*/ 162560 w 467360"/>
                    <a:gd name="connsiteY1" fmla="*/ 1706880 h 1758268"/>
                    <a:gd name="connsiteX2" fmla="*/ 467360 w 467360"/>
                    <a:gd name="connsiteY2" fmla="*/ 751840 h 1758268"/>
                    <a:gd name="connsiteX3" fmla="*/ 162560 w 467360"/>
                    <a:gd name="connsiteY3" fmla="*/ 0 h 175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360" h="1758268">
                      <a:moveTo>
                        <a:pt x="0" y="1544320"/>
                      </a:moveTo>
                      <a:cubicBezTo>
                        <a:pt x="42333" y="1691640"/>
                        <a:pt x="84667" y="1838960"/>
                        <a:pt x="162560" y="1706880"/>
                      </a:cubicBezTo>
                      <a:cubicBezTo>
                        <a:pt x="240453" y="1574800"/>
                        <a:pt x="467360" y="1036320"/>
                        <a:pt x="467360" y="751840"/>
                      </a:cubicBezTo>
                      <a:cubicBezTo>
                        <a:pt x="467360" y="467360"/>
                        <a:pt x="79587" y="66040"/>
                        <a:pt x="162560" y="0"/>
                      </a:cubicBezTo>
                    </a:path>
                  </a:pathLst>
                </a:custGeom>
                <a:noFill/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</p:grpSp>
          <p:pic>
            <p:nvPicPr>
              <p:cNvPr id="131" name="Image 13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09" y="2573323"/>
                <a:ext cx="283201" cy="283201"/>
              </a:xfrm>
              <a:prstGeom prst="rect">
                <a:avLst/>
              </a:prstGeom>
            </p:spPr>
          </p:pic>
          <p:pic>
            <p:nvPicPr>
              <p:cNvPr id="132" name="Image 13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98" y="2185318"/>
                <a:ext cx="208630" cy="208630"/>
              </a:xfrm>
              <a:prstGeom prst="rect">
                <a:avLst/>
              </a:prstGeom>
            </p:spPr>
          </p:pic>
          <p:pic>
            <p:nvPicPr>
              <p:cNvPr id="133" name="Image 13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667" y="2830319"/>
                <a:ext cx="253622" cy="253622"/>
              </a:xfrm>
              <a:prstGeom prst="rect">
                <a:avLst/>
              </a:prstGeom>
            </p:spPr>
          </p:pic>
          <p:pic>
            <p:nvPicPr>
              <p:cNvPr id="134" name="Image 133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47" y="1748892"/>
                <a:ext cx="252619" cy="252619"/>
              </a:xfrm>
              <a:prstGeom prst="rect">
                <a:avLst/>
              </a:prstGeom>
            </p:spPr>
          </p:pic>
        </p:grpSp>
        <p:pic>
          <p:nvPicPr>
            <p:cNvPr id="129" name="Image 12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48" y="2846882"/>
              <a:ext cx="376065" cy="376065"/>
            </a:xfrm>
            <a:prstGeom prst="rect">
              <a:avLst/>
            </a:prstGeom>
          </p:spPr>
        </p:pic>
      </p:grpSp>
      <p:sp>
        <p:nvSpPr>
          <p:cNvPr id="149" name="Google Shape;164;p25">
            <a:extLst>
              <a:ext uri="{FF2B5EF4-FFF2-40B4-BE49-F238E27FC236}">
                <a16:creationId xmlns:a16="http://schemas.microsoft.com/office/drawing/2014/main" id="{4747D1B3-16BA-4DEB-A553-4889B02A49B8}"/>
              </a:ext>
            </a:extLst>
          </p:cNvPr>
          <p:cNvSpPr txBox="1">
            <a:spLocks/>
          </p:cNvSpPr>
          <p:nvPr/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41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</a:p>
        </p:txBody>
      </p:sp>
      <p:sp>
        <p:nvSpPr>
          <p:cNvPr id="151" name="3 Subtítulo">
            <a:extLst>
              <a:ext uri="{FF2B5EF4-FFF2-40B4-BE49-F238E27FC236}">
                <a16:creationId xmlns:a16="http://schemas.microsoft.com/office/drawing/2014/main" id="{7B938B80-035F-4EFD-98BC-9A4821A57B9D}"/>
              </a:ext>
            </a:extLst>
          </p:cNvPr>
          <p:cNvSpPr txBox="1">
            <a:spLocks/>
          </p:cNvSpPr>
          <p:nvPr/>
        </p:nvSpPr>
        <p:spPr>
          <a:xfrm>
            <a:off x="123123" y="2221190"/>
            <a:ext cx="8566966" cy="109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Implementación </a:t>
            </a:r>
            <a:r>
              <a:rPr lang="es-419" sz="22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LoRa</a:t>
            </a:r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propuesta</a:t>
            </a:r>
            <a:endParaRPr lang="es-419" sz="2200" dirty="0">
              <a:solidFill>
                <a:schemeClr val="accent1"/>
              </a:solidFill>
            </a:endParaRP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Google Shape;158;p24">
            <a:extLst>
              <a:ext uri="{FF2B5EF4-FFF2-40B4-BE49-F238E27FC236}">
                <a16:creationId xmlns:a16="http://schemas.microsoft.com/office/drawing/2014/main" id="{18142919-224D-408B-A5A7-C01674188D5E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Productos de </a:t>
            </a:r>
            <a:r>
              <a:rPr lang="es-419" b="1" dirty="0" err="1">
                <a:solidFill>
                  <a:schemeClr val="bg1"/>
                </a:solidFill>
              </a:rPr>
              <a:t>Rapido</a:t>
            </a:r>
            <a:r>
              <a:rPr lang="es-419" b="1" dirty="0">
                <a:solidFill>
                  <a:schemeClr val="bg1"/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1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fr-FR"/>
              <a:t>31/08/2018</a:t>
            </a:r>
          </a:p>
        </p:txBody>
      </p:sp>
      <p:pic>
        <p:nvPicPr>
          <p:cNvPr id="33" name="Espace réservé du contenu 34">
            <a:extLst>
              <a:ext uri="{FF2B5EF4-FFF2-40B4-BE49-F238E27FC236}">
                <a16:creationId xmlns:a16="http://schemas.microsoft.com/office/drawing/2014/main" id="{900E7B32-F55D-487E-9E6E-C64B6D24D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6" y="2777867"/>
            <a:ext cx="5551488" cy="312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Connecteur droit avec flèche 18">
            <a:extLst>
              <a:ext uri="{FF2B5EF4-FFF2-40B4-BE49-F238E27FC236}">
                <a16:creationId xmlns:a16="http://schemas.microsoft.com/office/drawing/2014/main" id="{BAB5D8DF-58BC-4901-8518-CCFAA961889C}"/>
              </a:ext>
            </a:extLst>
          </p:cNvPr>
          <p:cNvCxnSpPr/>
          <p:nvPr/>
        </p:nvCxnSpPr>
        <p:spPr>
          <a:xfrm flipH="1">
            <a:off x="2591050" y="5610958"/>
            <a:ext cx="671081" cy="40298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19">
            <a:extLst>
              <a:ext uri="{FF2B5EF4-FFF2-40B4-BE49-F238E27FC236}">
                <a16:creationId xmlns:a16="http://schemas.microsoft.com/office/drawing/2014/main" id="{291E9EA4-CEB7-4D27-9BAE-F000736B4407}"/>
              </a:ext>
            </a:extLst>
          </p:cNvPr>
          <p:cNvCxnSpPr/>
          <p:nvPr/>
        </p:nvCxnSpPr>
        <p:spPr>
          <a:xfrm flipH="1">
            <a:off x="3135905" y="4477050"/>
            <a:ext cx="103312" cy="389374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20">
            <a:extLst>
              <a:ext uri="{FF2B5EF4-FFF2-40B4-BE49-F238E27FC236}">
                <a16:creationId xmlns:a16="http://schemas.microsoft.com/office/drawing/2014/main" id="{3DA39E10-7B64-4ACE-BA39-2EA33E6A52C5}"/>
              </a:ext>
            </a:extLst>
          </p:cNvPr>
          <p:cNvCxnSpPr/>
          <p:nvPr/>
        </p:nvCxnSpPr>
        <p:spPr>
          <a:xfrm flipV="1">
            <a:off x="4239804" y="3614623"/>
            <a:ext cx="716833" cy="516226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21">
            <a:extLst>
              <a:ext uri="{FF2B5EF4-FFF2-40B4-BE49-F238E27FC236}">
                <a16:creationId xmlns:a16="http://schemas.microsoft.com/office/drawing/2014/main" id="{CAD60D32-180E-427C-A770-A37CAFA00002}"/>
              </a:ext>
            </a:extLst>
          </p:cNvPr>
          <p:cNvCxnSpPr/>
          <p:nvPr/>
        </p:nvCxnSpPr>
        <p:spPr>
          <a:xfrm>
            <a:off x="3947821" y="5073643"/>
            <a:ext cx="1121304" cy="187343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22">
            <a:extLst>
              <a:ext uri="{FF2B5EF4-FFF2-40B4-BE49-F238E27FC236}">
                <a16:creationId xmlns:a16="http://schemas.microsoft.com/office/drawing/2014/main" id="{6C7CBFFD-6746-455D-BB39-5DEDEB8FA528}"/>
              </a:ext>
            </a:extLst>
          </p:cNvPr>
          <p:cNvSpPr txBox="1"/>
          <p:nvPr/>
        </p:nvSpPr>
        <p:spPr>
          <a:xfrm>
            <a:off x="4790287" y="5093694"/>
            <a:ext cx="1242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>
                <a:solidFill>
                  <a:srgbClr val="FF0000"/>
                </a:solidFill>
              </a:rPr>
              <a:t>Sensor</a:t>
            </a:r>
            <a:r>
              <a:rPr lang="fr-FR" sz="1050" dirty="0">
                <a:solidFill>
                  <a:srgbClr val="FF0000"/>
                </a:solidFill>
              </a:rPr>
              <a:t> de </a:t>
            </a:r>
            <a:r>
              <a:rPr lang="fr-FR" sz="1050" dirty="0" err="1">
                <a:solidFill>
                  <a:srgbClr val="FF0000"/>
                </a:solidFill>
              </a:rPr>
              <a:t>temperatura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42" name="ZoneTexte 23">
            <a:extLst>
              <a:ext uri="{FF2B5EF4-FFF2-40B4-BE49-F238E27FC236}">
                <a16:creationId xmlns:a16="http://schemas.microsoft.com/office/drawing/2014/main" id="{8671B9C6-1ABF-4D3A-B2C3-8562E61BC335}"/>
              </a:ext>
            </a:extLst>
          </p:cNvPr>
          <p:cNvSpPr txBox="1"/>
          <p:nvPr/>
        </p:nvSpPr>
        <p:spPr>
          <a:xfrm>
            <a:off x="2657672" y="48550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>
                <a:solidFill>
                  <a:srgbClr val="FF0000"/>
                </a:solidFill>
              </a:rPr>
              <a:t>Barometro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43" name="ZoneTexte 24">
            <a:extLst>
              <a:ext uri="{FF2B5EF4-FFF2-40B4-BE49-F238E27FC236}">
                <a16:creationId xmlns:a16="http://schemas.microsoft.com/office/drawing/2014/main" id="{6CB4FEDE-C6E6-4B66-B838-33BEA2ACF059}"/>
              </a:ext>
            </a:extLst>
          </p:cNvPr>
          <p:cNvSpPr txBox="1"/>
          <p:nvPr/>
        </p:nvSpPr>
        <p:spPr>
          <a:xfrm>
            <a:off x="4798771" y="3354460"/>
            <a:ext cx="91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>
                <a:solidFill>
                  <a:srgbClr val="FF0000"/>
                </a:solidFill>
              </a:rPr>
              <a:t>Calidad</a:t>
            </a:r>
            <a:r>
              <a:rPr lang="fr-FR" sz="1050" dirty="0">
                <a:solidFill>
                  <a:srgbClr val="FF0000"/>
                </a:solidFill>
              </a:rPr>
              <a:t> </a:t>
            </a:r>
            <a:r>
              <a:rPr lang="fr-FR" sz="1050" dirty="0" err="1">
                <a:solidFill>
                  <a:srgbClr val="FF0000"/>
                </a:solidFill>
              </a:rPr>
              <a:t>del</a:t>
            </a:r>
            <a:r>
              <a:rPr lang="fr-FR" sz="1050" dirty="0">
                <a:solidFill>
                  <a:srgbClr val="FF0000"/>
                </a:solidFill>
              </a:rPr>
              <a:t> aire</a:t>
            </a:r>
          </a:p>
        </p:txBody>
      </p:sp>
      <p:sp>
        <p:nvSpPr>
          <p:cNvPr id="44" name="ZoneTexte 25">
            <a:extLst>
              <a:ext uri="{FF2B5EF4-FFF2-40B4-BE49-F238E27FC236}">
                <a16:creationId xmlns:a16="http://schemas.microsoft.com/office/drawing/2014/main" id="{116B2739-89FD-4B9D-BDCA-0B4183EDB773}"/>
              </a:ext>
            </a:extLst>
          </p:cNvPr>
          <p:cNvSpPr txBox="1"/>
          <p:nvPr/>
        </p:nvSpPr>
        <p:spPr>
          <a:xfrm>
            <a:off x="1173944" y="5538652"/>
            <a:ext cx="17026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>
                <a:solidFill>
                  <a:srgbClr val="FF0000"/>
                </a:solidFill>
              </a:rPr>
              <a:t>Sensor</a:t>
            </a:r>
            <a:r>
              <a:rPr lang="fr-FR" sz="1050" dirty="0">
                <a:solidFill>
                  <a:srgbClr val="FF0000"/>
                </a:solidFill>
              </a:rPr>
              <a:t> de </a:t>
            </a:r>
            <a:r>
              <a:rPr lang="fr-FR" sz="1050" dirty="0" err="1">
                <a:solidFill>
                  <a:srgbClr val="FF0000"/>
                </a:solidFill>
              </a:rPr>
              <a:t>humedad</a:t>
            </a:r>
            <a:endParaRPr lang="fr-FR" sz="1050" dirty="0">
              <a:solidFill>
                <a:srgbClr val="FF0000"/>
              </a:solidFill>
            </a:endParaRPr>
          </a:p>
        </p:txBody>
      </p:sp>
      <p:cxnSp>
        <p:nvCxnSpPr>
          <p:cNvPr id="45" name="Connecteur droit avec flèche 26">
            <a:extLst>
              <a:ext uri="{FF2B5EF4-FFF2-40B4-BE49-F238E27FC236}">
                <a16:creationId xmlns:a16="http://schemas.microsoft.com/office/drawing/2014/main" id="{B9B8F7D8-EEFA-4E9E-A3B4-6653CCD69606}"/>
              </a:ext>
            </a:extLst>
          </p:cNvPr>
          <p:cNvCxnSpPr/>
          <p:nvPr/>
        </p:nvCxnSpPr>
        <p:spPr>
          <a:xfrm flipH="1">
            <a:off x="1536690" y="4067781"/>
            <a:ext cx="723603" cy="41910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27">
            <a:extLst>
              <a:ext uri="{FF2B5EF4-FFF2-40B4-BE49-F238E27FC236}">
                <a16:creationId xmlns:a16="http://schemas.microsoft.com/office/drawing/2014/main" id="{B64C8780-9977-41F5-8481-1C91BA6D35F8}"/>
              </a:ext>
            </a:extLst>
          </p:cNvPr>
          <p:cNvSpPr txBox="1"/>
          <p:nvPr/>
        </p:nvSpPr>
        <p:spPr>
          <a:xfrm>
            <a:off x="963450" y="4459142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Photon</a:t>
            </a:r>
          </a:p>
        </p:txBody>
      </p:sp>
      <p:cxnSp>
        <p:nvCxnSpPr>
          <p:cNvPr id="48" name="Connecteur droit avec flèche 36">
            <a:extLst>
              <a:ext uri="{FF2B5EF4-FFF2-40B4-BE49-F238E27FC236}">
                <a16:creationId xmlns:a16="http://schemas.microsoft.com/office/drawing/2014/main" id="{CF990679-C170-43C2-8754-A05D083CB182}"/>
              </a:ext>
            </a:extLst>
          </p:cNvPr>
          <p:cNvCxnSpPr/>
          <p:nvPr/>
        </p:nvCxnSpPr>
        <p:spPr>
          <a:xfrm flipH="1">
            <a:off x="1337431" y="4592649"/>
            <a:ext cx="920545" cy="480994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38">
            <a:extLst>
              <a:ext uri="{FF2B5EF4-FFF2-40B4-BE49-F238E27FC236}">
                <a16:creationId xmlns:a16="http://schemas.microsoft.com/office/drawing/2014/main" id="{57826515-1804-451D-BEA1-4FFC27478AEC}"/>
              </a:ext>
            </a:extLst>
          </p:cNvPr>
          <p:cNvSpPr txBox="1"/>
          <p:nvPr/>
        </p:nvSpPr>
        <p:spPr>
          <a:xfrm>
            <a:off x="624647" y="504752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Modulo </a:t>
            </a:r>
            <a:r>
              <a:rPr lang="fr-FR" sz="1050" dirty="0" err="1">
                <a:solidFill>
                  <a:srgbClr val="FF0000"/>
                </a:solidFill>
              </a:rPr>
              <a:t>LoRa</a:t>
            </a:r>
            <a:endParaRPr lang="fr-FR" sz="1050" dirty="0">
              <a:solidFill>
                <a:srgbClr val="FF0000"/>
              </a:solidFill>
            </a:endParaRPr>
          </a:p>
        </p:txBody>
      </p:sp>
      <p:cxnSp>
        <p:nvCxnSpPr>
          <p:cNvPr id="52" name="Connecteur droit avec flèche 45">
            <a:extLst>
              <a:ext uri="{FF2B5EF4-FFF2-40B4-BE49-F238E27FC236}">
                <a16:creationId xmlns:a16="http://schemas.microsoft.com/office/drawing/2014/main" id="{4D5C83CF-8D15-4697-9E94-5BFF325D8084}"/>
              </a:ext>
            </a:extLst>
          </p:cNvPr>
          <p:cNvCxnSpPr/>
          <p:nvPr/>
        </p:nvCxnSpPr>
        <p:spPr>
          <a:xfrm flipV="1">
            <a:off x="3481340" y="3371336"/>
            <a:ext cx="123653" cy="656909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49">
            <a:extLst>
              <a:ext uri="{FF2B5EF4-FFF2-40B4-BE49-F238E27FC236}">
                <a16:creationId xmlns:a16="http://schemas.microsoft.com/office/drawing/2014/main" id="{46F70D43-FC0B-4D60-880B-22B2885A83D1}"/>
              </a:ext>
            </a:extLst>
          </p:cNvPr>
          <p:cNvSpPr txBox="1"/>
          <p:nvPr/>
        </p:nvSpPr>
        <p:spPr>
          <a:xfrm>
            <a:off x="2876587" y="3085707"/>
            <a:ext cx="18104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>
                <a:solidFill>
                  <a:srgbClr val="FF0000"/>
                </a:solidFill>
              </a:rPr>
              <a:t>Sensor</a:t>
            </a:r>
            <a:r>
              <a:rPr lang="fr-FR" sz="1050" dirty="0">
                <a:solidFill>
                  <a:srgbClr val="FF0000"/>
                </a:solidFill>
              </a:rPr>
              <a:t> de </a:t>
            </a:r>
            <a:r>
              <a:rPr lang="fr-FR" sz="1050" dirty="0" err="1">
                <a:solidFill>
                  <a:srgbClr val="FF0000"/>
                </a:solidFill>
              </a:rPr>
              <a:t>luminosidad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62" name="3 Subtítulo">
            <a:extLst>
              <a:ext uri="{FF2B5EF4-FFF2-40B4-BE49-F238E27FC236}">
                <a16:creationId xmlns:a16="http://schemas.microsoft.com/office/drawing/2014/main" id="{EC42A4AB-BB68-4221-9C32-8338C608E4A3}"/>
              </a:ext>
            </a:extLst>
          </p:cNvPr>
          <p:cNvSpPr txBox="1">
            <a:spLocks/>
          </p:cNvSpPr>
          <p:nvPr/>
        </p:nvSpPr>
        <p:spPr>
          <a:xfrm>
            <a:off x="123123" y="2221190"/>
            <a:ext cx="8566966" cy="109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Implementación </a:t>
            </a:r>
            <a:r>
              <a:rPr lang="es-419" sz="22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LoRa</a:t>
            </a:r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propuesta</a:t>
            </a:r>
            <a:endParaRPr lang="es-419" sz="2200" dirty="0">
              <a:solidFill>
                <a:schemeClr val="accent1"/>
              </a:solidFill>
            </a:endParaRP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Espace réservé du contenu 32">
            <a:extLst>
              <a:ext uri="{FF2B5EF4-FFF2-40B4-BE49-F238E27FC236}">
                <a16:creationId xmlns:a16="http://schemas.microsoft.com/office/drawing/2014/main" id="{E6BFB36E-FDB1-4589-B8EB-41E03C1B02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6655" r="2650" b="-1"/>
          <a:stretch/>
        </p:blipFill>
        <p:spPr>
          <a:xfrm rot="5400000">
            <a:off x="5968222" y="3062313"/>
            <a:ext cx="3119438" cy="253206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3 Subtítulo">
            <a:extLst>
              <a:ext uri="{FF2B5EF4-FFF2-40B4-BE49-F238E27FC236}">
                <a16:creationId xmlns:a16="http://schemas.microsoft.com/office/drawing/2014/main" id="{AB008653-9ADB-4000-8D42-2AD7C6F2F94A}"/>
              </a:ext>
            </a:extLst>
          </p:cNvPr>
          <p:cNvSpPr txBox="1">
            <a:spLocks/>
          </p:cNvSpPr>
          <p:nvPr/>
        </p:nvSpPr>
        <p:spPr>
          <a:xfrm>
            <a:off x="2470739" y="5965208"/>
            <a:ext cx="1063769" cy="438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Nodo</a:t>
            </a:r>
            <a:endParaRPr lang="es-419" sz="2200" dirty="0">
              <a:solidFill>
                <a:schemeClr val="accent1"/>
              </a:solidFill>
            </a:endParaRP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3 Subtítulo">
            <a:extLst>
              <a:ext uri="{FF2B5EF4-FFF2-40B4-BE49-F238E27FC236}">
                <a16:creationId xmlns:a16="http://schemas.microsoft.com/office/drawing/2014/main" id="{B026943D-D2B0-48C3-96C8-83B318EF3999}"/>
              </a:ext>
            </a:extLst>
          </p:cNvPr>
          <p:cNvSpPr txBox="1">
            <a:spLocks/>
          </p:cNvSpPr>
          <p:nvPr/>
        </p:nvSpPr>
        <p:spPr>
          <a:xfrm>
            <a:off x="6814348" y="5957508"/>
            <a:ext cx="1520759" cy="438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Gateway</a:t>
            </a:r>
            <a:endParaRPr lang="es-419" sz="2200" dirty="0">
              <a:solidFill>
                <a:schemeClr val="accent1"/>
              </a:solidFill>
            </a:endParaRP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Google Shape;164;p25">
            <a:extLst>
              <a:ext uri="{FF2B5EF4-FFF2-40B4-BE49-F238E27FC236}">
                <a16:creationId xmlns:a16="http://schemas.microsoft.com/office/drawing/2014/main" id="{A8B26795-E775-41FE-9085-7774EC943A89}"/>
              </a:ext>
            </a:extLst>
          </p:cNvPr>
          <p:cNvSpPr txBox="1">
            <a:spLocks/>
          </p:cNvSpPr>
          <p:nvPr/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41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</a:p>
        </p:txBody>
      </p:sp>
      <p:cxnSp>
        <p:nvCxnSpPr>
          <p:cNvPr id="74" name="Connecteur droit avec flèche 14">
            <a:extLst>
              <a:ext uri="{FF2B5EF4-FFF2-40B4-BE49-F238E27FC236}">
                <a16:creationId xmlns:a16="http://schemas.microsoft.com/office/drawing/2014/main" id="{31FEAFC9-4304-4989-8572-2DD2BC611A39}"/>
              </a:ext>
            </a:extLst>
          </p:cNvPr>
          <p:cNvCxnSpPr/>
          <p:nvPr/>
        </p:nvCxnSpPr>
        <p:spPr>
          <a:xfrm>
            <a:off x="7004335" y="4563093"/>
            <a:ext cx="358417" cy="841332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24">
            <a:extLst>
              <a:ext uri="{FF2B5EF4-FFF2-40B4-BE49-F238E27FC236}">
                <a16:creationId xmlns:a16="http://schemas.microsoft.com/office/drawing/2014/main" id="{F039A1FE-20E1-405E-81B3-5B35A5249F7A}"/>
              </a:ext>
            </a:extLst>
          </p:cNvPr>
          <p:cNvSpPr txBox="1"/>
          <p:nvPr/>
        </p:nvSpPr>
        <p:spPr>
          <a:xfrm>
            <a:off x="6948677" y="5397340"/>
            <a:ext cx="1167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Modulo </a:t>
            </a:r>
            <a:r>
              <a:rPr lang="fr-FR" sz="1050" dirty="0" err="1">
                <a:solidFill>
                  <a:srgbClr val="FF0000"/>
                </a:solidFill>
              </a:rPr>
              <a:t>LoRa</a:t>
            </a:r>
            <a:endParaRPr lang="fr-FR" sz="1050" dirty="0">
              <a:solidFill>
                <a:srgbClr val="FF0000"/>
              </a:solidFill>
            </a:endParaRPr>
          </a:p>
        </p:txBody>
      </p:sp>
      <p:cxnSp>
        <p:nvCxnSpPr>
          <p:cNvPr id="76" name="Connecteur droit avec flèche 16">
            <a:extLst>
              <a:ext uri="{FF2B5EF4-FFF2-40B4-BE49-F238E27FC236}">
                <a16:creationId xmlns:a16="http://schemas.microsoft.com/office/drawing/2014/main" id="{98D8795B-AB3A-4C79-9823-5E4F0941C815}"/>
              </a:ext>
            </a:extLst>
          </p:cNvPr>
          <p:cNvCxnSpPr/>
          <p:nvPr/>
        </p:nvCxnSpPr>
        <p:spPr>
          <a:xfrm flipH="1" flipV="1">
            <a:off x="7023184" y="3248801"/>
            <a:ext cx="693229" cy="992566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17">
            <a:extLst>
              <a:ext uri="{FF2B5EF4-FFF2-40B4-BE49-F238E27FC236}">
                <a16:creationId xmlns:a16="http://schemas.microsoft.com/office/drawing/2014/main" id="{36D2C697-406F-4F8A-BBEC-2B73F938586E}"/>
              </a:ext>
            </a:extLst>
          </p:cNvPr>
          <p:cNvSpPr txBox="1"/>
          <p:nvPr/>
        </p:nvSpPr>
        <p:spPr>
          <a:xfrm>
            <a:off x="6496692" y="2971800"/>
            <a:ext cx="18104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>
                <a:solidFill>
                  <a:srgbClr val="FF0000"/>
                </a:solidFill>
              </a:rPr>
              <a:t>Raspberry</a:t>
            </a:r>
            <a:r>
              <a:rPr lang="fr-FR" sz="1050" dirty="0">
                <a:solidFill>
                  <a:srgbClr val="FF0000"/>
                </a:solidFill>
              </a:rPr>
              <a:t> Pi</a:t>
            </a:r>
          </a:p>
        </p:txBody>
      </p:sp>
      <p:sp>
        <p:nvSpPr>
          <p:cNvPr id="29" name="Google Shape;158;p24">
            <a:extLst>
              <a:ext uri="{FF2B5EF4-FFF2-40B4-BE49-F238E27FC236}">
                <a16:creationId xmlns:a16="http://schemas.microsoft.com/office/drawing/2014/main" id="{8BA0D7B2-9BE6-46A6-B465-5DC0F48FD5EC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Productos de </a:t>
            </a:r>
            <a:r>
              <a:rPr lang="es-419" b="1" dirty="0" err="1">
                <a:solidFill>
                  <a:schemeClr val="bg1"/>
                </a:solidFill>
              </a:rPr>
              <a:t>Rapido</a:t>
            </a:r>
            <a:r>
              <a:rPr lang="es-419" b="1" dirty="0">
                <a:solidFill>
                  <a:schemeClr val="bg1"/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74369C-C448-4968-9C30-E70345C6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01" y="4184961"/>
            <a:ext cx="4076700" cy="1866900"/>
          </a:xfrm>
          <a:prstGeom prst="rect">
            <a:avLst/>
          </a:prstGeom>
        </p:spPr>
      </p:pic>
      <p:sp>
        <p:nvSpPr>
          <p:cNvPr id="62" name="3 Subtítulo">
            <a:extLst>
              <a:ext uri="{FF2B5EF4-FFF2-40B4-BE49-F238E27FC236}">
                <a16:creationId xmlns:a16="http://schemas.microsoft.com/office/drawing/2014/main" id="{EC42A4AB-BB68-4221-9C32-8338C608E4A3}"/>
              </a:ext>
            </a:extLst>
          </p:cNvPr>
          <p:cNvSpPr txBox="1">
            <a:spLocks/>
          </p:cNvSpPr>
          <p:nvPr/>
        </p:nvSpPr>
        <p:spPr>
          <a:xfrm>
            <a:off x="123123" y="2221190"/>
            <a:ext cx="8566966" cy="109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Implementación LoRa</a:t>
            </a:r>
            <a:endParaRPr lang="es-419" sz="2200" dirty="0">
              <a:solidFill>
                <a:schemeClr val="accent1"/>
              </a:solidFill>
            </a:endParaRP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Google Shape;164;p25">
            <a:extLst>
              <a:ext uri="{FF2B5EF4-FFF2-40B4-BE49-F238E27FC236}">
                <a16:creationId xmlns:a16="http://schemas.microsoft.com/office/drawing/2014/main" id="{A8B26795-E775-41FE-9085-7774EC943A89}"/>
              </a:ext>
            </a:extLst>
          </p:cNvPr>
          <p:cNvSpPr txBox="1">
            <a:spLocks/>
          </p:cNvSpPr>
          <p:nvPr/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41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</a:p>
        </p:txBody>
      </p:sp>
      <p:pic>
        <p:nvPicPr>
          <p:cNvPr id="29" name="Picture 4" descr="RÃ©sultats de recherche d'images pour Â«Â thingspeakÂ Â»">
            <a:extLst>
              <a:ext uri="{FF2B5EF4-FFF2-40B4-BE49-F238E27FC236}">
                <a16:creationId xmlns:a16="http://schemas.microsoft.com/office/drawing/2014/main" id="{C4403AB3-152D-46E1-B0CC-B2F1990F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33" y="2348248"/>
            <a:ext cx="843466" cy="6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8009C6C-AF5F-45E9-8488-05124429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56" y="3133501"/>
            <a:ext cx="4057650" cy="13049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D62F1D-824C-4BD9-941E-A4C7727B7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345" y="3081113"/>
            <a:ext cx="4457700" cy="1409700"/>
          </a:xfrm>
          <a:prstGeom prst="rect">
            <a:avLst/>
          </a:prstGeom>
        </p:spPr>
      </p:pic>
      <p:sp>
        <p:nvSpPr>
          <p:cNvPr id="35" name="3 Subtítulo">
            <a:extLst>
              <a:ext uri="{FF2B5EF4-FFF2-40B4-BE49-F238E27FC236}">
                <a16:creationId xmlns:a16="http://schemas.microsoft.com/office/drawing/2014/main" id="{0CCF2F97-23F4-4DE5-9E4C-5B353AA1E61A}"/>
              </a:ext>
            </a:extLst>
          </p:cNvPr>
          <p:cNvSpPr txBox="1">
            <a:spLocks/>
          </p:cNvSpPr>
          <p:nvPr/>
        </p:nvSpPr>
        <p:spPr>
          <a:xfrm>
            <a:off x="2592868" y="5946393"/>
            <a:ext cx="3190712" cy="438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</a:rPr>
              <a:t>Servidor de aplicación</a:t>
            </a: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Google Shape;158;p24">
            <a:extLst>
              <a:ext uri="{FF2B5EF4-FFF2-40B4-BE49-F238E27FC236}">
                <a16:creationId xmlns:a16="http://schemas.microsoft.com/office/drawing/2014/main" id="{69DF3847-2503-432B-A655-789118B3A712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Productos de </a:t>
            </a:r>
            <a:r>
              <a:rPr lang="es-419" b="1" dirty="0" err="1">
                <a:solidFill>
                  <a:schemeClr val="bg1"/>
                </a:solidFill>
              </a:rPr>
              <a:t>Rapido</a:t>
            </a:r>
            <a:r>
              <a:rPr lang="es-419" b="1" dirty="0">
                <a:solidFill>
                  <a:schemeClr val="bg1"/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4;p25">
            <a:extLst>
              <a:ext uri="{FF2B5EF4-FFF2-40B4-BE49-F238E27FC236}">
                <a16:creationId xmlns:a16="http://schemas.microsoft.com/office/drawing/2014/main" id="{A8B26795-E775-41FE-9085-7774EC943A89}"/>
              </a:ext>
            </a:extLst>
          </p:cNvPr>
          <p:cNvSpPr txBox="1">
            <a:spLocks/>
          </p:cNvSpPr>
          <p:nvPr/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41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Resumen</a:t>
            </a:r>
          </a:p>
        </p:txBody>
      </p:sp>
      <p:sp>
        <p:nvSpPr>
          <p:cNvPr id="9" name="Google Shape;157;p24">
            <a:extLst>
              <a:ext uri="{FF2B5EF4-FFF2-40B4-BE49-F238E27FC236}">
                <a16:creationId xmlns:a16="http://schemas.microsoft.com/office/drawing/2014/main" id="{115C6D92-5115-4141-AEFA-21EC6267A09C}"/>
              </a:ext>
            </a:extLst>
          </p:cNvPr>
          <p:cNvSpPr txBox="1">
            <a:spLocks/>
          </p:cNvSpPr>
          <p:nvPr/>
        </p:nvSpPr>
        <p:spPr>
          <a:xfrm>
            <a:off x="350520" y="2051075"/>
            <a:ext cx="8610600" cy="3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419" sz="2600" dirty="0">
                <a:latin typeface="+mj-lt"/>
              </a:rPr>
              <a:t>Sistemas de 5G</a:t>
            </a:r>
          </a:p>
          <a:p>
            <a:pPr algn="just"/>
            <a:r>
              <a:rPr lang="es-419" sz="2600" dirty="0">
                <a:latin typeface="+mj-lt"/>
              </a:rPr>
              <a:t>Casos de uso - IoT</a:t>
            </a:r>
          </a:p>
          <a:p>
            <a:pPr algn="just"/>
            <a:r>
              <a:rPr lang="es-419" sz="2600" dirty="0">
                <a:latin typeface="+mj-lt"/>
              </a:rPr>
              <a:t>Divulgación sobre 5G</a:t>
            </a:r>
          </a:p>
          <a:p>
            <a:pPr algn="just"/>
            <a:r>
              <a:rPr lang="es-419" sz="2600" dirty="0">
                <a:latin typeface="+mj-lt"/>
              </a:rPr>
              <a:t>Prototipo de caracterización</a:t>
            </a:r>
          </a:p>
          <a:p>
            <a:pPr algn="just"/>
            <a:r>
              <a:rPr lang="es-419" sz="2600" dirty="0">
                <a:latin typeface="+mj-lt"/>
              </a:rPr>
              <a:t>Primera red </a:t>
            </a:r>
            <a:r>
              <a:rPr lang="es-419" sz="2600" dirty="0" err="1">
                <a:latin typeface="+mj-lt"/>
              </a:rPr>
              <a:t>LoRa</a:t>
            </a:r>
            <a:r>
              <a:rPr lang="es-419" sz="2600" dirty="0">
                <a:latin typeface="+mj-lt"/>
              </a:rPr>
              <a:t> en Panamá</a:t>
            </a:r>
          </a:p>
          <a:p>
            <a:pPr marL="342900" indent="-342900" algn="just"/>
            <a:endParaRPr lang="es-419" sz="2400" dirty="0">
              <a:latin typeface="+mj-lt"/>
            </a:endParaRPr>
          </a:p>
        </p:txBody>
      </p:sp>
      <p:sp>
        <p:nvSpPr>
          <p:cNvPr id="5" name="Google Shape;158;p24">
            <a:extLst>
              <a:ext uri="{FF2B5EF4-FFF2-40B4-BE49-F238E27FC236}">
                <a16:creationId xmlns:a16="http://schemas.microsoft.com/office/drawing/2014/main" id="{B38A9B4C-EE00-4CAC-9FD0-8FEB438CAF3F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Productos de </a:t>
            </a:r>
            <a:r>
              <a:rPr lang="es-419" b="1" dirty="0" err="1">
                <a:solidFill>
                  <a:schemeClr val="bg1">
                    <a:lumMod val="50000"/>
                  </a:schemeClr>
                </a:solidFill>
              </a:rPr>
              <a:t>Rapido</a:t>
            </a: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Resumen</a:t>
            </a:r>
            <a:endParaRPr lang="es-41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0DC3C7-A9C0-4C51-AB6A-8F5C9782A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000866-F3B9-4F30-9D7D-9AF7AE04D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298" y="5601970"/>
            <a:ext cx="1367702" cy="385762"/>
          </a:xfrm>
          <a:prstGeom prst="rect">
            <a:avLst/>
          </a:prstGeom>
        </p:spPr>
      </p:pic>
      <p:sp>
        <p:nvSpPr>
          <p:cNvPr id="7" name="Google Shape;298;p39">
            <a:extLst>
              <a:ext uri="{FF2B5EF4-FFF2-40B4-BE49-F238E27FC236}">
                <a16:creationId xmlns:a16="http://schemas.microsoft.com/office/drawing/2014/main" id="{6B592858-A316-4F75-8F45-854F95624241}"/>
              </a:ext>
            </a:extLst>
          </p:cNvPr>
          <p:cNvSpPr txBox="1"/>
          <p:nvPr/>
        </p:nvSpPr>
        <p:spPr>
          <a:xfrm>
            <a:off x="297180" y="6152991"/>
            <a:ext cx="8534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¡Gracias por su atención!</a:t>
            </a:r>
            <a:endParaRPr lang="es-419" sz="7200" b="1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01;p39">
            <a:extLst>
              <a:ext uri="{FF2B5EF4-FFF2-40B4-BE49-F238E27FC236}">
                <a16:creationId xmlns:a16="http://schemas.microsoft.com/office/drawing/2014/main" id="{49661D4A-1E9B-4FEB-A81C-4F0A107DBE13}"/>
              </a:ext>
            </a:extLst>
          </p:cNvPr>
          <p:cNvSpPr txBox="1"/>
          <p:nvPr/>
        </p:nvSpPr>
        <p:spPr>
          <a:xfrm>
            <a:off x="1257300" y="5809822"/>
            <a:ext cx="64008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chemeClr val="tx1"/>
                </a:solidFill>
              </a:rPr>
              <a:t>www.comunicaciondigital.utp.ac.pa/5G</a:t>
            </a:r>
            <a:endParaRPr lang="en" sz="2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46;p23">
            <a:extLst>
              <a:ext uri="{FF2B5EF4-FFF2-40B4-BE49-F238E27FC236}">
                <a16:creationId xmlns:a16="http://schemas.microsoft.com/office/drawing/2014/main" id="{864B85BE-7C6D-4D3F-A931-10085221A60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77473" y="5742114"/>
            <a:ext cx="923258" cy="4253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 idx="4294967295"/>
          </p:nvPr>
        </p:nvSpPr>
        <p:spPr>
          <a:xfrm>
            <a:off x="0" y="1044575"/>
            <a:ext cx="9144000" cy="76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419" sz="440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</a:p>
        </p:txBody>
      </p:sp>
      <p:sp>
        <p:nvSpPr>
          <p:cNvPr id="9" name="Google Shape;158;p24">
            <a:extLst>
              <a:ext uri="{FF2B5EF4-FFF2-40B4-BE49-F238E27FC236}">
                <a16:creationId xmlns:a16="http://schemas.microsoft.com/office/drawing/2014/main" id="{91662215-A59A-4BCE-87CE-7676F011D56A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Productos de </a:t>
            </a:r>
            <a:r>
              <a:rPr lang="es-419" b="1" dirty="0" err="1">
                <a:solidFill>
                  <a:schemeClr val="bg1">
                    <a:lumMod val="50000"/>
                  </a:schemeClr>
                </a:solidFill>
              </a:rPr>
              <a:t>Rapido</a:t>
            </a: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D3C60DDE-03A5-4144-A8FD-B108D0B0D028}"/>
              </a:ext>
            </a:extLst>
          </p:cNvPr>
          <p:cNvSpPr txBox="1">
            <a:spLocks/>
          </p:cNvSpPr>
          <p:nvPr/>
        </p:nvSpPr>
        <p:spPr>
          <a:xfrm>
            <a:off x="202627" y="2317771"/>
            <a:ext cx="8408302" cy="422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30188" lvl="1" indent="-230188" algn="just">
              <a:buFont typeface="Arial" panose="020B0604020202020204" pitchFamily="34" charset="0"/>
              <a:buChar char="•"/>
            </a:pPr>
            <a:r>
              <a:rPr lang="es-419" sz="3200" dirty="0">
                <a:latin typeface="+mj-lt"/>
              </a:rPr>
              <a:t>Introducción</a:t>
            </a:r>
          </a:p>
          <a:p>
            <a:pPr marL="687388" lvl="2" indent="-230188" algn="just">
              <a:buFont typeface="Arial" panose="020B0604020202020204" pitchFamily="34" charset="0"/>
              <a:buChar char="•"/>
            </a:pPr>
            <a:r>
              <a:rPr lang="es-419" sz="2800" dirty="0">
                <a:latin typeface="+mj-lt"/>
              </a:rPr>
              <a:t>Sistemas de 5G</a:t>
            </a:r>
          </a:p>
          <a:p>
            <a:pPr marL="687388" lvl="2" indent="-230188" algn="just">
              <a:buFont typeface="Arial" panose="020B0604020202020204" pitchFamily="34" charset="0"/>
              <a:buChar char="•"/>
            </a:pPr>
            <a:r>
              <a:rPr lang="es-419" sz="2800" dirty="0">
                <a:latin typeface="+mj-lt"/>
              </a:rPr>
              <a:t>Caso de uso</a:t>
            </a:r>
          </a:p>
          <a:p>
            <a:pPr marL="687388" lvl="2" indent="-230188" algn="just">
              <a:buFont typeface="Arial" panose="020B0604020202020204" pitchFamily="34" charset="0"/>
              <a:buChar char="•"/>
            </a:pPr>
            <a:r>
              <a:rPr lang="es-419" sz="2800" dirty="0">
                <a:latin typeface="+mj-lt"/>
              </a:rPr>
              <a:t>Tecnologías para IoT</a:t>
            </a:r>
          </a:p>
          <a:p>
            <a:pPr marL="230188" lvl="1" indent="-230188" algn="just">
              <a:buFont typeface="Arial" panose="020B0604020202020204" pitchFamily="34" charset="0"/>
              <a:buChar char="•"/>
            </a:pPr>
            <a:r>
              <a:rPr lang="es-419" sz="3200" dirty="0">
                <a:latin typeface="+mj-lt"/>
              </a:rPr>
              <a:t>Productos de </a:t>
            </a:r>
            <a:r>
              <a:rPr lang="es-419" sz="3200" dirty="0" err="1">
                <a:latin typeface="+mj-lt"/>
              </a:rPr>
              <a:t>Rapido</a:t>
            </a:r>
            <a:r>
              <a:rPr lang="es-419" sz="3200" dirty="0">
                <a:latin typeface="+mj-lt"/>
              </a:rPr>
              <a:t> - 5G</a:t>
            </a:r>
          </a:p>
          <a:p>
            <a:pPr marL="230188" lvl="1" indent="-230188" algn="just">
              <a:buFont typeface="Arial" panose="020B0604020202020204" pitchFamily="34" charset="0"/>
              <a:buChar char="•"/>
            </a:pPr>
            <a:r>
              <a:rPr lang="es-419" sz="3200" dirty="0">
                <a:latin typeface="+mj-lt"/>
              </a:rPr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417465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 idx="4294967295"/>
          </p:nvPr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419" sz="440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</a:p>
        </p:txBody>
      </p:sp>
      <p:sp>
        <p:nvSpPr>
          <p:cNvPr id="10" name="3 Subtítulo">
            <a:extLst>
              <a:ext uri="{FF2B5EF4-FFF2-40B4-BE49-F238E27FC236}">
                <a16:creationId xmlns:a16="http://schemas.microsoft.com/office/drawing/2014/main" id="{193828E5-D521-4B93-BD58-D0D299FAFEF9}"/>
              </a:ext>
            </a:extLst>
          </p:cNvPr>
          <p:cNvSpPr txBox="1">
            <a:spLocks/>
          </p:cNvSpPr>
          <p:nvPr/>
        </p:nvSpPr>
        <p:spPr>
          <a:xfrm>
            <a:off x="577034" y="2253545"/>
            <a:ext cx="7754166" cy="645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A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Sistemas de 5G: 1/</a:t>
            </a:r>
            <a:r>
              <a:rPr lang="es-PA" sz="2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eMBB</a:t>
            </a:r>
            <a:r>
              <a:rPr lang="es-PA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2/</a:t>
            </a:r>
            <a:r>
              <a:rPr lang="es-PA" sz="2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mMTC</a:t>
            </a:r>
            <a:r>
              <a:rPr lang="es-PA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3/ URLLC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A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415536-F855-49C9-B5CE-38882AB16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242" y="2620538"/>
            <a:ext cx="5111750" cy="3813972"/>
          </a:xfrm>
          <a:prstGeom prst="rect">
            <a:avLst/>
          </a:prstGeom>
        </p:spPr>
      </p:pic>
      <p:sp>
        <p:nvSpPr>
          <p:cNvPr id="7" name="Google Shape;158;p24">
            <a:extLst>
              <a:ext uri="{FF2B5EF4-FFF2-40B4-BE49-F238E27FC236}">
                <a16:creationId xmlns:a16="http://schemas.microsoft.com/office/drawing/2014/main" id="{F94561CE-D822-4301-820E-715CF84B1120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Introducción</a:t>
            </a:r>
            <a:endParaRPr lang="es-419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Productos de </a:t>
            </a:r>
            <a:r>
              <a:rPr lang="es-419" b="1" dirty="0" err="1">
                <a:solidFill>
                  <a:schemeClr val="bg1">
                    <a:lumMod val="50000"/>
                  </a:schemeClr>
                </a:solidFill>
              </a:rPr>
              <a:t>Rapido</a:t>
            </a: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 idx="4294967295"/>
          </p:nvPr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419" sz="440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</a:p>
        </p:txBody>
      </p:sp>
      <p:sp>
        <p:nvSpPr>
          <p:cNvPr id="10" name="3 Subtítulo">
            <a:extLst>
              <a:ext uri="{FF2B5EF4-FFF2-40B4-BE49-F238E27FC236}">
                <a16:creationId xmlns:a16="http://schemas.microsoft.com/office/drawing/2014/main" id="{193828E5-D521-4B93-BD58-D0D299FAFEF9}"/>
              </a:ext>
            </a:extLst>
          </p:cNvPr>
          <p:cNvSpPr txBox="1">
            <a:spLocks/>
          </p:cNvSpPr>
          <p:nvPr/>
        </p:nvSpPr>
        <p:spPr>
          <a:xfrm>
            <a:off x="583384" y="2253545"/>
            <a:ext cx="7754166" cy="645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A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Caso de uso: </a:t>
            </a:r>
            <a:r>
              <a:rPr lang="es-PA" sz="2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mMTC</a:t>
            </a:r>
            <a:endParaRPr lang="es-PA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Subtítulo">
            <a:extLst>
              <a:ext uri="{FF2B5EF4-FFF2-40B4-BE49-F238E27FC236}">
                <a16:creationId xmlns:a16="http://schemas.microsoft.com/office/drawing/2014/main" id="{B511F0FE-BE46-4387-94D8-40E384C986AB}"/>
              </a:ext>
            </a:extLst>
          </p:cNvPr>
          <p:cNvSpPr txBox="1">
            <a:spLocks/>
          </p:cNvSpPr>
          <p:nvPr/>
        </p:nvSpPr>
        <p:spPr>
          <a:xfrm>
            <a:off x="6976163" y="6286666"/>
            <a:ext cx="2518410" cy="369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A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*Fuente: Ericsson 5G Key Technologies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A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8DA3C5-4253-4CA9-BECB-60D910E7F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98" y="2768625"/>
            <a:ext cx="6105525" cy="3467100"/>
          </a:xfrm>
          <a:prstGeom prst="rect">
            <a:avLst/>
          </a:prstGeom>
        </p:spPr>
      </p:pic>
      <p:sp>
        <p:nvSpPr>
          <p:cNvPr id="7" name="Google Shape;158;p24">
            <a:extLst>
              <a:ext uri="{FF2B5EF4-FFF2-40B4-BE49-F238E27FC236}">
                <a16:creationId xmlns:a16="http://schemas.microsoft.com/office/drawing/2014/main" id="{66E6B716-598B-4ED3-B11F-80D36B96B19A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Introducción</a:t>
            </a:r>
            <a:endParaRPr lang="es-419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Productos de </a:t>
            </a:r>
            <a:r>
              <a:rPr lang="es-419" b="1" dirty="0" err="1">
                <a:solidFill>
                  <a:schemeClr val="bg1">
                    <a:lumMod val="50000"/>
                  </a:schemeClr>
                </a:solidFill>
              </a:rPr>
              <a:t>Rapido</a:t>
            </a: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9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fr-FR"/>
              <a:t>31/08/2018</a:t>
            </a:r>
          </a:p>
        </p:txBody>
      </p:sp>
      <p:pic>
        <p:nvPicPr>
          <p:cNvPr id="1028" name="Picture 4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37" y="2723851"/>
            <a:ext cx="2402136" cy="12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s de recherche d'images pour Â«Â nb-iot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67" y="3926842"/>
            <a:ext cx="2230075" cy="11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s de recherche d'images pour Â«Â sigfoxÂ Â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76" y="3795495"/>
            <a:ext cx="2997587" cy="13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Ã©sultats de recherche d'images pour Â«Â LoraÂ Â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483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3 Subtítulo">
            <a:extLst>
              <a:ext uri="{FF2B5EF4-FFF2-40B4-BE49-F238E27FC236}">
                <a16:creationId xmlns:a16="http://schemas.microsoft.com/office/drawing/2014/main" id="{474C312B-318F-4DD7-8D1E-072833C8E0A6}"/>
              </a:ext>
            </a:extLst>
          </p:cNvPr>
          <p:cNvSpPr txBox="1">
            <a:spLocks/>
          </p:cNvSpPr>
          <p:nvPr/>
        </p:nvSpPr>
        <p:spPr>
          <a:xfrm>
            <a:off x="606244" y="2127534"/>
            <a:ext cx="7754166" cy="645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A" sz="2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mMTC</a:t>
            </a:r>
            <a:r>
              <a:rPr lang="es-PA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tecnologías para IoT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A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A1D50F7D-B5D7-4751-8A67-52740EBD9A1D}"/>
              </a:ext>
            </a:extLst>
          </p:cNvPr>
          <p:cNvSpPr txBox="1">
            <a:spLocks/>
          </p:cNvSpPr>
          <p:nvPr/>
        </p:nvSpPr>
        <p:spPr>
          <a:xfrm>
            <a:off x="-281940" y="5239529"/>
            <a:ext cx="9875520" cy="128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 algn="ctr">
              <a:buNone/>
            </a:pPr>
            <a:r>
              <a:rPr lang="es-419" sz="2400" dirty="0">
                <a:latin typeface="+mj-lt"/>
              </a:rPr>
              <a:t>Tecnologías diseñadas para IoT</a:t>
            </a:r>
          </a:p>
          <a:p>
            <a:pPr marL="0" lvl="1" indent="0" algn="ctr">
              <a:buNone/>
            </a:pPr>
            <a:r>
              <a:rPr lang="es-419" sz="2400" dirty="0">
                <a:latin typeface="+mj-lt"/>
              </a:rPr>
              <a:t>LoRa y </a:t>
            </a:r>
            <a:r>
              <a:rPr lang="es-419" sz="2400" dirty="0" err="1">
                <a:latin typeface="+mj-lt"/>
              </a:rPr>
              <a:t>SigFox</a:t>
            </a:r>
            <a:r>
              <a:rPr lang="es-419" sz="2400" dirty="0">
                <a:latin typeface="+mj-lt"/>
              </a:rPr>
              <a:t>, bajo consumo energético y amplia cobertura</a:t>
            </a:r>
          </a:p>
          <a:p>
            <a:pPr marL="230188" lvl="1" indent="-230188" algn="ctr">
              <a:buFont typeface="Arial" panose="020B0604020202020204" pitchFamily="34" charset="0"/>
              <a:buChar char="•"/>
            </a:pPr>
            <a:endParaRPr lang="es-419" sz="2400" dirty="0">
              <a:latin typeface="+mj-lt"/>
            </a:endParaRPr>
          </a:p>
          <a:p>
            <a:pPr lvl="3" algn="ctr"/>
            <a:endParaRPr lang="es-419" sz="2400" dirty="0">
              <a:latin typeface="+mj-lt"/>
            </a:endParaRPr>
          </a:p>
        </p:txBody>
      </p:sp>
      <p:sp>
        <p:nvSpPr>
          <p:cNvPr id="12" name="Google Shape;164;p25">
            <a:extLst>
              <a:ext uri="{FF2B5EF4-FFF2-40B4-BE49-F238E27FC236}">
                <a16:creationId xmlns:a16="http://schemas.microsoft.com/office/drawing/2014/main" id="{C656D777-BBCA-42F4-B0DE-AEABF287674F}"/>
              </a:ext>
            </a:extLst>
          </p:cNvPr>
          <p:cNvSpPr txBox="1">
            <a:spLocks/>
          </p:cNvSpPr>
          <p:nvPr/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41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lang="es-41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8;p24">
            <a:extLst>
              <a:ext uri="{FF2B5EF4-FFF2-40B4-BE49-F238E27FC236}">
                <a16:creationId xmlns:a16="http://schemas.microsoft.com/office/drawing/2014/main" id="{01E0042B-94A8-44D3-8811-C5589698C9C4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Introducción</a:t>
            </a:r>
            <a:endParaRPr lang="es-419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Productos de </a:t>
            </a:r>
            <a:r>
              <a:rPr lang="es-419" b="1" dirty="0" err="1">
                <a:solidFill>
                  <a:schemeClr val="bg1">
                    <a:lumMod val="50000"/>
                  </a:schemeClr>
                </a:solidFill>
              </a:rPr>
              <a:t>Rapido</a:t>
            </a: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2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 idx="4294967295"/>
          </p:nvPr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41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lang="es-419" sz="440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3 Subtítulo">
            <a:extLst>
              <a:ext uri="{FF2B5EF4-FFF2-40B4-BE49-F238E27FC236}">
                <a16:creationId xmlns:a16="http://schemas.microsoft.com/office/drawing/2014/main" id="{587E9BCF-7B66-4777-B8E3-8CB3C3AADD5A}"/>
              </a:ext>
            </a:extLst>
          </p:cNvPr>
          <p:cNvSpPr txBox="1">
            <a:spLocks/>
          </p:cNvSpPr>
          <p:nvPr/>
        </p:nvSpPr>
        <p:spPr>
          <a:xfrm>
            <a:off x="123123" y="2200472"/>
            <a:ext cx="9573463" cy="109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Divulgación de temas sobre 5G: sitio web</a:t>
            </a:r>
          </a:p>
          <a:p>
            <a:r>
              <a:rPr lang="es-419" sz="2200" dirty="0">
                <a:solidFill>
                  <a:schemeClr val="accent1"/>
                </a:solidFill>
                <a:hlinkClick r:id="rId3"/>
              </a:rPr>
              <a:t>www.comunicaciondigital.utp.ac.pa/5G</a:t>
            </a:r>
            <a:endParaRPr lang="es-419" sz="2200" dirty="0">
              <a:solidFill>
                <a:schemeClr val="accent1"/>
              </a:solidFill>
            </a:endParaRPr>
          </a:p>
          <a:p>
            <a:pPr algn="just"/>
            <a:endParaRPr lang="es-419" sz="2200" dirty="0">
              <a:solidFill>
                <a:schemeClr val="accent1"/>
              </a:solidFill>
            </a:endParaRP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oogle Shape;192;p28">
            <a:extLst>
              <a:ext uri="{FF2B5EF4-FFF2-40B4-BE49-F238E27FC236}">
                <a16:creationId xmlns:a16="http://schemas.microsoft.com/office/drawing/2014/main" id="{731BFE22-134F-4528-9FA7-B9CB1CB5DB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779" y="3018692"/>
            <a:ext cx="3622253" cy="3291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8;p24">
            <a:extLst>
              <a:ext uri="{FF2B5EF4-FFF2-40B4-BE49-F238E27FC236}">
                <a16:creationId xmlns:a16="http://schemas.microsoft.com/office/drawing/2014/main" id="{4EA55377-7EC5-47E9-9561-8C9FF9ECF534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Productos de </a:t>
            </a:r>
            <a:r>
              <a:rPr lang="es-419" b="1" dirty="0" err="1">
                <a:solidFill>
                  <a:schemeClr val="bg1"/>
                </a:solidFill>
              </a:rPr>
              <a:t>Rapido</a:t>
            </a:r>
            <a:r>
              <a:rPr lang="es-419" b="1" dirty="0">
                <a:solidFill>
                  <a:schemeClr val="bg1"/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6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 idx="4294967295"/>
          </p:nvPr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41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lang="es-419" sz="440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81;p27">
            <a:extLst>
              <a:ext uri="{FF2B5EF4-FFF2-40B4-BE49-F238E27FC236}">
                <a16:creationId xmlns:a16="http://schemas.microsoft.com/office/drawing/2014/main" id="{7DBB0981-B034-4DF7-BB01-43DDCC21AC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0246" y="3111013"/>
            <a:ext cx="4449629" cy="3054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8;p24">
            <a:extLst>
              <a:ext uri="{FF2B5EF4-FFF2-40B4-BE49-F238E27FC236}">
                <a16:creationId xmlns:a16="http://schemas.microsoft.com/office/drawing/2014/main" id="{3CC556F5-4962-40A5-87C0-B4C1C955CB1A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Productos de </a:t>
            </a:r>
            <a:r>
              <a:rPr lang="es-419" b="1" dirty="0" err="1">
                <a:solidFill>
                  <a:schemeClr val="bg1"/>
                </a:solidFill>
              </a:rPr>
              <a:t>Rapido</a:t>
            </a:r>
            <a:r>
              <a:rPr lang="es-419" b="1" dirty="0">
                <a:solidFill>
                  <a:schemeClr val="bg1"/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3 Subtítulo">
            <a:extLst>
              <a:ext uri="{FF2B5EF4-FFF2-40B4-BE49-F238E27FC236}">
                <a16:creationId xmlns:a16="http://schemas.microsoft.com/office/drawing/2014/main" id="{EAE875ED-21DD-47AA-A9E1-863985359948}"/>
              </a:ext>
            </a:extLst>
          </p:cNvPr>
          <p:cNvSpPr txBox="1">
            <a:spLocks/>
          </p:cNvSpPr>
          <p:nvPr/>
        </p:nvSpPr>
        <p:spPr>
          <a:xfrm>
            <a:off x="123123" y="2214612"/>
            <a:ext cx="8566966" cy="109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Divulgación de temas sobre 5G: </a:t>
            </a:r>
            <a:r>
              <a:rPr lang="es-419" sz="2200" dirty="0">
                <a:solidFill>
                  <a:schemeClr val="accent1"/>
                </a:solidFill>
              </a:rPr>
              <a:t>Panel sobre 5G y mesa redonda sobre IoT, 2do Congreso FIE 2017</a:t>
            </a: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9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251" y="2718686"/>
            <a:ext cx="8317499" cy="12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4">
            <a:alphaModFix/>
          </a:blip>
          <a:srcRect l="9735" t="6032" r="9735" b="3796"/>
          <a:stretch/>
        </p:blipFill>
        <p:spPr>
          <a:xfrm rot="5400000">
            <a:off x="5139662" y="5152873"/>
            <a:ext cx="733975" cy="12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47374" flipH="1">
            <a:off x="977280" y="4733764"/>
            <a:ext cx="400309" cy="514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6"/>
          <p:cNvCxnSpPr/>
          <p:nvPr/>
        </p:nvCxnSpPr>
        <p:spPr>
          <a:xfrm rot="10800000" flipH="1">
            <a:off x="3158725" y="5644310"/>
            <a:ext cx="1740000" cy="236400"/>
          </a:xfrm>
          <a:prstGeom prst="curvedConnector3">
            <a:avLst>
              <a:gd name="adj1" fmla="val 62420"/>
            </a:avLst>
          </a:prstGeom>
          <a:noFill/>
          <a:ln w="1143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9" name="Google Shape;189;p26"/>
          <p:cNvPicPr preferRelativeResize="0"/>
          <p:nvPr/>
        </p:nvPicPr>
        <p:blipFill rotWithShape="1">
          <a:blip r:embed="rId6">
            <a:alphaModFix/>
          </a:blip>
          <a:srcRect l="15569" t="19210" r="15507" b="20905"/>
          <a:stretch/>
        </p:blipFill>
        <p:spPr>
          <a:xfrm flipH="1">
            <a:off x="1577029" y="5197465"/>
            <a:ext cx="2037746" cy="112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8400" y="4833787"/>
            <a:ext cx="1621625" cy="16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2017" y="4501762"/>
            <a:ext cx="978945" cy="9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6451663" y="4717910"/>
            <a:ext cx="6198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TCP</a:t>
            </a:r>
            <a:endParaRPr b="1"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9">
            <a:alphaModFix/>
          </a:blip>
          <a:srcRect l="44344" r="46695"/>
          <a:stretch/>
        </p:blipFill>
        <p:spPr>
          <a:xfrm rot="-437572" flipH="1">
            <a:off x="1445605" y="4434505"/>
            <a:ext cx="119633" cy="119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9">
            <a:alphaModFix/>
          </a:blip>
          <a:srcRect l="44344" r="46695"/>
          <a:stretch/>
        </p:blipFill>
        <p:spPr>
          <a:xfrm rot="-656837" flipH="1">
            <a:off x="1407801" y="4949957"/>
            <a:ext cx="119186" cy="119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63575" flipH="1">
            <a:off x="978026" y="4160832"/>
            <a:ext cx="398819" cy="51730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 flipH="1">
            <a:off x="337948" y="3923360"/>
            <a:ext cx="1739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[0.3GHz-3.8GHz]</a:t>
            </a:r>
            <a:endParaRPr/>
          </a:p>
        </p:txBody>
      </p:sp>
      <p:sp>
        <p:nvSpPr>
          <p:cNvPr id="16" name="Google Shape;164;p25">
            <a:extLst>
              <a:ext uri="{FF2B5EF4-FFF2-40B4-BE49-F238E27FC236}">
                <a16:creationId xmlns:a16="http://schemas.microsoft.com/office/drawing/2014/main" id="{D0D758C8-78DC-4FD6-8360-C05FA54A8351}"/>
              </a:ext>
            </a:extLst>
          </p:cNvPr>
          <p:cNvSpPr txBox="1">
            <a:spLocks/>
          </p:cNvSpPr>
          <p:nvPr/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41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</a:p>
        </p:txBody>
      </p:sp>
      <p:sp>
        <p:nvSpPr>
          <p:cNvPr id="17" name="3 Subtítulo">
            <a:extLst>
              <a:ext uri="{FF2B5EF4-FFF2-40B4-BE49-F238E27FC236}">
                <a16:creationId xmlns:a16="http://schemas.microsoft.com/office/drawing/2014/main" id="{4665DE9F-FD55-42A6-AD73-89FD7CFF8DF5}"/>
              </a:ext>
            </a:extLst>
          </p:cNvPr>
          <p:cNvSpPr txBox="1">
            <a:spLocks/>
          </p:cNvSpPr>
          <p:nvPr/>
        </p:nvSpPr>
        <p:spPr>
          <a:xfrm>
            <a:off x="156138" y="2191439"/>
            <a:ext cx="8566966" cy="109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Prototipo de caracterización de interferencia</a:t>
            </a:r>
            <a:endParaRPr lang="es-419" sz="2200" dirty="0">
              <a:solidFill>
                <a:schemeClr val="accent1"/>
              </a:solidFill>
            </a:endParaRP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Google Shape;158;p24">
            <a:extLst>
              <a:ext uri="{FF2B5EF4-FFF2-40B4-BE49-F238E27FC236}">
                <a16:creationId xmlns:a16="http://schemas.microsoft.com/office/drawing/2014/main" id="{F4CC9F95-4419-4DD7-B515-98984CA09D07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Productos de </a:t>
            </a:r>
            <a:r>
              <a:rPr lang="es-419" b="1" dirty="0" err="1">
                <a:solidFill>
                  <a:schemeClr val="bg1"/>
                </a:solidFill>
              </a:rPr>
              <a:t>Rapido</a:t>
            </a:r>
            <a:r>
              <a:rPr lang="es-419" b="1" dirty="0">
                <a:solidFill>
                  <a:schemeClr val="bg1"/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fr-FR"/>
              <a:t>31/08/2018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DA13F4C-954B-489D-9308-8BB7F8629792}" type="slidenum">
              <a:rPr lang="fr-FR" smtClean="0"/>
              <a:t>9</a:t>
            </a:fld>
            <a:endParaRPr lang="fr-FR" dirty="0"/>
          </a:p>
        </p:txBody>
      </p:sp>
      <p:pic>
        <p:nvPicPr>
          <p:cNvPr id="13" name="Image 10">
            <a:extLst>
              <a:ext uri="{FF2B5EF4-FFF2-40B4-BE49-F238E27FC236}">
                <a16:creationId xmlns:a16="http://schemas.microsoft.com/office/drawing/2014/main" id="{99AA8D93-49B7-4C4A-BD1A-102AB9E8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71" y="2750786"/>
            <a:ext cx="6373833" cy="3405274"/>
          </a:xfrm>
          <a:prstGeom prst="rect">
            <a:avLst/>
          </a:prstGeom>
        </p:spPr>
      </p:pic>
      <p:sp>
        <p:nvSpPr>
          <p:cNvPr id="10" name="Google Shape;164;p25">
            <a:extLst>
              <a:ext uri="{FF2B5EF4-FFF2-40B4-BE49-F238E27FC236}">
                <a16:creationId xmlns:a16="http://schemas.microsoft.com/office/drawing/2014/main" id="{45A1CFA5-5A5F-4EA1-A740-C785CF17A0A0}"/>
              </a:ext>
            </a:extLst>
          </p:cNvPr>
          <p:cNvSpPr txBox="1">
            <a:spLocks/>
          </p:cNvSpPr>
          <p:nvPr/>
        </p:nvSpPr>
        <p:spPr>
          <a:xfrm>
            <a:off x="0" y="1043825"/>
            <a:ext cx="9144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41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</a:p>
        </p:txBody>
      </p:sp>
      <p:sp>
        <p:nvSpPr>
          <p:cNvPr id="16" name="3 Subtítulo">
            <a:extLst>
              <a:ext uri="{FF2B5EF4-FFF2-40B4-BE49-F238E27FC236}">
                <a16:creationId xmlns:a16="http://schemas.microsoft.com/office/drawing/2014/main" id="{C1F21A64-7DE8-45F9-B703-B4D5207480C6}"/>
              </a:ext>
            </a:extLst>
          </p:cNvPr>
          <p:cNvSpPr txBox="1">
            <a:spLocks/>
          </p:cNvSpPr>
          <p:nvPr/>
        </p:nvSpPr>
        <p:spPr>
          <a:xfrm>
            <a:off x="306003" y="2335490"/>
            <a:ext cx="8566966" cy="109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Implementación LoRa</a:t>
            </a:r>
            <a:endParaRPr lang="es-419" sz="2200" dirty="0">
              <a:solidFill>
                <a:schemeClr val="accent1"/>
              </a:solidFill>
            </a:endParaRPr>
          </a:p>
          <a:p>
            <a:pPr algn="just"/>
            <a:r>
              <a:rPr lang="es-419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419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Google Shape;158;p24">
            <a:extLst>
              <a:ext uri="{FF2B5EF4-FFF2-40B4-BE49-F238E27FC236}">
                <a16:creationId xmlns:a16="http://schemas.microsoft.com/office/drawing/2014/main" id="{BA470178-0B27-4F7A-940B-7D3EB0F3091E}"/>
              </a:ext>
            </a:extLst>
          </p:cNvPr>
          <p:cNvSpPr txBox="1"/>
          <p:nvPr/>
        </p:nvSpPr>
        <p:spPr>
          <a:xfrm>
            <a:off x="5508104" y="178501"/>
            <a:ext cx="3635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/>
                </a:solidFill>
              </a:rPr>
              <a:t>Productos de </a:t>
            </a:r>
            <a:r>
              <a:rPr lang="es-419" b="1" dirty="0" err="1">
                <a:solidFill>
                  <a:schemeClr val="bg1"/>
                </a:solidFill>
              </a:rPr>
              <a:t>Rapido</a:t>
            </a:r>
            <a:r>
              <a:rPr lang="es-419" b="1" dirty="0">
                <a:solidFill>
                  <a:schemeClr val="bg1"/>
                </a:solidFill>
              </a:rPr>
              <a:t> - 5G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7339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494</Words>
  <Application>Microsoft Office PowerPoint</Application>
  <PresentationFormat>Presentación en pantalla (4:3)</PresentationFormat>
  <Paragraphs>126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1_Tema de Office</vt:lpstr>
      <vt:lpstr>Presentación de PowerPoint</vt:lpstr>
      <vt:lpstr>Plan</vt:lpstr>
      <vt:lpstr>Introducción</vt:lpstr>
      <vt:lpstr>Introducción</vt:lpstr>
      <vt:lpstr>Presentación de PowerPoint</vt:lpstr>
      <vt:lpstr>Productos</vt:lpstr>
      <vt:lpstr>Productos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Mejorando la calidad de educación superior a través del estudio e implementación de una red inalámbrica 5G.</dc:title>
  <cp:lastModifiedBy>HPoveda</cp:lastModifiedBy>
  <cp:revision>62</cp:revision>
  <dcterms:modified xsi:type="dcterms:W3CDTF">2018-11-29T03:48:27Z</dcterms:modified>
</cp:coreProperties>
</file>