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0" r:id="rId2"/>
  </p:sldMasterIdLst>
  <p:notesMasterIdLst>
    <p:notesMasterId r:id="rId41"/>
  </p:notesMasterIdLst>
  <p:sldIdLst>
    <p:sldId id="256" r:id="rId3"/>
    <p:sldId id="292" r:id="rId4"/>
    <p:sldId id="291" r:id="rId5"/>
    <p:sldId id="404" r:id="rId6"/>
    <p:sldId id="409" r:id="rId7"/>
    <p:sldId id="347" r:id="rId8"/>
    <p:sldId id="348" r:id="rId9"/>
    <p:sldId id="432" r:id="rId10"/>
    <p:sldId id="351" r:id="rId11"/>
    <p:sldId id="353" r:id="rId12"/>
    <p:sldId id="354" r:id="rId13"/>
    <p:sldId id="356" r:id="rId14"/>
    <p:sldId id="437" r:id="rId15"/>
    <p:sldId id="370" r:id="rId16"/>
    <p:sldId id="436" r:id="rId17"/>
    <p:sldId id="372" r:id="rId18"/>
    <p:sldId id="374" r:id="rId19"/>
    <p:sldId id="375" r:id="rId20"/>
    <p:sldId id="380" r:id="rId21"/>
    <p:sldId id="381" r:id="rId22"/>
    <p:sldId id="382" r:id="rId23"/>
    <p:sldId id="383" r:id="rId24"/>
    <p:sldId id="379" r:id="rId25"/>
    <p:sldId id="438" r:id="rId26"/>
    <p:sldId id="439" r:id="rId27"/>
    <p:sldId id="388" r:id="rId28"/>
    <p:sldId id="392" r:id="rId29"/>
    <p:sldId id="393" r:id="rId30"/>
    <p:sldId id="401" r:id="rId31"/>
    <p:sldId id="402" r:id="rId32"/>
    <p:sldId id="426" r:id="rId33"/>
    <p:sldId id="440" r:id="rId34"/>
    <p:sldId id="441" r:id="rId35"/>
    <p:sldId id="442" r:id="rId36"/>
    <p:sldId id="445" r:id="rId37"/>
    <p:sldId id="429" r:id="rId38"/>
    <p:sldId id="431" r:id="rId39"/>
    <p:sldId id="443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9EF7"/>
    <a:srgbClr val="0788D7"/>
    <a:srgbClr val="0099CC"/>
    <a:srgbClr val="0F34CF"/>
    <a:srgbClr val="3399FF"/>
    <a:srgbClr val="1677C8"/>
    <a:srgbClr val="15077F"/>
    <a:srgbClr val="004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lo%20E.%20Franco\Dropbox\Paper%20Virus%20Respiratorios\Base%20de%20Datos%202011-2012-2013%20BORRADO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yda%20Abrego\AppData\Local\Temp\Rar$DIa0.372\Formularios%202011%2002-09-2011%20PRESENTAC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yda%20Abrego\AppData\Local\Microsoft\Windows\Temporary%20Internet%20Files\Content.IE5\QSONIC9J\Formularios%20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de Datos 2011-2012-2013 BORRADOR.xlsx]Por Edad!Tabla dinámica1</c:name>
    <c:fmtId val="-1"/>
  </c:pivotSource>
  <c:chart>
    <c:title>
      <c:tx>
        <c:rich>
          <a:bodyPr/>
          <a:lstStyle/>
          <a:p>
            <a:pPr>
              <a:defRPr sz="2000">
                <a:latin typeface="Garamond" panose="02020404030301010803" pitchFamily="18" charset="0"/>
                <a:cs typeface="Times New Roman" pitchFamily="18" charset="0"/>
              </a:defRPr>
            </a:pPr>
            <a:r>
              <a:rPr lang="es-PA" sz="2000" dirty="0" err="1">
                <a:latin typeface="Garamond" panose="02020404030301010803" pitchFamily="18" charset="0"/>
                <a:cs typeface="Times New Roman" pitchFamily="18" charset="0"/>
              </a:rPr>
              <a:t>Etiology</a:t>
            </a:r>
            <a:r>
              <a:rPr lang="es-PA" sz="2000" dirty="0">
                <a:latin typeface="Garamond" panose="02020404030301010803" pitchFamily="18" charset="0"/>
                <a:cs typeface="Times New Roman" pitchFamily="18" charset="0"/>
              </a:rPr>
              <a:t> of </a:t>
            </a:r>
            <a:r>
              <a:rPr lang="es-PA" sz="2000" dirty="0" err="1">
                <a:latin typeface="Garamond" panose="02020404030301010803" pitchFamily="18" charset="0"/>
                <a:cs typeface="Times New Roman" pitchFamily="18" charset="0"/>
              </a:rPr>
              <a:t>respiratory</a:t>
            </a:r>
            <a:r>
              <a:rPr lang="es-PA" sz="2000" dirty="0">
                <a:latin typeface="Garamond" panose="02020404030301010803" pitchFamily="18" charset="0"/>
                <a:cs typeface="Times New Roman" pitchFamily="18" charset="0"/>
              </a:rPr>
              <a:t> viral </a:t>
            </a:r>
            <a:r>
              <a:rPr lang="es-PA" sz="2000" dirty="0" err="1">
                <a:latin typeface="Garamond" panose="02020404030301010803" pitchFamily="18" charset="0"/>
                <a:cs typeface="Times New Roman" pitchFamily="18" charset="0"/>
              </a:rPr>
              <a:t>infections</a:t>
            </a:r>
            <a:r>
              <a:rPr lang="es-PA" sz="2000" dirty="0">
                <a:latin typeface="Garamond" panose="02020404030301010803" pitchFamily="18" charset="0"/>
                <a:cs typeface="Times New Roman" pitchFamily="18" charset="0"/>
              </a:rPr>
              <a:t> in </a:t>
            </a:r>
            <a:r>
              <a:rPr lang="es-PA" sz="2000" dirty="0" err="1">
                <a:latin typeface="Garamond" panose="02020404030301010803" pitchFamily="18" charset="0"/>
                <a:cs typeface="Times New Roman" pitchFamily="18" charset="0"/>
              </a:rPr>
              <a:t>Panama</a:t>
            </a:r>
            <a:r>
              <a:rPr lang="es-PA" sz="2000" dirty="0">
                <a:latin typeface="Garamond" panose="02020404030301010803" pitchFamily="18" charset="0"/>
                <a:cs typeface="Times New Roman" pitchFamily="18" charset="0"/>
              </a:rPr>
              <a:t> in 2011 to 2013 </a:t>
            </a:r>
            <a:r>
              <a:rPr lang="es-PA" sz="2000" dirty="0" err="1">
                <a:latin typeface="Garamond" panose="02020404030301010803" pitchFamily="18" charset="0"/>
                <a:cs typeface="Times New Roman" pitchFamily="18" charset="0"/>
              </a:rPr>
              <a:t>by</a:t>
            </a:r>
            <a:r>
              <a:rPr lang="es-PA" sz="20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s-PA" sz="2000" dirty="0" err="1">
                <a:latin typeface="Garamond" panose="02020404030301010803" pitchFamily="18" charset="0"/>
                <a:cs typeface="Times New Roman" pitchFamily="18" charset="0"/>
              </a:rPr>
              <a:t>age</a:t>
            </a:r>
            <a:r>
              <a:rPr lang="es-PA" sz="20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s-PA" sz="2000" dirty="0" err="1">
                <a:latin typeface="Garamond" panose="02020404030301010803" pitchFamily="18" charset="0"/>
                <a:cs typeface="Times New Roman" pitchFamily="18" charset="0"/>
              </a:rPr>
              <a:t>group</a:t>
            </a:r>
            <a:endParaRPr lang="es-PA" sz="2000" dirty="0">
              <a:latin typeface="Garamond" panose="02020404030301010803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070686457172459"/>
          <c:y val="0.88657407407407407"/>
        </c:manualLayout>
      </c:layout>
      <c:overlay val="0"/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</c:pivotFmt>
      <c:pivotFmt>
        <c:idx val="16"/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22657961898722176"/>
          <c:y val="1.0254629629629629E-2"/>
          <c:w val="0.7639387368466185"/>
          <c:h val="0.410718503937007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'Por Edad'!$B$1:$B$2</c:f>
              <c:strCache>
                <c:ptCount val="1"/>
                <c:pt idx="0">
                  <c:v>Influenza A H1N1pdm</c:v>
                </c:pt>
              </c:strCache>
            </c:strRef>
          </c:tx>
          <c:invertIfNegative val="0"/>
          <c:cat>
            <c:strRef>
              <c:f>'Por Edad'!$A$3:$A$10</c:f>
              <c:strCache>
                <c:ptCount val="7"/>
                <c:pt idx="0">
                  <c:v>&lt;2</c:v>
                </c:pt>
                <c:pt idx="1">
                  <c:v>2-4</c:v>
                </c:pt>
                <c:pt idx="2">
                  <c:v>5-19</c:v>
                </c:pt>
                <c:pt idx="3">
                  <c:v>20-39</c:v>
                </c:pt>
                <c:pt idx="4">
                  <c:v>40-59</c:v>
                </c:pt>
                <c:pt idx="5">
                  <c:v>≥60</c:v>
                </c:pt>
                <c:pt idx="6">
                  <c:v>NE</c:v>
                </c:pt>
              </c:strCache>
            </c:strRef>
          </c:cat>
          <c:val>
            <c:numRef>
              <c:f>'Por Edad'!$B$3:$B$10</c:f>
              <c:numCache>
                <c:formatCode>General</c:formatCode>
                <c:ptCount val="7"/>
                <c:pt idx="0">
                  <c:v>43</c:v>
                </c:pt>
                <c:pt idx="1">
                  <c:v>14</c:v>
                </c:pt>
                <c:pt idx="2">
                  <c:v>28</c:v>
                </c:pt>
                <c:pt idx="3">
                  <c:v>27</c:v>
                </c:pt>
                <c:pt idx="4">
                  <c:v>21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6-4F17-9F76-89835DB0E66D}"/>
            </c:ext>
          </c:extLst>
        </c:ser>
        <c:ser>
          <c:idx val="1"/>
          <c:order val="1"/>
          <c:tx>
            <c:strRef>
              <c:f>'Por Edad'!$C$1:$C$2</c:f>
              <c:strCache>
                <c:ptCount val="1"/>
                <c:pt idx="0">
                  <c:v>Influenza A H3N2</c:v>
                </c:pt>
              </c:strCache>
            </c:strRef>
          </c:tx>
          <c:invertIfNegative val="0"/>
          <c:cat>
            <c:strRef>
              <c:f>'Por Edad'!$A$3:$A$10</c:f>
              <c:strCache>
                <c:ptCount val="7"/>
                <c:pt idx="0">
                  <c:v>&lt;2</c:v>
                </c:pt>
                <c:pt idx="1">
                  <c:v>2-4</c:v>
                </c:pt>
                <c:pt idx="2">
                  <c:v>5-19</c:v>
                </c:pt>
                <c:pt idx="3">
                  <c:v>20-39</c:v>
                </c:pt>
                <c:pt idx="4">
                  <c:v>40-59</c:v>
                </c:pt>
                <c:pt idx="5">
                  <c:v>≥60</c:v>
                </c:pt>
                <c:pt idx="6">
                  <c:v>NE</c:v>
                </c:pt>
              </c:strCache>
            </c:strRef>
          </c:cat>
          <c:val>
            <c:numRef>
              <c:f>'Por Edad'!$C$3:$C$10</c:f>
              <c:numCache>
                <c:formatCode>General</c:formatCode>
                <c:ptCount val="7"/>
                <c:pt idx="0">
                  <c:v>56</c:v>
                </c:pt>
                <c:pt idx="1">
                  <c:v>24</c:v>
                </c:pt>
                <c:pt idx="2">
                  <c:v>25</c:v>
                </c:pt>
                <c:pt idx="3">
                  <c:v>35</c:v>
                </c:pt>
                <c:pt idx="4">
                  <c:v>31</c:v>
                </c:pt>
                <c:pt idx="5">
                  <c:v>22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56-4F17-9F76-89835DB0E66D}"/>
            </c:ext>
          </c:extLst>
        </c:ser>
        <c:ser>
          <c:idx val="2"/>
          <c:order val="2"/>
          <c:tx>
            <c:strRef>
              <c:f>'Por Edad'!$D$1:$D$2</c:f>
              <c:strCache>
                <c:ptCount val="1"/>
                <c:pt idx="0">
                  <c:v>Influenza B</c:v>
                </c:pt>
              </c:strCache>
            </c:strRef>
          </c:tx>
          <c:invertIfNegative val="0"/>
          <c:cat>
            <c:strRef>
              <c:f>'Por Edad'!$A$3:$A$10</c:f>
              <c:strCache>
                <c:ptCount val="7"/>
                <c:pt idx="0">
                  <c:v>&lt;2</c:v>
                </c:pt>
                <c:pt idx="1">
                  <c:v>2-4</c:v>
                </c:pt>
                <c:pt idx="2">
                  <c:v>5-19</c:v>
                </c:pt>
                <c:pt idx="3">
                  <c:v>20-39</c:v>
                </c:pt>
                <c:pt idx="4">
                  <c:v>40-59</c:v>
                </c:pt>
                <c:pt idx="5">
                  <c:v>≥60</c:v>
                </c:pt>
                <c:pt idx="6">
                  <c:v>NE</c:v>
                </c:pt>
              </c:strCache>
            </c:strRef>
          </c:cat>
          <c:val>
            <c:numRef>
              <c:f>'Por Edad'!$D$3:$D$10</c:f>
              <c:numCache>
                <c:formatCode>General</c:formatCode>
                <c:ptCount val="7"/>
                <c:pt idx="0">
                  <c:v>47</c:v>
                </c:pt>
                <c:pt idx="1">
                  <c:v>21</c:v>
                </c:pt>
                <c:pt idx="2">
                  <c:v>66</c:v>
                </c:pt>
                <c:pt idx="3">
                  <c:v>22</c:v>
                </c:pt>
                <c:pt idx="4">
                  <c:v>7</c:v>
                </c:pt>
                <c:pt idx="5">
                  <c:v>7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56-4F17-9F76-89835DB0E66D}"/>
            </c:ext>
          </c:extLst>
        </c:ser>
        <c:ser>
          <c:idx val="3"/>
          <c:order val="3"/>
          <c:tx>
            <c:strRef>
              <c:f>'Por Edad'!$E$1:$E$2</c:f>
              <c:strCache>
                <c:ptCount val="1"/>
                <c:pt idx="0">
                  <c:v>Adenovirus</c:v>
                </c:pt>
              </c:strCache>
            </c:strRef>
          </c:tx>
          <c:invertIfNegative val="0"/>
          <c:cat>
            <c:strRef>
              <c:f>'Por Edad'!$A$3:$A$10</c:f>
              <c:strCache>
                <c:ptCount val="7"/>
                <c:pt idx="0">
                  <c:v>&lt;2</c:v>
                </c:pt>
                <c:pt idx="1">
                  <c:v>2-4</c:v>
                </c:pt>
                <c:pt idx="2">
                  <c:v>5-19</c:v>
                </c:pt>
                <c:pt idx="3">
                  <c:v>20-39</c:v>
                </c:pt>
                <c:pt idx="4">
                  <c:v>40-59</c:v>
                </c:pt>
                <c:pt idx="5">
                  <c:v>≥60</c:v>
                </c:pt>
                <c:pt idx="6">
                  <c:v>NE</c:v>
                </c:pt>
              </c:strCache>
            </c:strRef>
          </c:cat>
          <c:val>
            <c:numRef>
              <c:f>'Por Edad'!$E$3:$E$10</c:f>
              <c:numCache>
                <c:formatCode>General</c:formatCode>
                <c:ptCount val="7"/>
                <c:pt idx="0">
                  <c:v>152</c:v>
                </c:pt>
                <c:pt idx="1">
                  <c:v>32</c:v>
                </c:pt>
                <c:pt idx="2">
                  <c:v>25</c:v>
                </c:pt>
                <c:pt idx="3">
                  <c:v>7</c:v>
                </c:pt>
                <c:pt idx="4">
                  <c:v>3</c:v>
                </c:pt>
                <c:pt idx="5">
                  <c:v>0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56-4F17-9F76-89835DB0E66D}"/>
            </c:ext>
          </c:extLst>
        </c:ser>
        <c:ser>
          <c:idx val="4"/>
          <c:order val="4"/>
          <c:tx>
            <c:strRef>
              <c:f>'Por Edad'!$F$1:$F$2</c:f>
              <c:strCache>
                <c:ptCount val="1"/>
                <c:pt idx="0">
                  <c:v>human Metapneumovirus</c:v>
                </c:pt>
              </c:strCache>
            </c:strRef>
          </c:tx>
          <c:invertIfNegative val="0"/>
          <c:cat>
            <c:strRef>
              <c:f>'Por Edad'!$A$3:$A$10</c:f>
              <c:strCache>
                <c:ptCount val="7"/>
                <c:pt idx="0">
                  <c:v>&lt;2</c:v>
                </c:pt>
                <c:pt idx="1">
                  <c:v>2-4</c:v>
                </c:pt>
                <c:pt idx="2">
                  <c:v>5-19</c:v>
                </c:pt>
                <c:pt idx="3">
                  <c:v>20-39</c:v>
                </c:pt>
                <c:pt idx="4">
                  <c:v>40-59</c:v>
                </c:pt>
                <c:pt idx="5">
                  <c:v>≥60</c:v>
                </c:pt>
                <c:pt idx="6">
                  <c:v>NE</c:v>
                </c:pt>
              </c:strCache>
            </c:strRef>
          </c:cat>
          <c:val>
            <c:numRef>
              <c:f>'Por Edad'!$F$3:$F$10</c:f>
              <c:numCache>
                <c:formatCode>General</c:formatCode>
                <c:ptCount val="7"/>
                <c:pt idx="0">
                  <c:v>257</c:v>
                </c:pt>
                <c:pt idx="1">
                  <c:v>42</c:v>
                </c:pt>
                <c:pt idx="2">
                  <c:v>23</c:v>
                </c:pt>
                <c:pt idx="3">
                  <c:v>13</c:v>
                </c:pt>
                <c:pt idx="4">
                  <c:v>8</c:v>
                </c:pt>
                <c:pt idx="5">
                  <c:v>7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56-4F17-9F76-89835DB0E66D}"/>
            </c:ext>
          </c:extLst>
        </c:ser>
        <c:ser>
          <c:idx val="5"/>
          <c:order val="5"/>
          <c:tx>
            <c:strRef>
              <c:f>'Por Edad'!$G$1:$G$2</c:f>
              <c:strCache>
                <c:ptCount val="1"/>
                <c:pt idx="0">
                  <c:v>Parainfluenza virus type 1</c:v>
                </c:pt>
              </c:strCache>
            </c:strRef>
          </c:tx>
          <c:invertIfNegative val="0"/>
          <c:cat>
            <c:strRef>
              <c:f>'Por Edad'!$A$3:$A$10</c:f>
              <c:strCache>
                <c:ptCount val="7"/>
                <c:pt idx="0">
                  <c:v>&lt;2</c:v>
                </c:pt>
                <c:pt idx="1">
                  <c:v>2-4</c:v>
                </c:pt>
                <c:pt idx="2">
                  <c:v>5-19</c:v>
                </c:pt>
                <c:pt idx="3">
                  <c:v>20-39</c:v>
                </c:pt>
                <c:pt idx="4">
                  <c:v>40-59</c:v>
                </c:pt>
                <c:pt idx="5">
                  <c:v>≥60</c:v>
                </c:pt>
                <c:pt idx="6">
                  <c:v>NE</c:v>
                </c:pt>
              </c:strCache>
            </c:strRef>
          </c:cat>
          <c:val>
            <c:numRef>
              <c:f>'Por Edad'!$G$3:$G$10</c:f>
              <c:numCache>
                <c:formatCode>General</c:formatCode>
                <c:ptCount val="7"/>
                <c:pt idx="0">
                  <c:v>42</c:v>
                </c:pt>
                <c:pt idx="1">
                  <c:v>9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56-4F17-9F76-89835DB0E66D}"/>
            </c:ext>
          </c:extLst>
        </c:ser>
        <c:ser>
          <c:idx val="6"/>
          <c:order val="6"/>
          <c:tx>
            <c:strRef>
              <c:f>'Por Edad'!$H$1:$H$2</c:f>
              <c:strCache>
                <c:ptCount val="1"/>
                <c:pt idx="0">
                  <c:v>Parainfluenza virus type 2</c:v>
                </c:pt>
              </c:strCache>
            </c:strRef>
          </c:tx>
          <c:invertIfNegative val="0"/>
          <c:cat>
            <c:strRef>
              <c:f>'Por Edad'!$A$3:$A$10</c:f>
              <c:strCache>
                <c:ptCount val="7"/>
                <c:pt idx="0">
                  <c:v>&lt;2</c:v>
                </c:pt>
                <c:pt idx="1">
                  <c:v>2-4</c:v>
                </c:pt>
                <c:pt idx="2">
                  <c:v>5-19</c:v>
                </c:pt>
                <c:pt idx="3">
                  <c:v>20-39</c:v>
                </c:pt>
                <c:pt idx="4">
                  <c:v>40-59</c:v>
                </c:pt>
                <c:pt idx="5">
                  <c:v>≥60</c:v>
                </c:pt>
                <c:pt idx="6">
                  <c:v>NE</c:v>
                </c:pt>
              </c:strCache>
            </c:strRef>
          </c:cat>
          <c:val>
            <c:numRef>
              <c:f>'Por Edad'!$H$3:$H$10</c:f>
              <c:numCache>
                <c:formatCode>General</c:formatCode>
                <c:ptCount val="7"/>
                <c:pt idx="0">
                  <c:v>15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56-4F17-9F76-89835DB0E66D}"/>
            </c:ext>
          </c:extLst>
        </c:ser>
        <c:ser>
          <c:idx val="7"/>
          <c:order val="7"/>
          <c:tx>
            <c:strRef>
              <c:f>'Por Edad'!$I$1:$I$2</c:f>
              <c:strCache>
                <c:ptCount val="1"/>
                <c:pt idx="0">
                  <c:v>Parainfluenza virus type 3</c:v>
                </c:pt>
              </c:strCache>
            </c:strRef>
          </c:tx>
          <c:invertIfNegative val="0"/>
          <c:cat>
            <c:strRef>
              <c:f>'Por Edad'!$A$3:$A$10</c:f>
              <c:strCache>
                <c:ptCount val="7"/>
                <c:pt idx="0">
                  <c:v>&lt;2</c:v>
                </c:pt>
                <c:pt idx="1">
                  <c:v>2-4</c:v>
                </c:pt>
                <c:pt idx="2">
                  <c:v>5-19</c:v>
                </c:pt>
                <c:pt idx="3">
                  <c:v>20-39</c:v>
                </c:pt>
                <c:pt idx="4">
                  <c:v>40-59</c:v>
                </c:pt>
                <c:pt idx="5">
                  <c:v>≥60</c:v>
                </c:pt>
                <c:pt idx="6">
                  <c:v>NE</c:v>
                </c:pt>
              </c:strCache>
            </c:strRef>
          </c:cat>
          <c:val>
            <c:numRef>
              <c:f>'Por Edad'!$I$3:$I$10</c:f>
              <c:numCache>
                <c:formatCode>General</c:formatCode>
                <c:ptCount val="7"/>
                <c:pt idx="0">
                  <c:v>297</c:v>
                </c:pt>
                <c:pt idx="1">
                  <c:v>36</c:v>
                </c:pt>
                <c:pt idx="2">
                  <c:v>20</c:v>
                </c:pt>
                <c:pt idx="3">
                  <c:v>7</c:v>
                </c:pt>
                <c:pt idx="4">
                  <c:v>17</c:v>
                </c:pt>
                <c:pt idx="5">
                  <c:v>6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556-4F17-9F76-89835DB0E66D}"/>
            </c:ext>
          </c:extLst>
        </c:ser>
        <c:ser>
          <c:idx val="8"/>
          <c:order val="8"/>
          <c:tx>
            <c:strRef>
              <c:f>'Por Edad'!$J$1:$J$2</c:f>
              <c:strCache>
                <c:ptCount val="1"/>
                <c:pt idx="0">
                  <c:v>human Rhinovirus</c:v>
                </c:pt>
              </c:strCache>
            </c:strRef>
          </c:tx>
          <c:invertIfNegative val="0"/>
          <c:cat>
            <c:strRef>
              <c:f>'Por Edad'!$A$3:$A$10</c:f>
              <c:strCache>
                <c:ptCount val="7"/>
                <c:pt idx="0">
                  <c:v>&lt;2</c:v>
                </c:pt>
                <c:pt idx="1">
                  <c:v>2-4</c:v>
                </c:pt>
                <c:pt idx="2">
                  <c:v>5-19</c:v>
                </c:pt>
                <c:pt idx="3">
                  <c:v>20-39</c:v>
                </c:pt>
                <c:pt idx="4">
                  <c:v>40-59</c:v>
                </c:pt>
                <c:pt idx="5">
                  <c:v>≥60</c:v>
                </c:pt>
                <c:pt idx="6">
                  <c:v>NE</c:v>
                </c:pt>
              </c:strCache>
            </c:strRef>
          </c:cat>
          <c:val>
            <c:numRef>
              <c:f>'Por Edad'!$J$3:$J$10</c:f>
              <c:numCache>
                <c:formatCode>General</c:formatCode>
                <c:ptCount val="7"/>
                <c:pt idx="0">
                  <c:v>901</c:v>
                </c:pt>
                <c:pt idx="1">
                  <c:v>153</c:v>
                </c:pt>
                <c:pt idx="2">
                  <c:v>118</c:v>
                </c:pt>
                <c:pt idx="3">
                  <c:v>84</c:v>
                </c:pt>
                <c:pt idx="4">
                  <c:v>52</c:v>
                </c:pt>
                <c:pt idx="5">
                  <c:v>20</c:v>
                </c:pt>
                <c:pt idx="6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56-4F17-9F76-89835DB0E66D}"/>
            </c:ext>
          </c:extLst>
        </c:ser>
        <c:ser>
          <c:idx val="9"/>
          <c:order val="9"/>
          <c:tx>
            <c:strRef>
              <c:f>'Por Edad'!$K$1:$K$2</c:f>
              <c:strCache>
                <c:ptCount val="1"/>
                <c:pt idx="0">
                  <c:v>Respiratory Syncytial virus</c:v>
                </c:pt>
              </c:strCache>
            </c:strRef>
          </c:tx>
          <c:invertIfNegative val="0"/>
          <c:cat>
            <c:strRef>
              <c:f>'Por Edad'!$A$3:$A$10</c:f>
              <c:strCache>
                <c:ptCount val="7"/>
                <c:pt idx="0">
                  <c:v>&lt;2</c:v>
                </c:pt>
                <c:pt idx="1">
                  <c:v>2-4</c:v>
                </c:pt>
                <c:pt idx="2">
                  <c:v>5-19</c:v>
                </c:pt>
                <c:pt idx="3">
                  <c:v>20-39</c:v>
                </c:pt>
                <c:pt idx="4">
                  <c:v>40-59</c:v>
                </c:pt>
                <c:pt idx="5">
                  <c:v>≥60</c:v>
                </c:pt>
                <c:pt idx="6">
                  <c:v>NE</c:v>
                </c:pt>
              </c:strCache>
            </c:strRef>
          </c:cat>
          <c:val>
            <c:numRef>
              <c:f>'Por Edad'!$K$3:$K$10</c:f>
              <c:numCache>
                <c:formatCode>General</c:formatCode>
                <c:ptCount val="7"/>
                <c:pt idx="0">
                  <c:v>1424</c:v>
                </c:pt>
                <c:pt idx="1">
                  <c:v>126</c:v>
                </c:pt>
                <c:pt idx="2">
                  <c:v>64</c:v>
                </c:pt>
                <c:pt idx="3">
                  <c:v>22</c:v>
                </c:pt>
                <c:pt idx="4">
                  <c:v>13</c:v>
                </c:pt>
                <c:pt idx="5">
                  <c:v>18</c:v>
                </c:pt>
                <c:pt idx="6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556-4F17-9F76-89835DB0E6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442624"/>
        <c:axId val="165447360"/>
      </c:barChart>
      <c:catAx>
        <c:axId val="180442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5447360"/>
        <c:crosses val="autoZero"/>
        <c:auto val="1"/>
        <c:lblAlgn val="ctr"/>
        <c:lblOffset val="100"/>
        <c:noMultiLvlLbl val="0"/>
      </c:catAx>
      <c:valAx>
        <c:axId val="165447360"/>
        <c:scaling>
          <c:logBase val="10"/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s-PA" sz="1800">
                    <a:latin typeface="Times New Roman" pitchFamily="18" charset="0"/>
                    <a:cs typeface="Times New Roman" pitchFamily="18" charset="0"/>
                  </a:rPr>
                  <a:t>Total of cases</a:t>
                </a:r>
              </a:p>
            </c:rich>
          </c:tx>
          <c:overlay val="0"/>
        </c:title>
        <c:numFmt formatCode="General" sourceLinked="1"/>
        <c:majorTickMark val="none"/>
        <c:minorTickMark val="cross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es-PA"/>
          </a:p>
        </c:txPr>
        <c:crossAx val="1804426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s-PA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PA"/>
              <a:t>Distribución</a:t>
            </a:r>
            <a:r>
              <a:rPr lang="es-PA" baseline="0"/>
              <a:t> de VRS y MPVh-2011</a:t>
            </a:r>
            <a:endParaRPr lang="es-PA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4.6962189893878702E-2"/>
          <c:y val="7.7052770974977147E-2"/>
          <c:w val="0.94117782870139044"/>
          <c:h val="0.79284540261008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todos!$C$1</c:f>
              <c:strCache>
                <c:ptCount val="1"/>
                <c:pt idx="0">
                  <c:v>VRS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val>
            <c:numRef>
              <c:f>todos!$C$2:$C$53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6</c:v>
                </c:pt>
                <c:pt idx="5">
                  <c:v>0</c:v>
                </c:pt>
                <c:pt idx="6">
                  <c:v>1</c:v>
                </c:pt>
                <c:pt idx="7">
                  <c:v>3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3</c:v>
                </c:pt>
                <c:pt idx="18">
                  <c:v>9</c:v>
                </c:pt>
                <c:pt idx="19">
                  <c:v>6</c:v>
                </c:pt>
                <c:pt idx="20">
                  <c:v>9</c:v>
                </c:pt>
                <c:pt idx="21">
                  <c:v>12</c:v>
                </c:pt>
                <c:pt idx="22">
                  <c:v>14</c:v>
                </c:pt>
                <c:pt idx="23">
                  <c:v>17</c:v>
                </c:pt>
                <c:pt idx="24">
                  <c:v>20</c:v>
                </c:pt>
                <c:pt idx="25">
                  <c:v>43</c:v>
                </c:pt>
                <c:pt idx="26">
                  <c:v>41</c:v>
                </c:pt>
                <c:pt idx="27">
                  <c:v>39</c:v>
                </c:pt>
                <c:pt idx="28">
                  <c:v>16</c:v>
                </c:pt>
                <c:pt idx="29">
                  <c:v>22</c:v>
                </c:pt>
                <c:pt idx="30">
                  <c:v>35</c:v>
                </c:pt>
                <c:pt idx="31">
                  <c:v>25</c:v>
                </c:pt>
                <c:pt idx="32">
                  <c:v>18</c:v>
                </c:pt>
                <c:pt idx="33">
                  <c:v>17</c:v>
                </c:pt>
                <c:pt idx="34">
                  <c:v>3</c:v>
                </c:pt>
                <c:pt idx="35">
                  <c:v>10</c:v>
                </c:pt>
                <c:pt idx="36">
                  <c:v>11</c:v>
                </c:pt>
                <c:pt idx="37">
                  <c:v>11</c:v>
                </c:pt>
                <c:pt idx="38">
                  <c:v>5</c:v>
                </c:pt>
                <c:pt idx="39">
                  <c:v>7</c:v>
                </c:pt>
                <c:pt idx="40">
                  <c:v>7</c:v>
                </c:pt>
                <c:pt idx="41">
                  <c:v>1</c:v>
                </c:pt>
                <c:pt idx="42">
                  <c:v>1</c:v>
                </c:pt>
                <c:pt idx="43">
                  <c:v>0</c:v>
                </c:pt>
                <c:pt idx="44">
                  <c:v>2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A-4423-8676-083FCDAC3A21}"/>
            </c:ext>
          </c:extLst>
        </c:ser>
        <c:ser>
          <c:idx val="1"/>
          <c:order val="1"/>
          <c:tx>
            <c:strRef>
              <c:f>todos!$D$1</c:f>
              <c:strCache>
                <c:ptCount val="1"/>
                <c:pt idx="0">
                  <c:v>MPVh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val>
            <c:numRef>
              <c:f>todos!$D$2:$D$53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1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</c:v>
                </c:pt>
                <c:pt idx="48">
                  <c:v>3</c:v>
                </c:pt>
                <c:pt idx="49">
                  <c:v>0</c:v>
                </c:pt>
                <c:pt idx="50">
                  <c:v>3</c:v>
                </c:pt>
                <c:pt idx="5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6A-4423-8676-083FCDAC3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881856"/>
        <c:axId val="169275904"/>
      </c:barChart>
      <c:catAx>
        <c:axId val="213881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PA"/>
                  <a:t>Semana Epidemiológica-2011 </a:t>
                </a:r>
              </a:p>
            </c:rich>
          </c:tx>
          <c:overlay val="0"/>
        </c:title>
        <c:majorTickMark val="out"/>
        <c:minorTickMark val="none"/>
        <c:tickLblPos val="nextTo"/>
        <c:crossAx val="169275904"/>
        <c:crosses val="autoZero"/>
        <c:auto val="1"/>
        <c:lblAlgn val="ctr"/>
        <c:lblOffset val="100"/>
        <c:noMultiLvlLbl val="0"/>
      </c:catAx>
      <c:valAx>
        <c:axId val="1692759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PA"/>
                  <a:t>No. Positivos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38818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PA"/>
              <a:t>Distribución</a:t>
            </a:r>
            <a:r>
              <a:rPr lang="es-PA" baseline="0"/>
              <a:t> de VRS y MPVh-2012</a:t>
            </a:r>
            <a:endParaRPr lang="es-PA"/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todos!$D$1</c:f>
              <c:strCache>
                <c:ptCount val="1"/>
                <c:pt idx="0">
                  <c:v>VRS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val>
            <c:numRef>
              <c:f>todos!$D$2:$D$46</c:f>
              <c:numCache>
                <c:formatCode>General</c:formatCode>
                <c:ptCount val="45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2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3</c:v>
                </c:pt>
                <c:pt idx="28">
                  <c:v>1</c:v>
                </c:pt>
                <c:pt idx="29">
                  <c:v>8</c:v>
                </c:pt>
                <c:pt idx="30">
                  <c:v>6</c:v>
                </c:pt>
                <c:pt idx="31">
                  <c:v>10</c:v>
                </c:pt>
                <c:pt idx="32">
                  <c:v>12</c:v>
                </c:pt>
                <c:pt idx="33">
                  <c:v>15</c:v>
                </c:pt>
                <c:pt idx="34">
                  <c:v>17</c:v>
                </c:pt>
                <c:pt idx="35">
                  <c:v>17</c:v>
                </c:pt>
                <c:pt idx="36">
                  <c:v>21</c:v>
                </c:pt>
                <c:pt idx="37">
                  <c:v>30</c:v>
                </c:pt>
                <c:pt idx="38">
                  <c:v>25</c:v>
                </c:pt>
                <c:pt idx="39">
                  <c:v>41</c:v>
                </c:pt>
                <c:pt idx="40">
                  <c:v>15</c:v>
                </c:pt>
                <c:pt idx="41">
                  <c:v>35</c:v>
                </c:pt>
                <c:pt idx="42">
                  <c:v>38</c:v>
                </c:pt>
                <c:pt idx="43">
                  <c:v>38</c:v>
                </c:pt>
                <c:pt idx="4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03-43E6-B0AF-16C14302E9ED}"/>
            </c:ext>
          </c:extLst>
        </c:ser>
        <c:ser>
          <c:idx val="1"/>
          <c:order val="1"/>
          <c:tx>
            <c:strRef>
              <c:f>todos!$E$1</c:f>
              <c:strCache>
                <c:ptCount val="1"/>
                <c:pt idx="0">
                  <c:v>MPV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val>
            <c:numRef>
              <c:f>todos!$E$2:$E$46</c:f>
              <c:numCache>
                <c:formatCode>General</c:formatCode>
                <c:ptCount val="45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1</c:v>
                </c:pt>
                <c:pt idx="4">
                  <c:v>7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3</c:v>
                </c:pt>
                <c:pt idx="14">
                  <c:v>3</c:v>
                </c:pt>
                <c:pt idx="15">
                  <c:v>5</c:v>
                </c:pt>
                <c:pt idx="16">
                  <c:v>3</c:v>
                </c:pt>
                <c:pt idx="17">
                  <c:v>3</c:v>
                </c:pt>
                <c:pt idx="18">
                  <c:v>5</c:v>
                </c:pt>
                <c:pt idx="19">
                  <c:v>7</c:v>
                </c:pt>
                <c:pt idx="20">
                  <c:v>19</c:v>
                </c:pt>
                <c:pt idx="21">
                  <c:v>11</c:v>
                </c:pt>
                <c:pt idx="22">
                  <c:v>12</c:v>
                </c:pt>
                <c:pt idx="23">
                  <c:v>6</c:v>
                </c:pt>
                <c:pt idx="24">
                  <c:v>8</c:v>
                </c:pt>
                <c:pt idx="25">
                  <c:v>8</c:v>
                </c:pt>
                <c:pt idx="26">
                  <c:v>6</c:v>
                </c:pt>
                <c:pt idx="27">
                  <c:v>10</c:v>
                </c:pt>
                <c:pt idx="28">
                  <c:v>6</c:v>
                </c:pt>
                <c:pt idx="29">
                  <c:v>8</c:v>
                </c:pt>
                <c:pt idx="30">
                  <c:v>5</c:v>
                </c:pt>
                <c:pt idx="31">
                  <c:v>14</c:v>
                </c:pt>
                <c:pt idx="32">
                  <c:v>4</c:v>
                </c:pt>
                <c:pt idx="33">
                  <c:v>1</c:v>
                </c:pt>
                <c:pt idx="34">
                  <c:v>2</c:v>
                </c:pt>
                <c:pt idx="35">
                  <c:v>0</c:v>
                </c:pt>
                <c:pt idx="36">
                  <c:v>2</c:v>
                </c:pt>
                <c:pt idx="37">
                  <c:v>2</c:v>
                </c:pt>
                <c:pt idx="38">
                  <c:v>3</c:v>
                </c:pt>
                <c:pt idx="39">
                  <c:v>1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03-43E6-B0AF-16C14302E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963264"/>
        <c:axId val="182056000"/>
      </c:barChart>
      <c:catAx>
        <c:axId val="213963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PA"/>
                  <a:t>Semana</a:t>
                </a:r>
                <a:r>
                  <a:rPr lang="es-PA" baseline="0"/>
                  <a:t> Epidemiológica-2012</a:t>
                </a:r>
                <a:endParaRPr lang="es-PA"/>
              </a:p>
            </c:rich>
          </c:tx>
          <c:overlay val="0"/>
        </c:title>
        <c:majorTickMark val="none"/>
        <c:minorTickMark val="none"/>
        <c:tickLblPos val="nextTo"/>
        <c:crossAx val="182056000"/>
        <c:crosses val="autoZero"/>
        <c:auto val="1"/>
        <c:lblAlgn val="ctr"/>
        <c:lblOffset val="100"/>
        <c:noMultiLvlLbl val="0"/>
      </c:catAx>
      <c:valAx>
        <c:axId val="1820560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PA"/>
                  <a:t>N</a:t>
                </a:r>
                <a:r>
                  <a:rPr lang="es-PA">
                    <a:latin typeface="Calibri"/>
                  </a:rPr>
                  <a:t>˚. Positivas</a:t>
                </a:r>
                <a:endParaRPr lang="es-PA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3963264"/>
        <c:crosses val="autoZero"/>
        <c:crossBetween val="between"/>
      </c:valAx>
      <c:spPr>
        <a:ln w="57150"/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7B693-D2B9-496B-82DC-DE291D2F4B53}" type="datetimeFigureOut">
              <a:rPr lang="es-PA" smtClean="0"/>
              <a:t>09/20/2019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F51F2-581F-4D08-A376-F69AC9A9D31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85949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Causas mundiales, regionales </a:t>
            </a:r>
          </a:p>
          <a:p>
            <a:r>
              <a:rPr lang="es-ES" dirty="0"/>
              <a:t>y nacionales de mortalidad infantil en 2000–13, con proyecciones para informar las prioridades post-2015: un análisis sistemático actualizado</a:t>
            </a:r>
          </a:p>
          <a:p>
            <a:r>
              <a:rPr lang="es-ES" dirty="0" err="1"/>
              <a:t>Liu</a:t>
            </a:r>
            <a:r>
              <a:rPr lang="es-ES" dirty="0"/>
              <a:t> 2015</a:t>
            </a:r>
          </a:p>
          <a:p>
            <a:r>
              <a:rPr lang="es-ES" dirty="0"/>
              <a:t>De los 6 · 3 millones de niños que murieron antes de los 5 años de edad en 2013, 51 · 8% (3 · 257 millones) murieron de infecciosas Causas y 44% (2 · 761 millones) fallecieron en el período neonatal. Las tres causas principales son las complicaciones del parto prematuro. (0 · 965 millones [15 · 4%, rango de incertidumbre (UR) 9 · 8–24 · 5]; UR 0 · 615–1 · 537 millones), neumonía (0 · 935 millones [14 · 9%, 13 · 0–16 · 8]; 0 · 817–1 · 057 millones), y complicaciones relacionadas con el parto (0 · 662 millones [10 · 5%, 6 · 7–16 · 8]; 0 · 421–1 · 054 millones). Las reducciones en neumonía, diarrea y sarampión en conjunto fueron responsables de la mitad de los 3 · 6 millones menos de muertes registradas en 2013 versus 2000. Las causas con el progreso más lento fueron congénitas, prematuras, Sepsis neonatal, lesión y otras causas. Si continúan las tendencias actuales, 4,6 millones de niños menores de 5 años aún mueren en 2030. Además, África subsahariana tendrá el 33% de los nacimientos y el 60% de las muertes en 2030, en comparación con </a:t>
            </a:r>
            <a:r>
              <a:rPr lang="es-ES" dirty="0" err="1"/>
              <a:t>con</a:t>
            </a:r>
            <a:r>
              <a:rPr lang="es-ES" dirty="0"/>
              <a:t> 25% y 50% en 2013, respectivamente.</a:t>
            </a:r>
          </a:p>
          <a:p>
            <a:endParaRPr lang="es-ES" dirty="0"/>
          </a:p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724B-5547-4C50-BC1C-419C05602BAF}" type="slidenum">
              <a:rPr lang="es-PA" smtClean="0"/>
              <a:t>2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13700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724B-5547-4C50-BC1C-419C05602BAF}" type="slidenum">
              <a:rPr lang="es-PA" smtClean="0"/>
              <a:t>13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9079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3354" y="0"/>
            <a:ext cx="9878646" cy="6858000"/>
          </a:xfrm>
          <a:prstGeom prst="rect">
            <a:avLst/>
          </a:prstGeom>
        </p:spPr>
      </p:pic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198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68" y="5877735"/>
            <a:ext cx="2063263" cy="8317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25538" cy="6858000"/>
          </a:xfrm>
          <a:prstGeom prst="rect">
            <a:avLst/>
          </a:prstGeom>
        </p:spPr>
      </p:pic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77806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778066" cy="3198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4874" y="5877735"/>
            <a:ext cx="2063263" cy="83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6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198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7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2091" y="0"/>
            <a:ext cx="99099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198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68" y="5877735"/>
            <a:ext cx="2063263" cy="8317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4A84"/>
          </a:solidFill>
          <a:latin typeface="Myriad Pro" panose="020B0503030403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4A84"/>
        </a:buClr>
        <a:buSzPct val="97000"/>
        <a:buFont typeface="Trebuchet MS" panose="020B0603020202020204" pitchFamily="34" charset="0"/>
        <a:buChar char="●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004A84"/>
        </a:buClr>
        <a:buSzPct val="97000"/>
        <a:buFont typeface="Trebuchet MS" panose="020B0603020202020204" pitchFamily="34" charset="0"/>
        <a:buChar char="●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04A84"/>
        </a:buClr>
        <a:buSzPct val="97000"/>
        <a:buFont typeface="Trebuchet MS" panose="020B0603020202020204" pitchFamily="34" charset="0"/>
        <a:buChar char="●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04A84"/>
        </a:buClr>
        <a:buSzPct val="97000"/>
        <a:buFont typeface="Trebuchet MS" panose="020B0603020202020204" pitchFamily="34" charset="0"/>
        <a:buChar char="●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04A84"/>
        </a:buClr>
        <a:buSzPct val="97000"/>
        <a:buFont typeface="Trebuchet MS" panose="020B0603020202020204" pitchFamily="34" charset="0"/>
        <a:buChar char="●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2553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77806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10778066" cy="3198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4874" y="5877735"/>
            <a:ext cx="2063263" cy="83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9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4A84"/>
          </a:solidFill>
          <a:latin typeface="Myriad Pro" panose="020B0503030403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4A84"/>
        </a:buClr>
        <a:buSzPct val="97000"/>
        <a:buFont typeface="Trebuchet MS" panose="020B0603020202020204" pitchFamily="34" charset="0"/>
        <a:buChar char="●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004A84"/>
        </a:buClr>
        <a:buSzPct val="97000"/>
        <a:buFont typeface="Trebuchet MS" panose="020B0603020202020204" pitchFamily="34" charset="0"/>
        <a:buChar char="●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04A84"/>
        </a:buClr>
        <a:buSzPct val="97000"/>
        <a:buFont typeface="Trebuchet MS" panose="020B0603020202020204" pitchFamily="34" charset="0"/>
        <a:buChar char="●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04A84"/>
        </a:buClr>
        <a:buSzPct val="97000"/>
        <a:buFont typeface="Trebuchet MS" panose="020B0603020202020204" pitchFamily="34" charset="0"/>
        <a:buChar char="●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04A84"/>
        </a:buClr>
        <a:buSzPct val="97000"/>
        <a:buFont typeface="Trebuchet MS" panose="020B0603020202020204" pitchFamily="34" charset="0"/>
        <a:buChar char="●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14573817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tiff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43.tif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iff"/><Relationship Id="rId7" Type="http://schemas.openxmlformats.org/officeDocument/2006/relationships/image" Target="../media/image6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7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1514" y="6004828"/>
            <a:ext cx="1581260" cy="649357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706788" y="4296466"/>
            <a:ext cx="4148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PA" sz="2400" b="1" dirty="0">
                <a:latin typeface="Garamond" panose="02020404030301010803" pitchFamily="18" charset="0"/>
                <a:cs typeface="Arial" pitchFamily="34" charset="0"/>
              </a:rPr>
              <a:t>Por</a:t>
            </a:r>
            <a:r>
              <a:rPr lang="es-PA" sz="2400" b="1" dirty="0">
                <a:latin typeface="Garamond" panose="02020404030301010803" pitchFamily="18" charset="0"/>
              </a:rPr>
              <a:t>: </a:t>
            </a:r>
            <a:r>
              <a:rPr lang="es-PA" sz="2400" b="1" dirty="0" err="1">
                <a:latin typeface="Garamond" panose="02020404030301010803" pitchFamily="18" charset="0"/>
              </a:rPr>
              <a:t>Leyda</a:t>
            </a:r>
            <a:r>
              <a:rPr lang="es-PA" sz="2400" b="1" dirty="0">
                <a:latin typeface="Garamond" panose="02020404030301010803" pitchFamily="18" charset="0"/>
              </a:rPr>
              <a:t> E. Ábrego Sánchez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3450" y="1143794"/>
            <a:ext cx="9321174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2400" b="1" dirty="0">
              <a:solidFill>
                <a:srgbClr val="C00000"/>
              </a:solidFill>
              <a:latin typeface="Garamond" panose="02020404030301010803" pitchFamily="18" charset="0"/>
              <a:ea typeface="+mn-ea"/>
              <a:cs typeface="+mn-cs"/>
            </a:endParaRPr>
          </a:p>
          <a:p>
            <a:r>
              <a:rPr lang="es-PA" sz="2400" b="1" dirty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+mn-cs"/>
              </a:rPr>
              <a:t>CARACTERIZACIÓN  MOLECULAR Y ANÁLISIS DE LA VARIABILIDAD GENÉTICA DE LOS VIRUS  RESPIRATORIO SINCITIAL Y METAPNEUMOVIRUS HUMANO, AISLADOS EN PANAMÁ, DURANTE LOS AÑOS  2008-2012</a:t>
            </a:r>
            <a:br>
              <a:rPr lang="es-PA" b="1" dirty="0"/>
            </a:br>
            <a:endParaRPr lang="es-PA" dirty="0"/>
          </a:p>
        </p:txBody>
      </p:sp>
      <p:sp>
        <p:nvSpPr>
          <p:cNvPr id="7" name="6 Rectángulo"/>
          <p:cNvSpPr/>
          <p:nvPr/>
        </p:nvSpPr>
        <p:spPr>
          <a:xfrm>
            <a:off x="4330774" y="5121146"/>
            <a:ext cx="2519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PA" b="1" dirty="0">
                <a:solidFill>
                  <a:srgbClr val="15077F"/>
                </a:solidFill>
                <a:cs typeface="Arial" pitchFamily="34" charset="0"/>
              </a:rPr>
              <a:t>08 de Agosto </a:t>
            </a:r>
            <a:r>
              <a:rPr lang="es-PA" b="1" dirty="0">
                <a:solidFill>
                  <a:srgbClr val="15077F"/>
                </a:solidFill>
                <a:latin typeface="Garamond" panose="02020404030301010803" pitchFamily="18" charset="0"/>
                <a:cs typeface="Arial" pitchFamily="34" charset="0"/>
              </a:rPr>
              <a:t>de</a:t>
            </a:r>
            <a:r>
              <a:rPr lang="es-PA" b="1" dirty="0">
                <a:solidFill>
                  <a:srgbClr val="15077F"/>
                </a:solidFill>
                <a:cs typeface="Arial" pitchFamily="34" charset="0"/>
              </a:rPr>
              <a:t> 2019</a:t>
            </a:r>
            <a:endParaRPr lang="es-PA" b="1" dirty="0">
              <a:solidFill>
                <a:srgbClr val="15077F"/>
              </a:solidFill>
            </a:endParaRPr>
          </a:p>
        </p:txBody>
      </p: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4891" y="5878880"/>
            <a:ext cx="2805548" cy="77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274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2611" y="309805"/>
            <a:ext cx="4735583" cy="646331"/>
          </a:xfrm>
        </p:spPr>
        <p:txBody>
          <a:bodyPr wrap="square">
            <a:spAutoFit/>
          </a:bodyPr>
          <a:lstStyle/>
          <a:p>
            <a:pPr algn="ctr" defTabSz="914400"/>
            <a:r>
              <a:rPr lang="es-PA" b="1" dirty="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Arial" pitchFamily="34" charset="0"/>
              </a:rPr>
              <a:t>INTRODUCCIÓN</a:t>
            </a:r>
          </a:p>
        </p:txBody>
      </p:sp>
      <p:pic>
        <p:nvPicPr>
          <p:cNvPr id="5" name="Picture 5" descr="Resultado de imagen de pedeciba biologia uruguay 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81" y="141364"/>
            <a:ext cx="1209032" cy="98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6 Título"/>
          <p:cNvSpPr txBox="1">
            <a:spLocks/>
          </p:cNvSpPr>
          <p:nvPr/>
        </p:nvSpPr>
        <p:spPr>
          <a:xfrm>
            <a:off x="-47521" y="1830173"/>
            <a:ext cx="35283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VRSH</a:t>
            </a:r>
            <a:endParaRPr kumimoji="0" lang="es-PA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064" y="1635832"/>
            <a:ext cx="4304597" cy="394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66490" y="5838155"/>
            <a:ext cx="7513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1200" dirty="0" err="1">
                <a:latin typeface="Garamond" panose="02020404030301010803" pitchFamily="18" charset="0"/>
              </a:rPr>
              <a:t>Peret</a:t>
            </a:r>
            <a:r>
              <a:rPr lang="es-PA" sz="1200" dirty="0">
                <a:latin typeface="Garamond" panose="02020404030301010803" pitchFamily="18" charset="0"/>
              </a:rPr>
              <a:t> et al., 1998)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7044" y="31519"/>
            <a:ext cx="1198179" cy="138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457287"/>
              </p:ext>
            </p:extLst>
          </p:nvPr>
        </p:nvGraphicFramePr>
        <p:xfrm>
          <a:off x="4735043" y="1503501"/>
          <a:ext cx="6618578" cy="4073092"/>
        </p:xfrm>
        <a:graphic>
          <a:graphicData uri="http://schemas.openxmlformats.org/drawingml/2006/table">
            <a:tbl>
              <a:tblPr firstRow="1" firstCol="1" bandRow="1"/>
              <a:tblGrid>
                <a:gridCol w="818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76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6837">
                <a:tc>
                  <a:txBody>
                    <a:bodyPr/>
                    <a:lstStyle/>
                    <a:p>
                      <a:endParaRPr lang="es-PA" sz="1100" dirty="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Genotipos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es-PA" sz="1200" b="1" baseline="30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er </a:t>
                      </a:r>
                      <a:r>
                        <a:rPr lang="es-P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Reporte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Años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Autores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4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GA1</a:t>
                      </a:r>
                      <a:endParaRPr lang="es-PA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NEW YORK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(1990-1995)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Peret</a:t>
                      </a:r>
                      <a:r>
                        <a:rPr lang="es-P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et al., 1998</a:t>
                      </a:r>
                      <a:endParaRPr lang="es-PA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4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GA2</a:t>
                      </a:r>
                      <a:endParaRPr lang="es-PA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NEW YORK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(1990-1995)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Peret et al., 1998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4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GA3</a:t>
                      </a:r>
                      <a:endParaRPr lang="es-PA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NEW YORK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(1990-1995)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Peret et al., 1998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4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GA4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NEW YORK</a:t>
                      </a:r>
                      <a:endParaRPr lang="es-PA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(1990-1995)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Peret et al., 1998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4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GA5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NEW YORK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(1990-1995)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Peret</a:t>
                      </a:r>
                      <a:r>
                        <a:rPr lang="es-P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et al., 1998</a:t>
                      </a:r>
                      <a:endParaRPr lang="es-PA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4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GA6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USA</a:t>
                      </a:r>
                      <a:endParaRPr lang="es-PA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(1994-1995)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Peret et al., 2000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4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GA7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USA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(1994-1995)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Peret et al., 2000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4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SAA1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Sudáfrica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(1997-2000)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Venter et al., 2001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4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NA1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Niigata , Japón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(2004-2005)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Shobugawa</a:t>
                      </a:r>
                      <a:r>
                        <a:rPr lang="es-P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et al., 2009</a:t>
                      </a:r>
                      <a:endParaRPr lang="es-PA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4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NA2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Niigata , Japón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(2005-2006)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Shobugawa et al., 2009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4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CB-A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Korea del Sur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(2008-2010)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Baek et al., 2012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4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ON1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Ontario, Ganadá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(2010-2011)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Eshaghi et al., 2012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4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SAA2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Sudáfrica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(2006-2008)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Pretorius</a:t>
                      </a:r>
                      <a:r>
                        <a:rPr lang="es-P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et al., 2013</a:t>
                      </a:r>
                      <a:endParaRPr lang="es-PA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4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NA3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Beijing, China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(2010-2011)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Cui et al., 2013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4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NA4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Beijing, China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(2007-2008)</a:t>
                      </a:r>
                      <a:endParaRPr lang="es-P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Cui et al., 2013</a:t>
                      </a:r>
                      <a:endParaRPr lang="es-PA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97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2611" y="309805"/>
            <a:ext cx="4735583" cy="646331"/>
          </a:xfrm>
        </p:spPr>
        <p:txBody>
          <a:bodyPr wrap="square">
            <a:spAutoFit/>
          </a:bodyPr>
          <a:lstStyle/>
          <a:p>
            <a:pPr algn="ctr" defTabSz="914400"/>
            <a:r>
              <a:rPr lang="es-PA" b="1" dirty="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Arial" pitchFamily="34" charset="0"/>
              </a:rPr>
              <a:t>INTRODUCCIÓN</a:t>
            </a:r>
          </a:p>
        </p:txBody>
      </p:sp>
      <p:pic>
        <p:nvPicPr>
          <p:cNvPr id="5" name="Picture 5" descr="Resultado de imagen de pedeciba biologia uruguay 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81" y="141364"/>
            <a:ext cx="1309044" cy="106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993" y="1704455"/>
            <a:ext cx="4404003" cy="376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552377" y="5903716"/>
            <a:ext cx="3366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A" sz="1200" dirty="0" err="1"/>
              <a:t>Peret</a:t>
            </a:r>
            <a:r>
              <a:rPr lang="es-PA" sz="1200" dirty="0"/>
              <a:t> et al., 1998)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8188" y="31519"/>
            <a:ext cx="948226" cy="109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66311"/>
              </p:ext>
            </p:extLst>
          </p:nvPr>
        </p:nvGraphicFramePr>
        <p:xfrm>
          <a:off x="5868271" y="1263455"/>
          <a:ext cx="4792717" cy="4917260"/>
        </p:xfrm>
        <a:graphic>
          <a:graphicData uri="http://schemas.openxmlformats.org/drawingml/2006/table">
            <a:tbl>
              <a:tblPr firstRow="1" firstCol="1" bandRow="1"/>
              <a:tblGrid>
                <a:gridCol w="297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0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5240">
                <a:tc>
                  <a:txBody>
                    <a:bodyPr/>
                    <a:lstStyle/>
                    <a:p>
                      <a:endParaRPr lang="es-PA" sz="10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Genotipos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es-PA" sz="1000" b="1" baseline="30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er </a:t>
                      </a:r>
                      <a:r>
                        <a:rPr lang="es-PA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Reporte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Años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Autores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9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GB1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New York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 (1990-1995)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Peret et al., 1998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9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GB2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New York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 (1990-1995)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Peret et al., 1999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9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3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GB3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New York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(1990-1995)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Peret et al., 1998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9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4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GB4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New York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(1990-1995)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Peret et al., 1998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9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5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GB5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Chongqing, China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(2010-2011)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Ren et al., 2015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9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6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SAB1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Sudáfrica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(1997-2000)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Venter et al., 2001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9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7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SAB2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Sudáfrica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(1997-2000)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Venter et al., 2002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9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8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SAB3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Sudáfrica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(1997-2000)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Venter et al., 2003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9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9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SAB4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Cambodia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(2007-2009)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Arnott et al., 2011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9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10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URU1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Uruguay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(1990-2001)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Blanc et al., 2005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9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11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URU2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Uruguay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(1990-2001)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Blanc et al., 2005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9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12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BA1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Argentina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(1990-2004)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Trento et al., 2006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9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13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BA2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Argentina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(1990-2004)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Trento et al., 2006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79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14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BA3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Argentina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(1990-2004)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Trento et al., 2006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79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15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BA4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Argentina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(1990-2004)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Trento et al., 2006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9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16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BA5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Argentina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(1990-2004)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Trento et al., 2006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79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17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BA6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Argentina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(1990-2004)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Trento et al., 2006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79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18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BA7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Niigata , Japón</a:t>
                      </a:r>
                      <a:endParaRPr lang="es-PA" sz="1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(2005-2010)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Dapat et al., 2010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79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19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BA8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Niigata , Japón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(2005-2010)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Dapat et al., 2010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79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20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BA9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Niigata , Japón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(2005-2010)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Dapat et al., 2010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79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21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BA10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Niigata , Japón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(2005-2010)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Dapat et al., 2010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79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22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BA11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Korea del Sur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(2008-2010)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Baek et al., 2012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79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23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BA12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Malasia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2009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Khor et al., 2013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79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24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BA13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Cataluña, España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(2014-2015)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Gimfer et al., 2016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79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25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CB-B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Korea del Sur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(2008-2010)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Baek et al., 2012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79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26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BA-C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Beijing, China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(2008-2012)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Cui et al., 2013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79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27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CB1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Beijing, China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(2008-2012)</a:t>
                      </a:r>
                      <a:endParaRPr lang="es-PA" sz="10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Cui et al., 2013</a:t>
                      </a:r>
                      <a:endParaRPr lang="es-PA" sz="1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443" marR="40443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6181025" y="3396213"/>
            <a:ext cx="362136" cy="223207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56155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7462" y="1523394"/>
            <a:ext cx="6952433" cy="268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77462" y="704779"/>
            <a:ext cx="9774149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4A84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/>
            <a:r>
              <a:rPr lang="es-PA" sz="2800" b="1" dirty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Arial" pitchFamily="34" charset="0"/>
              </a:rPr>
              <a:t>PRINCIPAL CAMBIO EN LA PROTEÍNA G DEL VRSH-B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229790" y="4203849"/>
            <a:ext cx="38630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1600" u="sng" dirty="0">
                <a:solidFill>
                  <a:srgbClr val="15077F"/>
                </a:solidFill>
                <a:latin typeface="Garamond" panose="02020404030301010803" pitchFamily="18" charset="0"/>
                <a:hlinkClick r:id="rId3" tooltip="The Journal of general virology."/>
              </a:rPr>
              <a:t>J Gen Virol.</a:t>
            </a:r>
            <a:r>
              <a:rPr lang="es-PA" sz="1600" dirty="0">
                <a:latin typeface="Garamond" panose="02020404030301010803" pitchFamily="18" charset="0"/>
              </a:rPr>
              <a:t> 2003 Nov;84(Pt 11):3115-20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1135298" y="3038509"/>
            <a:ext cx="151332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92867" y="4207306"/>
            <a:ext cx="6888925" cy="21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9771589" y="1953791"/>
            <a:ext cx="1514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2400" b="1" dirty="0">
                <a:solidFill>
                  <a:srgbClr val="C00000"/>
                </a:solidFill>
              </a:rPr>
              <a:t>BA </a:t>
            </a:r>
            <a:r>
              <a:rPr lang="es-PA" sz="2400" dirty="0"/>
              <a:t>(1999)</a:t>
            </a:r>
          </a:p>
        </p:txBody>
      </p:sp>
      <p:sp>
        <p:nvSpPr>
          <p:cNvPr id="9" name="8 Rectángulo"/>
          <p:cNvSpPr/>
          <p:nvPr/>
        </p:nvSpPr>
        <p:spPr>
          <a:xfrm>
            <a:off x="9981904" y="3617250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b="1" dirty="0">
                <a:solidFill>
                  <a:srgbClr val="C00000"/>
                </a:solidFill>
              </a:rPr>
              <a:t>(20 </a:t>
            </a:r>
            <a:r>
              <a:rPr lang="es-PA" b="1" dirty="0" err="1">
                <a:solidFill>
                  <a:srgbClr val="C00000"/>
                </a:solidFill>
              </a:rPr>
              <a:t>a,a</a:t>
            </a:r>
            <a:r>
              <a:rPr lang="es-PA" b="1" dirty="0">
                <a:solidFill>
                  <a:srgbClr val="C0000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460203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4917" y="0"/>
            <a:ext cx="7519916" cy="20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4708" y="2019869"/>
            <a:ext cx="7601803" cy="424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408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Resultado de imagen de pedeciba biologia uruguay 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81" y="141364"/>
            <a:ext cx="1568394" cy="127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3972" y="2488261"/>
            <a:ext cx="7982578" cy="1320800"/>
          </a:xfrm>
        </p:spPr>
        <p:txBody>
          <a:bodyPr>
            <a:noAutofit/>
          </a:bodyPr>
          <a:lstStyle/>
          <a:p>
            <a:r>
              <a:rPr lang="es-PA" sz="4400" b="1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rPr>
              <a:t>RESULTADOS Y DISCUSIÓN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5465" y="31519"/>
            <a:ext cx="1324439" cy="15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8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6199" y="141364"/>
            <a:ext cx="4317274" cy="669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Resultado de imagen de pedeciba biologia uruguay 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81" y="141364"/>
            <a:ext cx="1427763" cy="116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590547" y="343077"/>
            <a:ext cx="5251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b="1" dirty="0">
                <a:solidFill>
                  <a:srgbClr val="004A84"/>
                </a:solidFill>
              </a:rPr>
              <a:t>CARACTERIZACIÓN GENÉTICA DE CEPAS DEL VRSH DEL GRUPO B, IDENTIFICADAS EN PANAMA ENTRE 2008-2012.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590547" y="1224705"/>
            <a:ext cx="5661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b="1" dirty="0">
                <a:solidFill>
                  <a:srgbClr val="004A84"/>
                </a:solidFill>
              </a:rPr>
              <a:t>CARACTERIZACION GENÉTICA VRSH-B: </a:t>
            </a:r>
            <a:endParaRPr lang="es-PA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3972" y="31519"/>
            <a:ext cx="1087826" cy="125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zcapitan\Desktop\Varios todo Esc OCT 2017 compu LA\Papers Leyda\24Mar2017\Figure 1A copia.t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901" y="1569939"/>
            <a:ext cx="5645425" cy="476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0523473" y="5975131"/>
            <a:ext cx="1458325" cy="858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" name="3 Rectángulo"/>
          <p:cNvSpPr/>
          <p:nvPr/>
        </p:nvSpPr>
        <p:spPr>
          <a:xfrm>
            <a:off x="7383436" y="3057099"/>
            <a:ext cx="2374710" cy="99155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9" name="8 CuadroTexto"/>
          <p:cNvSpPr txBox="1"/>
          <p:nvPr/>
        </p:nvSpPr>
        <p:spPr>
          <a:xfrm>
            <a:off x="9815780" y="3289110"/>
            <a:ext cx="802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>
                <a:solidFill>
                  <a:srgbClr val="00B0F0"/>
                </a:solidFill>
              </a:rPr>
              <a:t>BA10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7383436" y="1722342"/>
            <a:ext cx="2374710" cy="99155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1" name="10 CuadroTexto"/>
          <p:cNvSpPr txBox="1"/>
          <p:nvPr/>
        </p:nvSpPr>
        <p:spPr>
          <a:xfrm>
            <a:off x="9739179" y="2054341"/>
            <a:ext cx="1764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b="1" dirty="0"/>
              <a:t>NO CLASIFICADAS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093" y="1588716"/>
            <a:ext cx="11858765" cy="473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23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4724581" y="-13648"/>
            <a:ext cx="5239235" cy="6838950"/>
            <a:chOff x="4724581" y="0"/>
            <a:chExt cx="5239235" cy="6838950"/>
          </a:xfrm>
        </p:grpSpPr>
        <p:grpSp>
          <p:nvGrpSpPr>
            <p:cNvPr id="7" name="6 Grupo"/>
            <p:cNvGrpSpPr/>
            <p:nvPr/>
          </p:nvGrpSpPr>
          <p:grpSpPr>
            <a:xfrm>
              <a:off x="4724581" y="0"/>
              <a:ext cx="4923915" cy="6838950"/>
              <a:chOff x="5162732" y="103264"/>
              <a:chExt cx="4667068" cy="6735686"/>
            </a:xfrm>
          </p:grpSpPr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2732" y="103264"/>
                <a:ext cx="4667068" cy="6621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5 CuadroTexto"/>
              <p:cNvSpPr txBox="1"/>
              <p:nvPr/>
            </p:nvSpPr>
            <p:spPr>
              <a:xfrm>
                <a:off x="7067550" y="6623506"/>
                <a:ext cx="704850" cy="21544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PA" sz="800" dirty="0"/>
                  <a:t>0.02</a:t>
                </a:r>
              </a:p>
            </p:txBody>
          </p:sp>
        </p:grpSp>
        <p:sp>
          <p:nvSpPr>
            <p:cNvPr id="4" name="3 Rectángulo"/>
            <p:cNvSpPr/>
            <p:nvPr/>
          </p:nvSpPr>
          <p:spPr>
            <a:xfrm>
              <a:off x="9317430" y="141364"/>
              <a:ext cx="646386" cy="3941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5" descr="Resultado de imagen de pedeciba biologia uruguay 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81" y="141364"/>
            <a:ext cx="1568394" cy="127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508190" y="232578"/>
            <a:ext cx="55978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b="1" dirty="0">
                <a:solidFill>
                  <a:srgbClr val="004A84"/>
                </a:solidFill>
              </a:rPr>
              <a:t>CARACTERIZACIÓN GENÉTICA Y ANTIGÉNICA DE CEPAS DEL VRSH GRUPO A, AISLADAS EN PANAMÁ ENTRE 2008-2012.</a:t>
            </a:r>
          </a:p>
          <a:p>
            <a:endParaRPr lang="es-PA" b="1" dirty="0">
              <a:solidFill>
                <a:srgbClr val="004A84"/>
              </a:solidFill>
            </a:endParaRPr>
          </a:p>
          <a:p>
            <a:r>
              <a:rPr lang="es-PA" b="1" dirty="0">
                <a:solidFill>
                  <a:srgbClr val="004A84"/>
                </a:solidFill>
              </a:rPr>
              <a:t>CARACTERIZACION GENÉTICA: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5512" y="31519"/>
            <a:ext cx="1198179" cy="138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91" r="18417"/>
          <a:stretch/>
        </p:blipFill>
        <p:spPr bwMode="auto">
          <a:xfrm>
            <a:off x="946798" y="2027186"/>
            <a:ext cx="2475186" cy="25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946798" y="2599478"/>
            <a:ext cx="1059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/>
              <a:t>1115 </a:t>
            </a:r>
            <a:r>
              <a:rPr lang="es-PA" sz="1200" dirty="0" err="1"/>
              <a:t>pb</a:t>
            </a:r>
            <a:endParaRPr lang="es-PA" sz="1200" dirty="0"/>
          </a:p>
        </p:txBody>
      </p:sp>
      <p:grpSp>
        <p:nvGrpSpPr>
          <p:cNvPr id="13" name="12 Grupo"/>
          <p:cNvGrpSpPr/>
          <p:nvPr/>
        </p:nvGrpSpPr>
        <p:grpSpPr>
          <a:xfrm>
            <a:off x="3707227" y="1901203"/>
            <a:ext cx="2784274" cy="3035129"/>
            <a:chOff x="3184621" y="1986188"/>
            <a:chExt cx="2784274" cy="3035129"/>
          </a:xfrm>
        </p:grpSpPr>
        <p:grpSp>
          <p:nvGrpSpPr>
            <p:cNvPr id="14" name="13 Grupo"/>
            <p:cNvGrpSpPr/>
            <p:nvPr/>
          </p:nvGrpSpPr>
          <p:grpSpPr>
            <a:xfrm>
              <a:off x="3218369" y="1986188"/>
              <a:ext cx="2304388" cy="1753407"/>
              <a:chOff x="3628285" y="2112316"/>
              <a:chExt cx="2304388" cy="1753407"/>
            </a:xfrm>
          </p:grpSpPr>
          <p:pic>
            <p:nvPicPr>
              <p:cNvPr id="20" name="Picture 2" descr="https://lh6.googleusercontent.com/_uLcdBqNlKrIiKIut6LXWtojKjpgc4e7DA7oUz7hkfPECy_vxfkY24pmc1_03ochEC4Br7NEyGDL7CIavCGUKWMVkKPkuwnuB6qR7QTEBZgevWBiXeb8C7hD4U8ShOHMQzsBMde_9tQl9UaQoA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1835" y="2365536"/>
                <a:ext cx="823912" cy="15001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20 CuadroTexto"/>
              <p:cNvSpPr txBox="1"/>
              <p:nvPr/>
            </p:nvSpPr>
            <p:spPr>
              <a:xfrm>
                <a:off x="4482246" y="2688511"/>
                <a:ext cx="14504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A" sz="1200" dirty="0"/>
                  <a:t>G madura</a:t>
                </a:r>
              </a:p>
            </p:txBody>
          </p:sp>
          <p:sp>
            <p:nvSpPr>
              <p:cNvPr id="22" name="21 CuadroTexto"/>
              <p:cNvSpPr txBox="1"/>
              <p:nvPr/>
            </p:nvSpPr>
            <p:spPr>
              <a:xfrm>
                <a:off x="4453435" y="3376939"/>
                <a:ext cx="14504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A" sz="1200" dirty="0"/>
                  <a:t>G intermedia </a:t>
                </a:r>
              </a:p>
            </p:txBody>
          </p:sp>
          <p:sp>
            <p:nvSpPr>
              <p:cNvPr id="23" name="22 CuadroTexto"/>
              <p:cNvSpPr txBox="1"/>
              <p:nvPr/>
            </p:nvSpPr>
            <p:spPr>
              <a:xfrm>
                <a:off x="3628285" y="2112316"/>
                <a:ext cx="17368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A" sz="1200" dirty="0"/>
                  <a:t>Long  con inserción</a:t>
                </a:r>
              </a:p>
            </p:txBody>
          </p:sp>
        </p:grpSp>
        <p:sp>
          <p:nvSpPr>
            <p:cNvPr id="15" name="14 CuadroTexto"/>
            <p:cNvSpPr txBox="1"/>
            <p:nvPr/>
          </p:nvSpPr>
          <p:spPr>
            <a:xfrm>
              <a:off x="3184621" y="3806270"/>
              <a:ext cx="81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A" sz="1200" dirty="0"/>
                <a:t>Con inserción  </a:t>
              </a:r>
            </a:p>
          </p:txBody>
        </p:sp>
        <p:grpSp>
          <p:nvGrpSpPr>
            <p:cNvPr id="16" name="15 Grupo"/>
            <p:cNvGrpSpPr/>
            <p:nvPr/>
          </p:nvGrpSpPr>
          <p:grpSpPr>
            <a:xfrm>
              <a:off x="3195458" y="4311868"/>
              <a:ext cx="2773437" cy="709449"/>
              <a:chOff x="9600784" y="3563017"/>
              <a:chExt cx="2773437" cy="709449"/>
            </a:xfrm>
          </p:grpSpPr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600784" y="3563017"/>
                <a:ext cx="1521883" cy="709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18 CuadroTexto"/>
              <p:cNvSpPr txBox="1"/>
              <p:nvPr/>
            </p:nvSpPr>
            <p:spPr>
              <a:xfrm>
                <a:off x="10923794" y="3670057"/>
                <a:ext cx="14504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A" sz="1200" dirty="0"/>
                  <a:t>G precursor</a:t>
                </a:r>
              </a:p>
            </p:txBody>
          </p:sp>
        </p:grpSp>
        <p:sp>
          <p:nvSpPr>
            <p:cNvPr id="17" name="16 Rectángulo"/>
            <p:cNvSpPr/>
            <p:nvPr/>
          </p:nvSpPr>
          <p:spPr>
            <a:xfrm>
              <a:off x="3963357" y="3852436"/>
              <a:ext cx="50687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PA" sz="1200" dirty="0"/>
                <a:t>Long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8565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3367" y="1553959"/>
            <a:ext cx="9544865" cy="441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esultado de imagen de pedeciba biologia uruguay 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81" y="141364"/>
            <a:ext cx="1251894" cy="10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2464" y="31519"/>
            <a:ext cx="1318526" cy="152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98168" y="5959391"/>
            <a:ext cx="963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err="1">
                <a:latin typeface="Garamond" panose="02020404030301010803" pitchFamily="18" charset="0"/>
              </a:rPr>
              <a:t>Eshaghi</a:t>
            </a:r>
            <a:r>
              <a:rPr lang="es-PA" dirty="0">
                <a:latin typeface="Garamond" panose="02020404030301010803" pitchFamily="18" charset="0"/>
              </a:rPr>
              <a:t> et al., 2012.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577745" y="3482450"/>
            <a:ext cx="127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>
                <a:solidFill>
                  <a:srgbClr val="004A84"/>
                </a:solidFill>
              </a:rPr>
              <a:t>HVR2</a:t>
            </a:r>
          </a:p>
        </p:txBody>
      </p:sp>
      <p:sp>
        <p:nvSpPr>
          <p:cNvPr id="16" name="15 Cerrar llave"/>
          <p:cNvSpPr/>
          <p:nvPr/>
        </p:nvSpPr>
        <p:spPr>
          <a:xfrm rot="16200000">
            <a:off x="6780501" y="478349"/>
            <a:ext cx="321493" cy="6916701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04470" y="366218"/>
            <a:ext cx="8158646" cy="155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917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Resultado de imagen de pedeciba biologia uruguay 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81" y="141364"/>
            <a:ext cx="1568394" cy="127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5512" y="31519"/>
            <a:ext cx="1198179" cy="138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4976837" y="0"/>
            <a:ext cx="4923915" cy="6838950"/>
            <a:chOff x="5162732" y="103264"/>
            <a:chExt cx="4667068" cy="6735686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2732" y="103264"/>
              <a:ext cx="4667068" cy="662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CuadroTexto"/>
            <p:cNvSpPr txBox="1"/>
            <p:nvPr/>
          </p:nvSpPr>
          <p:spPr>
            <a:xfrm>
              <a:off x="7067550" y="6623506"/>
              <a:ext cx="704850" cy="21544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PA" sz="800" dirty="0"/>
                <a:t>0.02</a:t>
              </a:r>
            </a:p>
          </p:txBody>
        </p:sp>
      </p:grpSp>
      <p:sp>
        <p:nvSpPr>
          <p:cNvPr id="2" name="1 Rectángulo"/>
          <p:cNvSpPr/>
          <p:nvPr/>
        </p:nvSpPr>
        <p:spPr>
          <a:xfrm>
            <a:off x="1508190" y="469068"/>
            <a:ext cx="57912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b="1" dirty="0">
                <a:solidFill>
                  <a:srgbClr val="004A84"/>
                </a:solidFill>
              </a:rPr>
              <a:t>CARACTERIZACIÓN GENÉTICA Y ANTIGÉNICA DE CEPAS DEL VRSH GRUPO A, AISLADAS EN PANAMÁ ENTRE 2008-2012.</a:t>
            </a:r>
          </a:p>
          <a:p>
            <a:endParaRPr lang="es-PA" b="1" dirty="0">
              <a:solidFill>
                <a:srgbClr val="004A84"/>
              </a:solidFill>
            </a:endParaRPr>
          </a:p>
          <a:p>
            <a:r>
              <a:rPr lang="es-PA" b="1" dirty="0">
                <a:solidFill>
                  <a:srgbClr val="004A84"/>
                </a:solidFill>
              </a:rPr>
              <a:t>CARACTERIZACION GENÉTICA: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8213844" y="3194748"/>
            <a:ext cx="488726" cy="889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2070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1 Image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1249" y="114269"/>
            <a:ext cx="7234808" cy="665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esultado de imagen de pedeciba biologia uruguay 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55" y="114269"/>
            <a:ext cx="1288633" cy="105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-1" y="1296305"/>
            <a:ext cx="4924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b="1" dirty="0">
                <a:solidFill>
                  <a:srgbClr val="004A84"/>
                </a:solidFill>
              </a:rPr>
              <a:t>CARACTERIZACIÓN GENÉTICA Y ANTIGÉNICA </a:t>
            </a:r>
          </a:p>
          <a:p>
            <a:r>
              <a:rPr lang="es-PA" b="1" dirty="0">
                <a:solidFill>
                  <a:srgbClr val="004A84"/>
                </a:solidFill>
              </a:rPr>
              <a:t>DE CEPAS DEL VRSH GRUPO A, AISLADAS </a:t>
            </a:r>
          </a:p>
          <a:p>
            <a:r>
              <a:rPr lang="es-PA" b="1" dirty="0">
                <a:solidFill>
                  <a:srgbClr val="004A84"/>
                </a:solidFill>
              </a:rPr>
              <a:t>EN PANAMÁ ENTRE 2008-2012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22155" y="2461980"/>
            <a:ext cx="3581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b="1" dirty="0">
                <a:solidFill>
                  <a:srgbClr val="004A84"/>
                </a:solidFill>
              </a:rPr>
              <a:t>CARACTERIZACION ANTIGÉNICA</a:t>
            </a:r>
            <a:r>
              <a:rPr lang="es-PA" b="1">
                <a:solidFill>
                  <a:srgbClr val="004A84"/>
                </a:solidFill>
              </a:rPr>
              <a:t>: </a:t>
            </a:r>
          </a:p>
          <a:p>
            <a:r>
              <a:rPr lang="es-PA" b="1" dirty="0">
                <a:solidFill>
                  <a:srgbClr val="C00000"/>
                </a:solidFill>
              </a:rPr>
              <a:t>ARTÍCULO 1</a:t>
            </a:r>
          </a:p>
        </p:txBody>
      </p:sp>
    </p:spTree>
    <p:extLst>
      <p:ext uri="{BB962C8B-B14F-4D97-AF65-F5344CB8AC3E}">
        <p14:creationId xmlns:p14="http://schemas.microsoft.com/office/powerpoint/2010/main" val="343686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2611" y="381055"/>
            <a:ext cx="5326381" cy="707886"/>
          </a:xfrm>
        </p:spPr>
        <p:txBody>
          <a:bodyPr wrap="square">
            <a:spAutoFit/>
          </a:bodyPr>
          <a:lstStyle/>
          <a:p>
            <a:pPr algn="ctr" defTabSz="914400"/>
            <a:r>
              <a:rPr lang="es-PA" sz="4000" b="1" dirty="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Arial" pitchFamily="34" charset="0"/>
              </a:rPr>
              <a:t>INTRODUCCIÓN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079" y="2367384"/>
            <a:ext cx="3859137" cy="294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7 Rectángulo"/>
          <p:cNvSpPr/>
          <p:nvPr/>
        </p:nvSpPr>
        <p:spPr>
          <a:xfrm>
            <a:off x="575153" y="1454061"/>
            <a:ext cx="4658896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P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400" b="1" dirty="0">
                <a:solidFill>
                  <a:srgbClr val="C00000"/>
                </a:solidFill>
                <a:latin typeface="Garamond" panose="02020404030301010803" pitchFamily="18" charset="0"/>
              </a:rPr>
              <a:t>La Organización Mundial de la Salud, ha clasificado estas infecciones como la segunda importante causa de muerte en niños menores de cinco años (Bryce et al., 2005)</a:t>
            </a:r>
            <a:endParaRPr lang="es-PA" sz="1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462649" y="5170296"/>
            <a:ext cx="6293922" cy="185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1" name="10 CuadroTexto"/>
          <p:cNvSpPr txBox="1"/>
          <p:nvPr/>
        </p:nvSpPr>
        <p:spPr>
          <a:xfrm>
            <a:off x="5541966" y="4309959"/>
            <a:ext cx="2604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>
                <a:solidFill>
                  <a:srgbClr val="004A84"/>
                </a:solidFill>
                <a:latin typeface="Garamond" panose="02020404030301010803" pitchFamily="18" charset="0"/>
              </a:rPr>
              <a:t>Principales agentes bacterianos: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541966" y="5032606"/>
            <a:ext cx="236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>
                <a:solidFill>
                  <a:srgbClr val="004A84"/>
                </a:solidFill>
                <a:latin typeface="Garamond" panose="02020404030301010803" pitchFamily="18" charset="0"/>
              </a:rPr>
              <a:t>Principal agente </a:t>
            </a:r>
            <a:r>
              <a:rPr lang="es-PA" b="1" dirty="0" err="1">
                <a:solidFill>
                  <a:srgbClr val="004A84"/>
                </a:solidFill>
                <a:latin typeface="Garamond" panose="02020404030301010803" pitchFamily="18" charset="0"/>
              </a:rPr>
              <a:t>virale</a:t>
            </a:r>
            <a:r>
              <a:rPr lang="es-PA" b="1" dirty="0">
                <a:solidFill>
                  <a:srgbClr val="004A84"/>
                </a:solidFill>
                <a:latin typeface="Garamond" panose="02020404030301010803" pitchFamily="18" charset="0"/>
              </a:rPr>
              <a:t>: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7894157" y="4321834"/>
            <a:ext cx="41474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i="1" dirty="0" err="1">
                <a:latin typeface="Garamond" panose="02020404030301010803" pitchFamily="18" charset="0"/>
              </a:rPr>
              <a:t>Streptococcus</a:t>
            </a:r>
            <a:r>
              <a:rPr lang="es-ES" i="1" dirty="0">
                <a:latin typeface="Garamond" panose="02020404030301010803" pitchFamily="18" charset="0"/>
              </a:rPr>
              <a:t> </a:t>
            </a:r>
            <a:r>
              <a:rPr lang="es-ES" i="1" dirty="0" err="1">
                <a:latin typeface="Garamond" panose="02020404030301010803" pitchFamily="18" charset="0"/>
              </a:rPr>
              <a:t>pneumoniae</a:t>
            </a:r>
            <a:r>
              <a:rPr lang="es-ES" i="1" dirty="0">
                <a:latin typeface="Garamond" panose="02020404030301010803" pitchFamily="18" charset="0"/>
              </a:rPr>
              <a:t> (30-50%)</a:t>
            </a:r>
            <a:endParaRPr lang="es-ES" dirty="0">
              <a:latin typeface="Garamond" panose="02020404030301010803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i="1" dirty="0" err="1">
                <a:latin typeface="Garamond" panose="02020404030301010803" pitchFamily="18" charset="0"/>
              </a:rPr>
              <a:t>Haemophilus</a:t>
            </a:r>
            <a:r>
              <a:rPr lang="es-ES" i="1" dirty="0">
                <a:latin typeface="Garamond" panose="02020404030301010803" pitchFamily="18" charset="0"/>
              </a:rPr>
              <a:t> </a:t>
            </a:r>
            <a:r>
              <a:rPr lang="es-ES" i="1" dirty="0" err="1">
                <a:latin typeface="Garamond" panose="02020404030301010803" pitchFamily="18" charset="0"/>
              </a:rPr>
              <a:t>influenzae</a:t>
            </a:r>
            <a:r>
              <a:rPr lang="es-ES" dirty="0">
                <a:latin typeface="Garamond" panose="02020404030301010803" pitchFamily="18" charset="0"/>
              </a:rPr>
              <a:t>  (10-30%)</a:t>
            </a:r>
          </a:p>
          <a:p>
            <a:pPr algn="just">
              <a:buClr>
                <a:srgbClr val="C00000"/>
              </a:buClr>
            </a:pPr>
            <a:endParaRPr lang="es-ES" dirty="0">
              <a:latin typeface="Garamond" panose="02020404030301010803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dirty="0">
                <a:latin typeface="Garamond" panose="02020404030301010803" pitchFamily="18" charset="0"/>
              </a:rPr>
              <a:t>VRSH (15-40%).</a:t>
            </a:r>
          </a:p>
          <a:p>
            <a:pPr algn="just">
              <a:buClr>
                <a:srgbClr val="C00000"/>
              </a:buClr>
            </a:pPr>
            <a:r>
              <a:rPr lang="es-ES" dirty="0">
                <a:latin typeface="Garamond" panose="02020404030301010803" pitchFamily="18" charset="0"/>
              </a:rPr>
              <a:t>    </a:t>
            </a:r>
            <a:endParaRPr lang="es-PA" dirty="0"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1057" y="1406604"/>
            <a:ext cx="6245514" cy="291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5650301" y="3563481"/>
            <a:ext cx="6029865" cy="318407"/>
          </a:xfrm>
          <a:prstGeom prst="rect">
            <a:avLst/>
          </a:prstGeom>
          <a:noFill/>
          <a:ln w="38100">
            <a:solidFill>
              <a:srgbClr val="6297E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A">
              <a:ln w="76200">
                <a:solidFill>
                  <a:srgbClr val="F13D4A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571209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7248" y="15753"/>
            <a:ext cx="949507" cy="109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1 Image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0970" y="905260"/>
            <a:ext cx="10138173" cy="518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esultado de imagen de pedeciba biologia uruguay 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81" y="141364"/>
            <a:ext cx="1092690" cy="89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240971" y="141364"/>
            <a:ext cx="8738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b="1" dirty="0">
                <a:solidFill>
                  <a:srgbClr val="004A84"/>
                </a:solidFill>
              </a:rPr>
              <a:t>CARACTERIZACIÓN GENÉTICA Y ANTIGÉNICA DE CEPAS DELVRSH GRUPO A, AISLADAS EN PANAMÁ ENTRE 2008-2012.  CARACTERIZACION ANTIGÉNICA: </a:t>
            </a:r>
            <a:r>
              <a:rPr lang="es-PA" b="1" dirty="0">
                <a:solidFill>
                  <a:srgbClr val="C00000"/>
                </a:solidFill>
              </a:rPr>
              <a:t>ARTÍCULO 1</a:t>
            </a:r>
          </a:p>
        </p:txBody>
      </p:sp>
    </p:spTree>
    <p:extLst>
      <p:ext uri="{BB962C8B-B14F-4D97-AF65-F5344CB8AC3E}">
        <p14:creationId xmlns:p14="http://schemas.microsoft.com/office/powerpoint/2010/main" val="2622365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3 Image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569" y="141364"/>
            <a:ext cx="4529512" cy="671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esultado de imagen de pedeciba biologia uruguay 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81" y="141364"/>
            <a:ext cx="1053502" cy="85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329925" y="208001"/>
            <a:ext cx="64012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b="1" dirty="0">
                <a:solidFill>
                  <a:srgbClr val="004A84"/>
                </a:solidFill>
              </a:rPr>
              <a:t>CARACTERIZACIÓN GENÉTICA Y ANTIGÉNICA DE CEPAS DEL VRSH GRUPO A, AISLADAS EN PANAMÁ ENTRE 2008-2012.</a:t>
            </a:r>
          </a:p>
          <a:p>
            <a:endParaRPr lang="es-PA" b="1" dirty="0">
              <a:solidFill>
                <a:srgbClr val="004A84"/>
              </a:solidFill>
            </a:endParaRPr>
          </a:p>
          <a:p>
            <a:r>
              <a:rPr lang="es-PA" b="1" dirty="0">
                <a:solidFill>
                  <a:srgbClr val="004A84"/>
                </a:solidFill>
              </a:rPr>
              <a:t>CARACTERIZACION ANTIGÉNICA: </a:t>
            </a:r>
            <a:r>
              <a:rPr lang="es-PA" b="1" dirty="0">
                <a:solidFill>
                  <a:srgbClr val="C00000"/>
                </a:solidFill>
              </a:rPr>
              <a:t>ARTÍCULO 1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3972" y="31519"/>
            <a:ext cx="1087826" cy="125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951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2"/>
          <a:stretch/>
        </p:blipFill>
        <p:spPr>
          <a:xfrm>
            <a:off x="4745424" y="2752"/>
            <a:ext cx="6984123" cy="6624447"/>
          </a:xfrm>
          <a:prstGeom prst="rect">
            <a:avLst/>
          </a:prstGeom>
        </p:spPr>
      </p:pic>
      <p:pic>
        <p:nvPicPr>
          <p:cNvPr id="5" name="Picture 5" descr="Resultado de imagen de pedeciba biologia uruguay 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80" y="141364"/>
            <a:ext cx="1406199" cy="114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119806" y="1257160"/>
            <a:ext cx="47990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A" b="1" dirty="0">
                <a:solidFill>
                  <a:srgbClr val="004A84"/>
                </a:solidFill>
              </a:rPr>
              <a:t>CARACTERIZACIÓN GENÉTICA Y ANTIGÉNICA DE CEPAS DEL VRSH GRUPO A, AISLADAS EN PANAMÁ ENTRE </a:t>
            </a:r>
            <a:r>
              <a:rPr lang="es-PA" b="1" dirty="0">
                <a:solidFill>
                  <a:srgbClr val="004A84"/>
                </a:solidFill>
                <a:latin typeface="Garamond" panose="02020404030301010803" pitchFamily="18" charset="0"/>
              </a:rPr>
              <a:t>2008-2012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479" y="84396"/>
            <a:ext cx="1078362" cy="124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840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478" y="1420860"/>
            <a:ext cx="11030922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399310" y="457021"/>
            <a:ext cx="7918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b="1" dirty="0">
                <a:solidFill>
                  <a:srgbClr val="004A84"/>
                </a:solidFill>
              </a:rPr>
              <a:t>CARACTERIZACIÓN GENÉTICA Y ANTIGÉNICA DE CEPAS DEL VRSH GRUPO A, AISLADAS EN PANAMÁ ENTRE 2008-2012.</a:t>
            </a:r>
          </a:p>
          <a:p>
            <a:endParaRPr lang="es-PA" b="1" dirty="0">
              <a:solidFill>
                <a:srgbClr val="004A84"/>
              </a:solidFill>
            </a:endParaRPr>
          </a:p>
          <a:p>
            <a:r>
              <a:rPr lang="es-PA" b="1" dirty="0">
                <a:solidFill>
                  <a:srgbClr val="004A84"/>
                </a:solidFill>
              </a:rPr>
              <a:t>CARACTERIZACION ANTIGÉNICA: </a:t>
            </a:r>
            <a:r>
              <a:rPr lang="es-PA" b="1" dirty="0">
                <a:solidFill>
                  <a:srgbClr val="C00000"/>
                </a:solidFill>
              </a:rPr>
              <a:t>ARTÍCULO 1</a:t>
            </a:r>
          </a:p>
        </p:txBody>
      </p:sp>
      <p:pic>
        <p:nvPicPr>
          <p:cNvPr id="4" name="Picture 5" descr="Resultado de imagen de pedeciba biologia uruguay 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" y="103117"/>
            <a:ext cx="1272886" cy="103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3980" y="31519"/>
            <a:ext cx="1198179" cy="138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31558" y="5168455"/>
            <a:ext cx="4240926" cy="105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7041920" y="5357642"/>
            <a:ext cx="227550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947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2118" y="1111842"/>
            <a:ext cx="4779197" cy="487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2611" y="309805"/>
            <a:ext cx="4735583" cy="646331"/>
          </a:xfrm>
        </p:spPr>
        <p:txBody>
          <a:bodyPr wrap="square">
            <a:spAutoFit/>
          </a:bodyPr>
          <a:lstStyle/>
          <a:p>
            <a:pPr algn="ctr" defTabSz="914400"/>
            <a:r>
              <a:rPr lang="es-PA" b="1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rPr>
              <a:t>INTRODUCCIÓN</a:t>
            </a:r>
          </a:p>
        </p:txBody>
      </p:sp>
      <p:pic>
        <p:nvPicPr>
          <p:cNvPr id="5" name="Picture 5" descr="Resultado de imagen de pedeciba biologia uruguay 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81" y="141364"/>
            <a:ext cx="1251894" cy="10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674853" y="1146618"/>
            <a:ext cx="6571927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4A84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/>
            <a:r>
              <a:rPr lang="es-PA" sz="2800" b="1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rPr>
              <a:t>Epidemiología molecular – MPVH </a:t>
            </a:r>
          </a:p>
        </p:txBody>
      </p:sp>
      <p:pic>
        <p:nvPicPr>
          <p:cNvPr id="31" name="30 Imagen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9290" y="1860321"/>
            <a:ext cx="5279136" cy="3393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03129" y="565714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A" sz="1200" dirty="0"/>
              <a:t>(</a:t>
            </a:r>
            <a:r>
              <a:rPr lang="es-PA" sz="1200" dirty="0" err="1"/>
              <a:t>Schildgen</a:t>
            </a:r>
            <a:r>
              <a:rPr lang="es-PA" sz="1200" dirty="0"/>
              <a:t> et al., 2011).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1542" y="31519"/>
            <a:ext cx="1080077" cy="124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920653" y="5921327"/>
            <a:ext cx="488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/>
              <a:t>A. Parcial gen F, B. Parcial gen N de cepas de Alemania durante la </a:t>
            </a:r>
            <a:r>
              <a:rPr lang="es-PA" sz="1200" dirty="0" err="1"/>
              <a:t>temporrada</a:t>
            </a:r>
            <a:r>
              <a:rPr lang="es-PA" sz="1200" dirty="0"/>
              <a:t> 2003-2004. </a:t>
            </a:r>
            <a:r>
              <a:rPr lang="es-PA" sz="1200" dirty="0" err="1"/>
              <a:t>Huck</a:t>
            </a:r>
            <a:r>
              <a:rPr lang="es-PA" sz="1200" dirty="0"/>
              <a:t> et al., 2006.</a:t>
            </a:r>
          </a:p>
        </p:txBody>
      </p:sp>
    </p:spTree>
    <p:extLst>
      <p:ext uri="{BB962C8B-B14F-4D97-AF65-F5344CB8AC3E}">
        <p14:creationId xmlns:p14="http://schemas.microsoft.com/office/powerpoint/2010/main" val="1464351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Resultado de imagen de pedeciba biologia uruguay 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81" y="141364"/>
            <a:ext cx="1092690" cy="89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2943" y="141364"/>
            <a:ext cx="4753387" cy="666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476781" y="220194"/>
            <a:ext cx="5965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b="1" dirty="0">
                <a:solidFill>
                  <a:srgbClr val="004A84"/>
                </a:solidFill>
              </a:rPr>
              <a:t>CARACTERIZACIÓN MOLECULAR DE CEPAS DE METAPNEUMOVIRUS HUMANO AISLADOS EN PANAMÁ DURANTE LOS AÑOS 2008-2012.</a:t>
            </a:r>
          </a:p>
          <a:p>
            <a:endParaRPr lang="es-PA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3972" y="31519"/>
            <a:ext cx="1087826" cy="125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111312"/>
              </p:ext>
            </p:extLst>
          </p:nvPr>
        </p:nvGraphicFramePr>
        <p:xfrm>
          <a:off x="9879155" y="1287580"/>
          <a:ext cx="2029633" cy="3364992"/>
        </p:xfrm>
        <a:graphic>
          <a:graphicData uri="http://schemas.openxmlformats.org/drawingml/2006/table">
            <a:tbl>
              <a:tblPr firstRow="1" firstCol="1" bandRow="1"/>
              <a:tblGrid>
                <a:gridCol w="954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89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Genotipos de MPVH en Panamá 2010-2012</a:t>
                      </a:r>
                      <a:endParaRPr lang="es-PA" sz="16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Sublinaje</a:t>
                      </a:r>
                      <a:endParaRPr lang="es-PA" sz="16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Porcentaje</a:t>
                      </a:r>
                      <a:endParaRPr lang="es-PA" sz="16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A2b (2012)</a:t>
                      </a:r>
                      <a:endParaRPr lang="es-PA" sz="16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55.5%</a:t>
                      </a:r>
                      <a:r>
                        <a:rPr lang="es-P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(25/45)</a:t>
                      </a:r>
                      <a:endParaRPr lang="es-PA" sz="16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B2 (2010-2012)</a:t>
                      </a:r>
                      <a:endParaRPr lang="es-PA" sz="16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20% (9/45)</a:t>
                      </a:r>
                      <a:endParaRPr lang="es-PA" sz="16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B1 (*2010)</a:t>
                      </a:r>
                      <a:endParaRPr lang="es-PA" sz="16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15.6% (7/45)</a:t>
                      </a:r>
                      <a:endParaRPr lang="es-PA" sz="16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A2a (2011-2012)</a:t>
                      </a:r>
                      <a:endParaRPr lang="es-PA" sz="16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8.8% (4/45)</a:t>
                      </a:r>
                      <a:endParaRPr lang="es-PA" sz="16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9444250" y="4717669"/>
            <a:ext cx="2697092" cy="42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100" b="1" dirty="0"/>
              <a:t>*</a:t>
            </a:r>
            <a:r>
              <a:rPr lang="es-PA" sz="1100" dirty="0"/>
              <a:t>solo durante este año, muestras finales del 2010.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8161361" y="218364"/>
            <a:ext cx="941696" cy="31253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9" name="8 Rectángulo"/>
          <p:cNvSpPr/>
          <p:nvPr/>
        </p:nvSpPr>
        <p:spPr>
          <a:xfrm>
            <a:off x="8024881" y="5295331"/>
            <a:ext cx="887107" cy="100519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0" name="9 Rectángulo"/>
          <p:cNvSpPr/>
          <p:nvPr/>
        </p:nvSpPr>
        <p:spPr>
          <a:xfrm>
            <a:off x="8024881" y="4290133"/>
            <a:ext cx="887107" cy="855073"/>
          </a:xfrm>
          <a:prstGeom prst="rect">
            <a:avLst/>
          </a:prstGeom>
          <a:noFill/>
          <a:ln w="2857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1" name="10 Rectángulo"/>
          <p:cNvSpPr/>
          <p:nvPr/>
        </p:nvSpPr>
        <p:spPr>
          <a:xfrm>
            <a:off x="8093121" y="3392238"/>
            <a:ext cx="887107" cy="68914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cxnSp>
        <p:nvCxnSpPr>
          <p:cNvPr id="13" name="12 Conector recto"/>
          <p:cNvCxnSpPr/>
          <p:nvPr/>
        </p:nvCxnSpPr>
        <p:spPr>
          <a:xfrm>
            <a:off x="9444250" y="232012"/>
            <a:ext cx="0" cy="38357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496568"/>
              </p:ext>
            </p:extLst>
          </p:nvPr>
        </p:nvGraphicFramePr>
        <p:xfrm>
          <a:off x="148281" y="1358415"/>
          <a:ext cx="6991849" cy="272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3 Gráfico"/>
          <p:cNvGraphicFramePr/>
          <p:nvPr>
            <p:extLst>
              <p:ext uri="{D42A27DB-BD31-4B8C-83A1-F6EECF244321}">
                <p14:modId xmlns:p14="http://schemas.microsoft.com/office/powerpoint/2010/main" val="892200933"/>
              </p:ext>
            </p:extLst>
          </p:nvPr>
        </p:nvGraphicFramePr>
        <p:xfrm>
          <a:off x="148281" y="4174244"/>
          <a:ext cx="4976164" cy="1954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983" y="1647773"/>
            <a:ext cx="11996884" cy="468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3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898" y="13650"/>
            <a:ext cx="10112991" cy="572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36978" y="4844955"/>
            <a:ext cx="9485195" cy="8951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A">
              <a:ln w="76200">
                <a:solidFill>
                  <a:srgbClr val="F13D4A"/>
                </a:solidFill>
              </a:ln>
              <a:noFill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750626" y="5251566"/>
            <a:ext cx="28114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750626" y="5513149"/>
            <a:ext cx="42035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015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3718" y="4012443"/>
            <a:ext cx="5454068" cy="221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080" y="2599883"/>
            <a:ext cx="7642747" cy="141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9295" y="1385233"/>
            <a:ext cx="7369791" cy="139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7397086" cy="152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773" y="5663819"/>
            <a:ext cx="6637362" cy="55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63773" y="5786652"/>
            <a:ext cx="6782937" cy="4094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A">
              <a:ln w="76200">
                <a:solidFill>
                  <a:srgbClr val="F13D4A"/>
                </a:solidFill>
              </a:ln>
              <a:noFill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2729552" y="5991367"/>
            <a:ext cx="407158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458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9717" y="666770"/>
            <a:ext cx="9361321" cy="514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2288794" y="2866030"/>
            <a:ext cx="658225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2288793" y="3240356"/>
            <a:ext cx="24606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4749421" y="3897723"/>
            <a:ext cx="48176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162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0749" y="2551846"/>
            <a:ext cx="6274549" cy="285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848" y="666463"/>
            <a:ext cx="8802790" cy="194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55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2611" y="518452"/>
            <a:ext cx="4735583" cy="707886"/>
          </a:xfrm>
        </p:spPr>
        <p:txBody>
          <a:bodyPr wrap="square">
            <a:spAutoFit/>
          </a:bodyPr>
          <a:lstStyle/>
          <a:p>
            <a:pPr algn="ctr" defTabSz="914400"/>
            <a:r>
              <a:rPr lang="es-PA" sz="4000" b="1" dirty="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Arial" pitchFamily="34" charset="0"/>
              </a:rPr>
              <a:t>INTRODUCCIÓN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688770" y="1562912"/>
            <a:ext cx="986839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4A84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/>
            <a:r>
              <a:rPr lang="es-PA" sz="2000" b="1" dirty="0">
                <a:latin typeface="Garamond" panose="02020404030301010803" pitchFamily="18" charset="0"/>
                <a:ea typeface="+mn-ea"/>
                <a:cs typeface="Arial" pitchFamily="34" charset="0"/>
              </a:rPr>
              <a:t>          Virus respiratorio sincitial humano (</a:t>
            </a:r>
            <a:r>
              <a:rPr lang="es-PA" sz="2000" b="1" dirty="0" err="1">
                <a:latin typeface="Garamond" panose="02020404030301010803" pitchFamily="18" charset="0"/>
                <a:ea typeface="+mn-ea"/>
                <a:cs typeface="Arial" pitchFamily="34" charset="0"/>
              </a:rPr>
              <a:t>VRSh</a:t>
            </a:r>
            <a:r>
              <a:rPr lang="es-PA" sz="2000" b="1" dirty="0">
                <a:latin typeface="Garamond" panose="02020404030301010803" pitchFamily="18" charset="0"/>
                <a:ea typeface="+mn-ea"/>
                <a:cs typeface="Arial" pitchFamily="34" charset="0"/>
              </a:rPr>
              <a:t>) y </a:t>
            </a:r>
            <a:r>
              <a:rPr lang="es-PA" sz="2000" b="1" dirty="0" err="1">
                <a:latin typeface="Garamond" panose="02020404030301010803" pitchFamily="18" charset="0"/>
                <a:ea typeface="+mn-ea"/>
                <a:cs typeface="Arial" pitchFamily="34" charset="0"/>
              </a:rPr>
              <a:t>Metapneumovirus</a:t>
            </a:r>
            <a:r>
              <a:rPr lang="es-PA" sz="2000" b="1" dirty="0">
                <a:latin typeface="Garamond" panose="02020404030301010803" pitchFamily="18" charset="0"/>
                <a:ea typeface="+mn-ea"/>
                <a:cs typeface="Arial" pitchFamily="34" charset="0"/>
              </a:rPr>
              <a:t> humano (</a:t>
            </a:r>
            <a:r>
              <a:rPr lang="es-PA" sz="2000" b="1" dirty="0" err="1">
                <a:latin typeface="Garamond" panose="02020404030301010803" pitchFamily="18" charset="0"/>
                <a:ea typeface="+mn-ea"/>
                <a:cs typeface="Arial" pitchFamily="34" charset="0"/>
              </a:rPr>
              <a:t>MPVh</a:t>
            </a:r>
            <a:r>
              <a:rPr lang="es-PA" sz="2000" b="1" dirty="0">
                <a:latin typeface="Garamond" panose="02020404030301010803" pitchFamily="18" charset="0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682595" y="4660638"/>
            <a:ext cx="6601441" cy="1508105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200" b="1" dirty="0">
                <a:latin typeface="Garamond" panose="02020404030301010803" pitchFamily="18" charset="0"/>
              </a:rPr>
              <a:t>Virus causantes de bronquiolitis y  Neumonías</a:t>
            </a:r>
          </a:p>
          <a:p>
            <a:pPr algn="ctr"/>
            <a:r>
              <a:rPr lang="es-ES" sz="1400" b="1" dirty="0">
                <a:latin typeface="Garamond" panose="02020404030301010803" pitchFamily="18" charset="0"/>
              </a:rPr>
              <a:t>(</a:t>
            </a:r>
            <a:r>
              <a:rPr lang="es-PA" sz="1400" b="1" dirty="0">
                <a:latin typeface="Garamond" panose="02020404030301010803" pitchFamily="18" charset="0"/>
              </a:rPr>
              <a:t>también en ancianos, pacientes inmunocomprometidos e incluso en adultos previamente sanos (</a:t>
            </a:r>
            <a:r>
              <a:rPr lang="es-PA" sz="1400" b="1" dirty="0" err="1">
                <a:latin typeface="Garamond" panose="02020404030301010803" pitchFamily="18" charset="0"/>
              </a:rPr>
              <a:t>Dowell</a:t>
            </a:r>
            <a:r>
              <a:rPr lang="es-PA" sz="1400" b="1" dirty="0">
                <a:latin typeface="Garamond" panose="02020404030301010803" pitchFamily="18" charset="0"/>
              </a:rPr>
              <a:t> et al., 1996, </a:t>
            </a:r>
            <a:r>
              <a:rPr lang="es-PA" sz="1400" b="1" dirty="0" err="1">
                <a:latin typeface="Garamond" panose="02020404030301010803" pitchFamily="18" charset="0"/>
              </a:rPr>
              <a:t>Hashem</a:t>
            </a:r>
            <a:r>
              <a:rPr lang="es-PA" sz="1400" b="1" dirty="0">
                <a:latin typeface="Garamond" panose="02020404030301010803" pitchFamily="18" charset="0"/>
              </a:rPr>
              <a:t> and Hall, 2003). 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0279" y="2538242"/>
            <a:ext cx="2178574" cy="1998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210909" y="1944011"/>
            <a:ext cx="2557861" cy="299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ES" sz="1600" b="1" dirty="0">
                <a:latin typeface="Garamond" panose="02020404030301010803" pitchFamily="18" charset="0"/>
                <a:cs typeface="Arial" pitchFamily="34" charset="0"/>
              </a:rPr>
              <a:t>1956 </a:t>
            </a:r>
            <a:r>
              <a:rPr lang="es-ES" sz="1600" dirty="0">
                <a:latin typeface="Garamond" panose="02020404030301010803" pitchFamily="18" charset="0"/>
                <a:cs typeface="Arial" pitchFamily="34" charset="0"/>
              </a:rPr>
              <a:t>Chimpancés  (Morris JA., </a:t>
            </a:r>
            <a:r>
              <a:rPr lang="es-ES" sz="1600" i="1" dirty="0">
                <a:latin typeface="Garamond" panose="02020404030301010803" pitchFamily="18" charset="0"/>
                <a:cs typeface="Arial" pitchFamily="34" charset="0"/>
              </a:rPr>
              <a:t>et al</a:t>
            </a:r>
            <a:r>
              <a:rPr lang="es-ES" sz="1600" dirty="0">
                <a:latin typeface="Garamond" panose="02020404030301010803" pitchFamily="18" charset="0"/>
                <a:cs typeface="Arial" pitchFamily="34" charset="0"/>
              </a:rPr>
              <a:t>. 1956.  </a:t>
            </a:r>
            <a:r>
              <a:rPr lang="es-ES" sz="1600" dirty="0" err="1">
                <a:latin typeface="Garamond" panose="02020404030301010803" pitchFamily="18" charset="0"/>
                <a:cs typeface="Arial" pitchFamily="34" charset="0"/>
              </a:rPr>
              <a:t>Exp</a:t>
            </a:r>
            <a:r>
              <a:rPr lang="es-ES" sz="1600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es-ES" sz="1600" dirty="0" err="1">
                <a:latin typeface="Garamond" panose="02020404030301010803" pitchFamily="18" charset="0"/>
                <a:cs typeface="Arial" pitchFamily="34" charset="0"/>
              </a:rPr>
              <a:t>biol</a:t>
            </a:r>
            <a:r>
              <a:rPr lang="es-ES" sz="1600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es-ES" sz="1600" dirty="0" err="1">
                <a:latin typeface="Garamond" panose="02020404030301010803" pitchFamily="18" charset="0"/>
                <a:cs typeface="Arial" pitchFamily="34" charset="0"/>
              </a:rPr>
              <a:t>Med</a:t>
            </a:r>
            <a:r>
              <a:rPr lang="es-ES" sz="1600" dirty="0">
                <a:latin typeface="Garamond" panose="02020404030301010803" pitchFamily="18" charset="0"/>
                <a:cs typeface="Arial" pitchFamily="34" charset="0"/>
              </a:rPr>
              <a:t>). </a:t>
            </a:r>
            <a:r>
              <a:rPr lang="es-ES" sz="1600" dirty="0">
                <a:latin typeface="Garamond" panose="02020404030301010803" pitchFamily="18" charset="0"/>
              </a:rPr>
              <a:t>ACC</a:t>
            </a:r>
            <a:endParaRPr lang="es-ES" sz="1600" dirty="0">
              <a:latin typeface="Garamond" panose="02020404030301010803" pitchFamily="18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s-ES" sz="1600" dirty="0">
              <a:latin typeface="Garamond" panose="02020404030301010803" pitchFamily="18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ES" sz="1600" b="1" dirty="0">
                <a:latin typeface="Garamond" panose="02020404030301010803" pitchFamily="18" charset="0"/>
                <a:cs typeface="Arial" pitchFamily="34" charset="0"/>
              </a:rPr>
              <a:t>1957 </a:t>
            </a:r>
            <a:r>
              <a:rPr lang="es-ES" sz="1600" dirty="0">
                <a:latin typeface="Garamond" panose="02020404030301010803" pitchFamily="18" charset="0"/>
                <a:cs typeface="Arial" pitchFamily="34" charset="0"/>
              </a:rPr>
              <a:t>Lactantes con </a:t>
            </a:r>
            <a:r>
              <a:rPr lang="es-ES" sz="1600" dirty="0" err="1">
                <a:latin typeface="Garamond" panose="02020404030301010803" pitchFamily="18" charset="0"/>
                <a:cs typeface="Arial" pitchFamily="34" charset="0"/>
              </a:rPr>
              <a:t>bronquiolitis</a:t>
            </a:r>
            <a:r>
              <a:rPr lang="es-ES" sz="1600" dirty="0">
                <a:latin typeface="Garamond" panose="02020404030301010803" pitchFamily="18" charset="0"/>
                <a:cs typeface="Arial" pitchFamily="34" charset="0"/>
              </a:rPr>
              <a:t> (</a:t>
            </a:r>
            <a:r>
              <a:rPr lang="es-ES" sz="1600" dirty="0" err="1">
                <a:latin typeface="Garamond" panose="02020404030301010803" pitchFamily="18" charset="0"/>
                <a:cs typeface="Arial" pitchFamily="34" charset="0"/>
              </a:rPr>
              <a:t>Chanock</a:t>
            </a:r>
            <a:r>
              <a:rPr lang="es-ES" sz="1600" dirty="0">
                <a:latin typeface="Garamond" panose="02020404030301010803" pitchFamily="18" charset="0"/>
                <a:cs typeface="Arial" pitchFamily="34" charset="0"/>
              </a:rPr>
              <a:t> R. </a:t>
            </a:r>
            <a:r>
              <a:rPr lang="es-ES" sz="1600" i="1" dirty="0">
                <a:latin typeface="Garamond" panose="02020404030301010803" pitchFamily="18" charset="0"/>
                <a:cs typeface="Arial" pitchFamily="34" charset="0"/>
              </a:rPr>
              <a:t>et al</a:t>
            </a:r>
            <a:r>
              <a:rPr lang="es-ES" sz="1600" dirty="0">
                <a:latin typeface="Garamond" panose="02020404030301010803" pitchFamily="18" charset="0"/>
                <a:cs typeface="Arial" pitchFamily="34" charset="0"/>
              </a:rPr>
              <a:t>.,  1957. Am J </a:t>
            </a:r>
            <a:r>
              <a:rPr lang="es-ES" sz="1600" dirty="0" err="1">
                <a:latin typeface="Garamond" panose="02020404030301010803" pitchFamily="18" charset="0"/>
                <a:cs typeface="Arial" pitchFamily="34" charset="0"/>
              </a:rPr>
              <a:t>Hyg</a:t>
            </a:r>
            <a:r>
              <a:rPr lang="es-ES" sz="1600" dirty="0">
                <a:latin typeface="Garamond" panose="02020404030301010803" pitchFamily="18" charset="0"/>
                <a:cs typeface="Arial" pitchFamily="34" charset="0"/>
              </a:rPr>
              <a:t>).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s-ES" sz="1600" dirty="0">
              <a:latin typeface="Garamond" panose="02020404030301010803" pitchFamily="18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latin typeface="Garamond" panose="02020404030301010803" pitchFamily="18" charset="0"/>
                <a:cs typeface="Arial" pitchFamily="34" charset="0"/>
              </a:rPr>
              <a:t> “Virus </a:t>
            </a:r>
            <a:r>
              <a:rPr lang="en-US" sz="1600" dirty="0" err="1">
                <a:latin typeface="Garamond" panose="02020404030301010803" pitchFamily="18" charset="0"/>
                <a:cs typeface="Arial" pitchFamily="34" charset="0"/>
              </a:rPr>
              <a:t>Respiratorio</a:t>
            </a:r>
            <a:r>
              <a:rPr lang="en-US" sz="1600" dirty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  <a:cs typeface="Arial" pitchFamily="34" charset="0"/>
              </a:rPr>
              <a:t>Sincitial</a:t>
            </a:r>
            <a:r>
              <a:rPr lang="en-US" sz="1600" dirty="0">
                <a:latin typeface="Garamond" panose="02020404030301010803" pitchFamily="18" charset="0"/>
                <a:cs typeface="Arial" pitchFamily="34" charset="0"/>
              </a:rPr>
              <a:t>” (</a:t>
            </a:r>
            <a:r>
              <a:rPr lang="en-US" sz="1600" b="1" dirty="0">
                <a:latin typeface="Garamond" panose="02020404030301010803" pitchFamily="18" charset="0"/>
                <a:cs typeface="Arial" pitchFamily="34" charset="0"/>
              </a:rPr>
              <a:t>VRSH</a:t>
            </a:r>
            <a:r>
              <a:rPr lang="en-US" sz="1600" dirty="0">
                <a:latin typeface="Garamond" panose="02020404030301010803" pitchFamily="18" charset="0"/>
                <a:cs typeface="Arial" pitchFamily="34" charset="0"/>
              </a:rPr>
              <a:t>).</a:t>
            </a:r>
          </a:p>
          <a:p>
            <a:endParaRPr lang="es-PA" sz="1600" dirty="0">
              <a:latin typeface="Garamond" panose="02020404030301010803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9398" y="2157761"/>
            <a:ext cx="1508166" cy="14382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05987" y="3537465"/>
            <a:ext cx="23349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100" dirty="0"/>
              <a:t>Infección por VRSH en células  HEp-2.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450200" y="2155419"/>
            <a:ext cx="26605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PA" sz="1600" b="1" dirty="0">
                <a:latin typeface="Garamond" panose="02020404030301010803" pitchFamily="18" charset="0"/>
              </a:rPr>
              <a:t>  2001 </a:t>
            </a:r>
            <a:r>
              <a:rPr lang="es-PA" sz="1600" dirty="0">
                <a:latin typeface="Garamond" panose="02020404030301010803" pitchFamily="18" charset="0"/>
              </a:rPr>
              <a:t>Primer reporte</a:t>
            </a:r>
          </a:p>
          <a:p>
            <a:pPr algn="just"/>
            <a:r>
              <a:rPr lang="es-PA" sz="1600" dirty="0">
                <a:latin typeface="Garamond" panose="02020404030301010803" pitchFamily="18" charset="0"/>
              </a:rPr>
              <a:t>(van den </a:t>
            </a:r>
            <a:r>
              <a:rPr lang="es-PA" sz="1600" dirty="0" err="1">
                <a:latin typeface="Garamond" panose="02020404030301010803" pitchFamily="18" charset="0"/>
              </a:rPr>
              <a:t>Hoogen</a:t>
            </a:r>
            <a:r>
              <a:rPr lang="es-PA" sz="1600" dirty="0">
                <a:latin typeface="Garamond" panose="02020404030301010803" pitchFamily="18" charset="0"/>
              </a:rPr>
              <a:t> BG. </a:t>
            </a:r>
            <a:r>
              <a:rPr lang="es-PA" sz="1600" i="1" dirty="0">
                <a:latin typeface="Garamond" panose="02020404030301010803" pitchFamily="18" charset="0"/>
              </a:rPr>
              <a:t>et al</a:t>
            </a:r>
            <a:r>
              <a:rPr lang="es-PA" sz="1600" dirty="0">
                <a:latin typeface="Garamond" panose="02020404030301010803" pitchFamily="18" charset="0"/>
              </a:rPr>
              <a:t>., 2001. </a:t>
            </a:r>
            <a:r>
              <a:rPr lang="es-PA" sz="1600" dirty="0" err="1">
                <a:latin typeface="Garamond" panose="02020404030301010803" pitchFamily="18" charset="0"/>
              </a:rPr>
              <a:t>Nat</a:t>
            </a:r>
            <a:r>
              <a:rPr lang="es-PA" sz="1600" dirty="0">
                <a:latin typeface="Garamond" panose="02020404030301010803" pitchFamily="18" charset="0"/>
              </a:rPr>
              <a:t> </a:t>
            </a:r>
            <a:r>
              <a:rPr lang="es-PA" sz="1600" dirty="0" err="1">
                <a:latin typeface="Garamond" panose="02020404030301010803" pitchFamily="18" charset="0"/>
              </a:rPr>
              <a:t>Med</a:t>
            </a:r>
            <a:r>
              <a:rPr lang="es-PA" sz="1600" dirty="0">
                <a:latin typeface="Garamond" panose="02020404030301010803" pitchFamily="18" charset="0"/>
              </a:rPr>
              <a:t>).</a:t>
            </a:r>
          </a:p>
          <a:p>
            <a:pPr algn="just">
              <a:buFont typeface="Wingdings" pitchFamily="2" charset="2"/>
              <a:buChar char="Ø"/>
            </a:pPr>
            <a:endParaRPr lang="es-PA" sz="1600" b="1" dirty="0">
              <a:latin typeface="Garamond" panose="020204040303010108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600" dirty="0">
                <a:latin typeface="Garamond" panose="02020404030301010803" pitchFamily="18" charset="0"/>
              </a:rPr>
              <a:t>72 </a:t>
            </a:r>
            <a:r>
              <a:rPr lang="en-US" sz="1600" dirty="0" err="1">
                <a:latin typeface="Garamond" panose="02020404030301010803" pitchFamily="18" charset="0"/>
              </a:rPr>
              <a:t>sueros</a:t>
            </a:r>
            <a:r>
              <a:rPr lang="en-US" sz="1600" dirty="0">
                <a:latin typeface="Garamond" panose="02020404030301010803" pitchFamily="18" charset="0"/>
              </a:rPr>
              <a:t> de 1958 (8-99) 100% de </a:t>
            </a:r>
            <a:r>
              <a:rPr lang="en-US" sz="1600" dirty="0" err="1">
                <a:latin typeface="Garamond" panose="02020404030301010803" pitchFamily="18" charset="0"/>
              </a:rPr>
              <a:t>seroprevalencia</a:t>
            </a:r>
            <a:r>
              <a:rPr lang="en-US" sz="1600" dirty="0">
                <a:latin typeface="Garamond" panose="02020404030301010803" pitchFamily="18" charset="0"/>
              </a:rPr>
              <a:t>, </a:t>
            </a:r>
            <a:r>
              <a:rPr lang="en-US" sz="1600" dirty="0" err="1">
                <a:latin typeface="Garamond" panose="02020404030301010803" pitchFamily="18" charset="0"/>
              </a:rPr>
              <a:t>indicando</a:t>
            </a:r>
            <a:r>
              <a:rPr lang="en-US" sz="1600" dirty="0">
                <a:latin typeface="Garamond" panose="02020404030301010803" pitchFamily="18" charset="0"/>
              </a:rPr>
              <a:t> que </a:t>
            </a:r>
            <a:r>
              <a:rPr lang="en-US" sz="1600" dirty="0" err="1">
                <a:latin typeface="Garamond" panose="02020404030301010803" pitchFamily="18" charset="0"/>
              </a:rPr>
              <a:t>este</a:t>
            </a:r>
            <a:r>
              <a:rPr lang="en-US" sz="1600" dirty="0">
                <a:latin typeface="Garamond" panose="02020404030301010803" pitchFamily="18" charset="0"/>
              </a:rPr>
              <a:t> virus </a:t>
            </a:r>
            <a:r>
              <a:rPr lang="en-US" sz="1600" dirty="0" err="1">
                <a:latin typeface="Garamond" panose="02020404030301010803" pitchFamily="18" charset="0"/>
              </a:rPr>
              <a:t>había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circulado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en</a:t>
            </a:r>
            <a:r>
              <a:rPr lang="en-US" sz="1600" dirty="0">
                <a:latin typeface="Garamond" panose="02020404030301010803" pitchFamily="18" charset="0"/>
              </a:rPr>
              <a:t> la </a:t>
            </a:r>
            <a:r>
              <a:rPr lang="en-US" sz="1600" dirty="0" err="1">
                <a:latin typeface="Garamond" panose="02020404030301010803" pitchFamily="18" charset="0"/>
              </a:rPr>
              <a:t>población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por</a:t>
            </a:r>
            <a:r>
              <a:rPr lang="en-US" sz="1600" dirty="0">
                <a:latin typeface="Garamond" panose="02020404030301010803" pitchFamily="18" charset="0"/>
              </a:rPr>
              <a:t> mas de 43 </a:t>
            </a:r>
            <a:r>
              <a:rPr lang="en-US" sz="1600" dirty="0" err="1">
                <a:latin typeface="Garamond" panose="02020404030301010803" pitchFamily="18" charset="0"/>
              </a:rPr>
              <a:t>años</a:t>
            </a:r>
            <a:r>
              <a:rPr lang="en-US" sz="1600" dirty="0">
                <a:latin typeface="Garamond" panose="02020404030301010803" pitchFamily="18" charset="0"/>
              </a:rPr>
              <a:t>. </a:t>
            </a:r>
            <a:endParaRPr lang="es-PA" sz="1600" dirty="0">
              <a:latin typeface="Garamond" panose="02020404030301010803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s-PA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88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209" y="0"/>
            <a:ext cx="11022775" cy="521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627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037" y="1213796"/>
            <a:ext cx="9382464" cy="416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009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Resultado de imagen de pedeciba biologia uruguay 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527" y="169816"/>
            <a:ext cx="1536833" cy="12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http://www.fcien.edu.uy/Img/logouniversida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5734" y="216677"/>
            <a:ext cx="1964741" cy="130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6178" y="30571"/>
            <a:ext cx="1456747" cy="168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18437" y="4806375"/>
            <a:ext cx="8970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molecular characterization of G sequences belonging to the A2b2 </a:t>
            </a:r>
            <a:r>
              <a:rPr lang="en-US" dirty="0" err="1"/>
              <a:t>sublineage</a:t>
            </a:r>
            <a:r>
              <a:rPr lang="en-US" dirty="0"/>
              <a:t> revealed a 180-nucleotide duplication in the </a:t>
            </a:r>
            <a:r>
              <a:rPr lang="en-US" dirty="0" err="1"/>
              <a:t>ectodomain</a:t>
            </a:r>
            <a:r>
              <a:rPr lang="en-US" dirty="0"/>
              <a:t> (462–463 nucleotide position related to JX082177) in nine different samples (27%; Supplementary Table 2), which mostly (7; 78%) circulated during the 2015–2016 season.</a:t>
            </a:r>
            <a:endParaRPr lang="es-P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96336" y="1712608"/>
            <a:ext cx="7015657" cy="309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9351113" y="3494110"/>
            <a:ext cx="2518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A" dirty="0"/>
              <a:t>A2b2 (</a:t>
            </a:r>
            <a:r>
              <a:rPr lang="en-US" dirty="0"/>
              <a:t>2008–2009) and A2a1 (2009-2010) (Israel). </a:t>
            </a:r>
            <a:r>
              <a:rPr lang="en-US" dirty="0" err="1"/>
              <a:t>Regev</a:t>
            </a:r>
            <a:r>
              <a:rPr lang="en-US" dirty="0"/>
              <a:t> et al., 2012.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246209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Resultado de imagen de pedeciba biologia uruguay 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527" y="169816"/>
            <a:ext cx="1536833" cy="12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http://www.fcien.edu.uy/Img/logouniversida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5734" y="216677"/>
            <a:ext cx="1964741" cy="130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6178" y="30571"/>
            <a:ext cx="1456747" cy="168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5585" y="2081048"/>
            <a:ext cx="5517932" cy="255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68943" y="1526504"/>
            <a:ext cx="3603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/>
              <a:t>Duplicación de 111 </a:t>
            </a:r>
            <a:r>
              <a:rPr lang="es-PA" dirty="0" err="1"/>
              <a:t>nt</a:t>
            </a:r>
            <a:r>
              <a:rPr lang="es-PA" dirty="0"/>
              <a:t> en gen G de MPVH, </a:t>
            </a:r>
            <a:r>
              <a:rPr lang="es-PA" dirty="0" err="1"/>
              <a:t>Japan</a:t>
            </a:r>
            <a:r>
              <a:rPr lang="es-PA" dirty="0"/>
              <a:t>, 2017. </a:t>
            </a:r>
            <a:r>
              <a:rPr lang="es-PA" dirty="0" err="1"/>
              <a:t>Saikusa</a:t>
            </a:r>
            <a:r>
              <a:rPr lang="es-PA" dirty="0"/>
              <a:t> et al.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578485" y="4897241"/>
            <a:ext cx="5856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180 </a:t>
            </a:r>
            <a:r>
              <a:rPr lang="en-US" dirty="0" err="1"/>
              <a:t>nt</a:t>
            </a:r>
            <a:r>
              <a:rPr lang="en-US" dirty="0"/>
              <a:t>/ </a:t>
            </a:r>
            <a:r>
              <a:rPr lang="en-US" dirty="0" err="1"/>
              <a:t>cepas</a:t>
            </a:r>
            <a:r>
              <a:rPr lang="en-US" dirty="0"/>
              <a:t> 2014-2016. </a:t>
            </a:r>
            <a:r>
              <a:rPr lang="en-US" dirty="0" err="1"/>
              <a:t>Saikusa</a:t>
            </a:r>
            <a:r>
              <a:rPr lang="en-US" dirty="0"/>
              <a:t> et al., 2014.</a:t>
            </a:r>
          </a:p>
          <a:p>
            <a:pPr algn="just"/>
            <a:r>
              <a:rPr lang="en-US" dirty="0"/>
              <a:t>111 </a:t>
            </a:r>
            <a:r>
              <a:rPr lang="en-US" dirty="0" err="1"/>
              <a:t>nt</a:t>
            </a:r>
            <a:r>
              <a:rPr lang="en-US" dirty="0"/>
              <a:t>/</a:t>
            </a:r>
            <a:r>
              <a:rPr lang="en-US" dirty="0" err="1"/>
              <a:t>cepas</a:t>
            </a:r>
            <a:r>
              <a:rPr lang="en-US" dirty="0"/>
              <a:t> del 2017.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932017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3924" y="1201240"/>
            <a:ext cx="6858001" cy="565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esultado de imagen de pedeciba biologia uruguay 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527" y="169816"/>
            <a:ext cx="1536833" cy="12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http://www.fcien.edu.uy/Img/logouniversida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5734" y="216677"/>
            <a:ext cx="1964741" cy="130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2011" y="126114"/>
            <a:ext cx="1100914" cy="127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00527" y="1539518"/>
            <a:ext cx="3603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/>
              <a:t>Duplicación de 111 </a:t>
            </a:r>
            <a:r>
              <a:rPr lang="es-PA" dirty="0" err="1"/>
              <a:t>nt</a:t>
            </a:r>
            <a:r>
              <a:rPr lang="es-PA" dirty="0"/>
              <a:t> en gen G de MPVH, </a:t>
            </a:r>
            <a:r>
              <a:rPr lang="es-PA" dirty="0" err="1"/>
              <a:t>Japan</a:t>
            </a:r>
            <a:r>
              <a:rPr lang="es-PA" dirty="0"/>
              <a:t>, 2017. </a:t>
            </a:r>
            <a:r>
              <a:rPr lang="es-PA" dirty="0" err="1"/>
              <a:t>SaiKusa</a:t>
            </a:r>
            <a:r>
              <a:rPr lang="es-PA" dirty="0"/>
              <a:t> et al. A2b</a:t>
            </a:r>
          </a:p>
        </p:txBody>
      </p:sp>
    </p:spTree>
    <p:extLst>
      <p:ext uri="{BB962C8B-B14F-4D97-AF65-F5344CB8AC3E}">
        <p14:creationId xmlns:p14="http://schemas.microsoft.com/office/powerpoint/2010/main" val="866068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06269" y="559557"/>
            <a:ext cx="3630305" cy="524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261" y="559557"/>
            <a:ext cx="6701051" cy="264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19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978090" y="902435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s-PA" dirty="0">
                <a:latin typeface="+mj-lt"/>
              </a:rPr>
              <a:t>Propuestas de trabajos de investigación  2019-2023.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110419" y="2292824"/>
            <a:ext cx="7924800" cy="30380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PA" sz="2800" dirty="0">
                <a:solidFill>
                  <a:schemeClr val="accent4"/>
                </a:solidFill>
                <a:latin typeface="+mj-lt"/>
              </a:rPr>
              <a:t>MEF</a:t>
            </a:r>
          </a:p>
          <a:p>
            <a:pPr marL="0" indent="0">
              <a:buNone/>
            </a:pPr>
            <a:endParaRPr lang="es-PA" dirty="0">
              <a:solidFill>
                <a:schemeClr val="accent4"/>
              </a:solidFill>
              <a:latin typeface="+mj-lt"/>
            </a:endParaRPr>
          </a:p>
          <a:p>
            <a:r>
              <a:rPr lang="es-PA" sz="2800" dirty="0">
                <a:solidFill>
                  <a:schemeClr val="accent4"/>
                </a:solidFill>
                <a:latin typeface="+mj-lt"/>
              </a:rPr>
              <a:t>SENACYT – ITE (ITE18-R2-010).</a:t>
            </a:r>
          </a:p>
          <a:p>
            <a:pPr marL="0" indent="0" algn="just">
              <a:buNone/>
            </a:pPr>
            <a:r>
              <a:rPr lang="es-PA" sz="2100" b="1" dirty="0">
                <a:latin typeface="+mj-lt"/>
              </a:rPr>
              <a:t>Colaboradores: Danilo Franco, </a:t>
            </a:r>
            <a:r>
              <a:rPr lang="es-PA" sz="2100" b="1" dirty="0" err="1">
                <a:latin typeface="+mj-lt"/>
              </a:rPr>
              <a:t>Brechla</a:t>
            </a:r>
            <a:r>
              <a:rPr lang="es-PA" sz="2100" b="1" dirty="0">
                <a:latin typeface="+mj-lt"/>
              </a:rPr>
              <a:t> Moreno, Melissa </a:t>
            </a:r>
            <a:r>
              <a:rPr lang="es-PA" sz="2100" b="1" dirty="0" err="1">
                <a:latin typeface="+mj-lt"/>
              </a:rPr>
              <a:t>Gaitan</a:t>
            </a:r>
            <a:r>
              <a:rPr lang="es-PA" sz="2100" b="1" dirty="0">
                <a:latin typeface="+mj-lt"/>
              </a:rPr>
              <a:t>, </a:t>
            </a:r>
            <a:r>
              <a:rPr lang="es-PA" sz="2100" b="1" dirty="0" err="1">
                <a:latin typeface="+mj-lt"/>
              </a:rPr>
              <a:t>Marlen</a:t>
            </a:r>
            <a:r>
              <a:rPr lang="es-PA" sz="2100" b="1" dirty="0">
                <a:latin typeface="+mj-lt"/>
              </a:rPr>
              <a:t> Castillo, </a:t>
            </a:r>
            <a:r>
              <a:rPr lang="es-PA" sz="2100" b="1" dirty="0" err="1">
                <a:latin typeface="+mj-lt"/>
              </a:rPr>
              <a:t>Elimelec</a:t>
            </a:r>
            <a:r>
              <a:rPr lang="es-PA" sz="2100" b="1" dirty="0">
                <a:latin typeface="+mj-lt"/>
              </a:rPr>
              <a:t> </a:t>
            </a:r>
            <a:r>
              <a:rPr lang="es-PA" sz="2100" b="1" dirty="0" err="1">
                <a:latin typeface="+mj-lt"/>
              </a:rPr>
              <a:t>Valdespino</a:t>
            </a:r>
            <a:r>
              <a:rPr lang="es-PA" sz="2100" b="1" dirty="0">
                <a:latin typeface="+mj-lt"/>
              </a:rPr>
              <a:t>, Dra. Sandra López, Dr. Juan </a:t>
            </a:r>
            <a:r>
              <a:rPr lang="es-PA" sz="2100" b="1" dirty="0" err="1">
                <a:latin typeface="+mj-lt"/>
              </a:rPr>
              <a:t>Arbiza</a:t>
            </a:r>
            <a:r>
              <a:rPr lang="es-PA" sz="2100" b="1" dirty="0">
                <a:latin typeface="+mj-lt"/>
              </a:rPr>
              <a:t>, Dra. Adriana </a:t>
            </a:r>
            <a:r>
              <a:rPr lang="es-PA" sz="2100" b="1" dirty="0" err="1">
                <a:latin typeface="+mj-lt"/>
              </a:rPr>
              <a:t>Delfraro</a:t>
            </a:r>
            <a:r>
              <a:rPr lang="es-PA" sz="2100" b="1" dirty="0">
                <a:latin typeface="+mj-lt"/>
              </a:rPr>
              <a:t> y Dr. </a:t>
            </a:r>
            <a:r>
              <a:rPr lang="es-PA" sz="2100" b="1" dirty="0" err="1">
                <a:latin typeface="+mj-lt"/>
              </a:rPr>
              <a:t>Pascale</a:t>
            </a:r>
            <a:r>
              <a:rPr lang="es-PA" sz="2100" dirty="0">
                <a:solidFill>
                  <a:srgbClr val="FFC00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97118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contenido"/>
          <p:cNvSpPr>
            <a:spLocks noGrp="1"/>
          </p:cNvSpPr>
          <p:nvPr>
            <p:ph sz="quarter" idx="4294967295"/>
          </p:nvPr>
        </p:nvSpPr>
        <p:spPr>
          <a:xfrm>
            <a:off x="1509192" y="1129308"/>
            <a:ext cx="7706816" cy="4114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PA" sz="2800" b="1" dirty="0">
                <a:latin typeface="Garamond" panose="02020404030301010803" pitchFamily="18" charset="0"/>
              </a:rPr>
              <a:t>PERSPECTIVAS: A corto, mediano y largo plazo</a:t>
            </a:r>
          </a:p>
          <a:p>
            <a:pPr marL="0" indent="0">
              <a:buNone/>
            </a:pPr>
            <a:endParaRPr lang="es-PA" sz="2800" b="1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PA" sz="2800" b="1" dirty="0">
                <a:latin typeface="Garamond" panose="02020404030301010803" pitchFamily="18" charset="0"/>
              </a:rPr>
              <a:t>Secuenciar el Gen F de VRS, mutaciones relacionadas con resistencia a </a:t>
            </a:r>
            <a:r>
              <a:rPr lang="es-PA" sz="2800" b="1" dirty="0" err="1">
                <a:latin typeface="Garamond" panose="02020404030301010803" pitchFamily="18" charset="0"/>
              </a:rPr>
              <a:t>Palivizumab</a:t>
            </a:r>
            <a:r>
              <a:rPr lang="es-PA" sz="2800" b="1" dirty="0">
                <a:latin typeface="Garamond" panose="02020404030301010803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PA" sz="2800" b="1" dirty="0">
                <a:latin typeface="Garamond" panose="02020404030301010803" pitchFamily="18" charset="0"/>
              </a:rPr>
              <a:t>Secuenciar muestras positivas a VRS, en adultos.</a:t>
            </a:r>
          </a:p>
          <a:p>
            <a:pPr>
              <a:buFont typeface="Wingdings" panose="05000000000000000000" pitchFamily="2" charset="2"/>
              <a:buChar char="Ø"/>
            </a:pPr>
            <a:endParaRPr lang="es-PA" sz="28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s-PA" sz="2800" b="1" dirty="0">
                <a:latin typeface="Garamond" panose="02020404030301010803" pitchFamily="18" charset="0"/>
              </a:rPr>
              <a:t>A largo plazo: Patogénesis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PA" sz="2800" b="1" dirty="0">
                <a:latin typeface="Garamond" panose="02020404030301010803" pitchFamily="18" charset="0"/>
              </a:rPr>
              <a:t>Hiperactividad bronquial</a:t>
            </a:r>
          </a:p>
        </p:txBody>
      </p:sp>
    </p:spTree>
    <p:extLst>
      <p:ext uri="{BB962C8B-B14F-4D97-AF65-F5344CB8AC3E}">
        <p14:creationId xmlns:p14="http://schemas.microsoft.com/office/powerpoint/2010/main" val="412569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1329" y="3027273"/>
            <a:ext cx="3976862" cy="288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77305" y="365747"/>
            <a:ext cx="4422145" cy="285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3750" y="363088"/>
            <a:ext cx="3682999" cy="276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52941" y="2991344"/>
            <a:ext cx="2343808" cy="371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56" y="365748"/>
            <a:ext cx="3679451" cy="275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248" y="5938890"/>
            <a:ext cx="2912323" cy="80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93309" y="590929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Clr>
                <a:srgbClr val="C00000"/>
              </a:buClr>
              <a:buSzPct val="140000"/>
              <a:buFont typeface="Wingdings" panose="05000000000000000000" pitchFamily="2" charset="2"/>
              <a:buChar char="Ø"/>
            </a:pPr>
            <a:r>
              <a:rPr lang="es-PA" dirty="0"/>
              <a:t>(SENACYT: CAP10-001 (JA) y SNI).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86356" y="3072005"/>
            <a:ext cx="548389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253958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5163" y="1235031"/>
            <a:ext cx="6216713" cy="408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99875" y="5526803"/>
            <a:ext cx="10434187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altLang="es-PA" sz="1400" b="1" dirty="0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2005: </a:t>
            </a:r>
            <a:r>
              <a:rPr lang="es-PA" altLang="es-PA" sz="1400" b="1" dirty="0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55000 a 199000 muertes en niños menores de 5 años. </a:t>
            </a:r>
            <a:r>
              <a:rPr kumimoji="0" lang="es-ES" altLang="es-PA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aramond" panose="02020404030301010803" pitchFamily="18" charset="0"/>
                <a:cs typeface="Arial" pitchFamily="34" charset="0"/>
              </a:rPr>
              <a:t>2015</a:t>
            </a:r>
            <a:r>
              <a:rPr lang="es-ES" altLang="es-PA" sz="1400" b="1" dirty="0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:</a:t>
            </a:r>
            <a:r>
              <a:rPr kumimoji="0" lang="es-ES" altLang="es-PA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aramond" panose="02020404030301010803" pitchFamily="18" charset="0"/>
                <a:cs typeface="Arial" pitchFamily="34" charset="0"/>
              </a:rPr>
              <a:t> 33 · 1 millones</a:t>
            </a:r>
            <a:r>
              <a:rPr kumimoji="0" lang="es-ES" altLang="es-PA" sz="14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Garamond" panose="02020404030301010803" pitchFamily="18" charset="0"/>
                <a:cs typeface="Arial" pitchFamily="34" charset="0"/>
              </a:rPr>
              <a:t> de</a:t>
            </a:r>
            <a:r>
              <a:rPr kumimoji="0" lang="es-ES" altLang="es-PA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aramond" panose="02020404030301010803" pitchFamily="18" charset="0"/>
                <a:cs typeface="Arial" pitchFamily="34" charset="0"/>
              </a:rPr>
              <a:t> episodios de RSV-ALRI, resultó en aproximadamente 3 · 2 millones de ingresos hospitalarios</a:t>
            </a:r>
            <a:r>
              <a:rPr kumimoji="0" lang="es-ES" altLang="es-PA" sz="14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kumimoji="0" lang="es-ES" altLang="es-PA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aramond" panose="02020404030301010803" pitchFamily="18" charset="0"/>
                <a:cs typeface="Arial" pitchFamily="34" charset="0"/>
              </a:rPr>
              <a:t>y 59 600 muertes hospitalarias en niños menor de 5 años</a:t>
            </a:r>
            <a:r>
              <a:rPr lang="es-ES" altLang="es-PA" sz="1400" b="1" dirty="0">
                <a:solidFill>
                  <a:srgbClr val="C00000"/>
                </a:solidFill>
                <a:latin typeface="Garamond" panose="02020404030301010803" pitchFamily="18" charset="0"/>
                <a:cs typeface="Arial" pitchFamily="34" charset="0"/>
              </a:rPr>
              <a:t>. </a:t>
            </a:r>
            <a:endParaRPr kumimoji="0" lang="es-ES" altLang="es-PA" sz="1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532611" y="577827"/>
            <a:ext cx="4735583" cy="707886"/>
          </a:xfrm>
        </p:spPr>
        <p:txBody>
          <a:bodyPr wrap="square">
            <a:spAutoFit/>
          </a:bodyPr>
          <a:lstStyle/>
          <a:p>
            <a:pPr algn="ctr" defTabSz="914400"/>
            <a:r>
              <a:rPr lang="es-PA" sz="4000" b="1" dirty="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Arial" pitchFamily="34" charset="0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1172334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698864721"/>
              </p:ext>
            </p:extLst>
          </p:nvPr>
        </p:nvGraphicFramePr>
        <p:xfrm>
          <a:off x="1391512" y="599648"/>
          <a:ext cx="9376011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"/>
          <p:cNvSpPr/>
          <p:nvPr/>
        </p:nvSpPr>
        <p:spPr>
          <a:xfrm>
            <a:off x="516120" y="5976932"/>
            <a:ext cx="456994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>
                <a:solidFill>
                  <a:srgbClr val="1A089E"/>
                </a:solidFill>
                <a:latin typeface="Garamond" panose="02020404030301010803" pitchFamily="18" charset="0"/>
              </a:rPr>
              <a:t>Trabajo reaizado por: MSc. Danilo Franco</a:t>
            </a:r>
          </a:p>
          <a:p>
            <a:br>
              <a:rPr lang="fi-FI" sz="1400" b="1" dirty="0">
                <a:latin typeface="Garamond" panose="02020404030301010803" pitchFamily="18" charset="0"/>
              </a:rPr>
            </a:br>
            <a:endParaRPr lang="es-PA" sz="1400" b="1" dirty="0">
              <a:latin typeface="Garamond" panose="02020404030301010803" pitchFamily="18" charset="0"/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71250" y="494575"/>
            <a:ext cx="302365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A84"/>
              </a:buClr>
              <a:buSzPct val="97000"/>
              <a:buFont typeface="Trebuchet MS" panose="020B0603020202020204" pitchFamily="34" charset="0"/>
              <a:buChar char="●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A84"/>
              </a:buClr>
              <a:buSzPct val="97000"/>
              <a:buFont typeface="Trebuchet MS" panose="020B0603020202020204" pitchFamily="34" charset="0"/>
              <a:buChar char="●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A84"/>
              </a:buClr>
              <a:buSzPct val="97000"/>
              <a:buFont typeface="Trebuchet MS" panose="020B0603020202020204" pitchFamily="34" charset="0"/>
              <a:buChar char="●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A84"/>
              </a:buClr>
              <a:buSzPct val="97000"/>
              <a:buFont typeface="Trebuchet MS" panose="020B0603020202020204" pitchFamily="34" charset="0"/>
              <a:buChar char="●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A84"/>
              </a:buClr>
              <a:buSzPct val="97000"/>
              <a:buFont typeface="Trebuchet MS" panose="020B0603020202020204" pitchFamily="34" charset="0"/>
              <a:buChar char="●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rebuchet MS" panose="020B0603020202020204" pitchFamily="34" charset="0"/>
              <a:buNone/>
            </a:pPr>
            <a:r>
              <a:rPr lang="es-PA" sz="4000" b="1" dirty="0">
                <a:latin typeface="Garamond" panose="02020404030301010803" pitchFamily="18" charset="0"/>
              </a:rPr>
              <a:t>VIRUS </a:t>
            </a:r>
            <a:r>
              <a:rPr lang="es-PA" sz="4000" b="1" dirty="0">
                <a:latin typeface="Garamond" panose="02020404030301010803" pitchFamily="18" charset="0"/>
                <a:cs typeface="Helvetica" panose="020B0604020202020204" pitchFamily="34" charset="0"/>
              </a:rPr>
              <a:t>RESPIRATORIOS</a:t>
            </a:r>
          </a:p>
        </p:txBody>
      </p:sp>
    </p:spTree>
    <p:extLst>
      <p:ext uri="{BB962C8B-B14F-4D97-AF65-F5344CB8AC3E}">
        <p14:creationId xmlns:p14="http://schemas.microsoft.com/office/powerpoint/2010/main" val="831311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2611" y="309805"/>
            <a:ext cx="4735583" cy="646331"/>
          </a:xfrm>
        </p:spPr>
        <p:txBody>
          <a:bodyPr wrap="square">
            <a:spAutoFit/>
          </a:bodyPr>
          <a:lstStyle/>
          <a:p>
            <a:pPr algn="ctr" defTabSz="914400"/>
            <a:r>
              <a:rPr lang="es-PA" b="1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rPr>
              <a:t>INTRODUCCIÓN</a:t>
            </a:r>
          </a:p>
        </p:txBody>
      </p:sp>
      <p:pic>
        <p:nvPicPr>
          <p:cNvPr id="5" name="Picture 5" descr="Resultado de imagen de pedeciba biologia uruguay 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81" y="141364"/>
            <a:ext cx="1568394" cy="127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-22259" y="1421028"/>
            <a:ext cx="3408398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4A84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/>
            <a:r>
              <a:rPr lang="es-PA" sz="2800" b="1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rPr>
              <a:t>Taxonomía</a:t>
            </a:r>
          </a:p>
        </p:txBody>
      </p:sp>
      <p:grpSp>
        <p:nvGrpSpPr>
          <p:cNvPr id="20" name="Group 710"/>
          <p:cNvGrpSpPr>
            <a:grpSpLocks/>
          </p:cNvGrpSpPr>
          <p:nvPr/>
        </p:nvGrpSpPr>
        <p:grpSpPr bwMode="auto">
          <a:xfrm>
            <a:off x="2676302" y="1520394"/>
            <a:ext cx="7303237" cy="3938145"/>
            <a:chOff x="2211" y="3903"/>
            <a:chExt cx="8031" cy="3459"/>
          </a:xfrm>
        </p:grpSpPr>
        <p:grpSp>
          <p:nvGrpSpPr>
            <p:cNvPr id="21" name="Group 685"/>
            <p:cNvGrpSpPr>
              <a:grpSpLocks noChangeAspect="1"/>
            </p:cNvGrpSpPr>
            <p:nvPr/>
          </p:nvGrpSpPr>
          <p:grpSpPr bwMode="auto">
            <a:xfrm>
              <a:off x="2897" y="3903"/>
              <a:ext cx="6607" cy="2350"/>
              <a:chOff x="1881" y="3669"/>
              <a:chExt cx="6607" cy="2350"/>
            </a:xfrm>
          </p:grpSpPr>
          <p:sp>
            <p:nvSpPr>
              <p:cNvPr id="24" name="AutoShape 686"/>
              <p:cNvSpPr>
                <a:spLocks noChangeAspect="1" noChangeArrowheads="1" noTextEdit="1"/>
              </p:cNvSpPr>
              <p:nvPr/>
            </p:nvSpPr>
            <p:spPr bwMode="auto">
              <a:xfrm>
                <a:off x="1881" y="3669"/>
                <a:ext cx="6607" cy="2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PA"/>
              </a:p>
            </p:txBody>
          </p:sp>
          <p:cxnSp>
            <p:nvCxnSpPr>
              <p:cNvPr id="25" name="_s1711"/>
              <p:cNvCxnSpPr>
                <a:cxnSpLocks noChangeShapeType="1"/>
                <a:stCxn id="29" idx="0"/>
                <a:endCxn id="27" idx="2"/>
              </p:cNvCxnSpPr>
              <p:nvPr/>
            </p:nvCxnSpPr>
            <p:spPr bwMode="auto">
              <a:xfrm rot="5400000" flipH="1">
                <a:off x="5872" y="3951"/>
                <a:ext cx="406" cy="1779"/>
              </a:xfrm>
              <a:prstGeom prst="bentConnector3">
                <a:avLst>
                  <a:gd name="adj1" fmla="val 44333"/>
                </a:avLst>
              </a:prstGeom>
              <a:noFill/>
              <a:ln w="38100">
                <a:solidFill>
                  <a:srgbClr val="6666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_s1712"/>
              <p:cNvCxnSpPr>
                <a:cxnSpLocks noChangeShapeType="1"/>
                <a:stCxn id="28" idx="0"/>
                <a:endCxn id="27" idx="2"/>
              </p:cNvCxnSpPr>
              <p:nvPr/>
            </p:nvCxnSpPr>
            <p:spPr bwMode="auto">
              <a:xfrm rot="16200000">
                <a:off x="4093" y="3951"/>
                <a:ext cx="406" cy="1779"/>
              </a:xfrm>
              <a:prstGeom prst="bentConnector3">
                <a:avLst>
                  <a:gd name="adj1" fmla="val 44333"/>
                </a:avLst>
              </a:prstGeom>
              <a:noFill/>
              <a:ln w="38100">
                <a:solidFill>
                  <a:srgbClr val="6666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" name="_s1713"/>
              <p:cNvSpPr>
                <a:spLocks noChangeArrowheads="1"/>
              </p:cNvSpPr>
              <p:nvPr/>
            </p:nvSpPr>
            <p:spPr bwMode="auto">
              <a:xfrm>
                <a:off x="3660" y="3685"/>
                <a:ext cx="3049" cy="931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0" tIns="0" rIns="0" bIns="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PA" sz="2400" i="1" dirty="0" err="1">
                    <a:effectLst/>
                    <a:latin typeface="Arial"/>
                    <a:ea typeface="Times New Roman"/>
                  </a:rPr>
                  <a:t>Pneumoviridae</a:t>
                </a:r>
                <a:endParaRPr lang="es-PA" sz="2400" dirty="0">
                  <a:effectLst/>
                  <a:latin typeface="Arial"/>
                  <a:ea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s-PA" sz="2400" dirty="0">
                    <a:effectLst/>
                    <a:latin typeface="Arial"/>
                    <a:ea typeface="Times New Roman"/>
                  </a:rPr>
                  <a:t>(Familia)</a:t>
                </a:r>
              </a:p>
            </p:txBody>
          </p:sp>
          <p:sp>
            <p:nvSpPr>
              <p:cNvPr id="28" name="_s1714"/>
              <p:cNvSpPr>
                <a:spLocks noChangeArrowheads="1"/>
              </p:cNvSpPr>
              <p:nvPr/>
            </p:nvSpPr>
            <p:spPr bwMode="auto">
              <a:xfrm>
                <a:off x="1881" y="5066"/>
                <a:ext cx="3049" cy="931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rgbClr val="4C6D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0" tIns="0" rIns="0" bIns="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PA" sz="2000" i="1" dirty="0" err="1">
                    <a:effectLst/>
                    <a:latin typeface="Arial"/>
                    <a:ea typeface="Times New Roman"/>
                  </a:rPr>
                  <a:t>Orthopneumovirus</a:t>
                </a:r>
                <a:endParaRPr lang="es-PA" sz="2000" dirty="0">
                  <a:effectLst/>
                  <a:latin typeface="Arial"/>
                  <a:ea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s-PA" sz="2000" i="1" dirty="0">
                    <a:effectLst/>
                    <a:latin typeface="Arial"/>
                    <a:ea typeface="Times New Roman"/>
                  </a:rPr>
                  <a:t>(Género)</a:t>
                </a:r>
                <a:endParaRPr lang="es-PA" sz="2000" dirty="0">
                  <a:effectLst/>
                  <a:latin typeface="Arial"/>
                  <a:ea typeface="Times New Roman"/>
                </a:endParaRPr>
              </a:p>
            </p:txBody>
          </p:sp>
          <p:sp>
            <p:nvSpPr>
              <p:cNvPr id="29" name="_s1715"/>
              <p:cNvSpPr>
                <a:spLocks noChangeArrowheads="1"/>
              </p:cNvSpPr>
              <p:nvPr/>
            </p:nvSpPr>
            <p:spPr bwMode="auto">
              <a:xfrm>
                <a:off x="5439" y="5066"/>
                <a:ext cx="3049" cy="931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rgbClr val="4C6D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0" tIns="0" rIns="0" bIns="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PA" sz="2000" i="1" dirty="0" err="1">
                    <a:effectLst/>
                    <a:latin typeface="Arial"/>
                    <a:ea typeface="Times New Roman"/>
                  </a:rPr>
                  <a:t>Metapneumovirus</a:t>
                </a:r>
                <a:endParaRPr lang="es-PA" sz="2000" dirty="0">
                  <a:effectLst/>
                  <a:latin typeface="Arial"/>
                  <a:ea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s-PA" sz="2000" i="1" dirty="0">
                    <a:effectLst/>
                    <a:latin typeface="Arial"/>
                    <a:ea typeface="Times New Roman"/>
                  </a:rPr>
                  <a:t>(Género)</a:t>
                </a:r>
                <a:endParaRPr lang="es-PA" sz="2000" dirty="0">
                  <a:effectLst/>
                  <a:latin typeface="Arial"/>
                  <a:ea typeface="Times New Roman"/>
                </a:endParaRPr>
              </a:p>
            </p:txBody>
          </p:sp>
        </p:grpSp>
        <p:sp>
          <p:nvSpPr>
            <p:cNvPr id="22" name="Rectangle 708"/>
            <p:cNvSpPr>
              <a:spLocks noChangeArrowheads="1"/>
            </p:cNvSpPr>
            <p:nvPr/>
          </p:nvSpPr>
          <p:spPr bwMode="auto">
            <a:xfrm>
              <a:off x="2211" y="6679"/>
              <a:ext cx="4755" cy="68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PA" sz="2000" b="1" i="1" dirty="0">
                  <a:effectLst/>
                  <a:latin typeface="Arial"/>
                  <a:ea typeface="Times New Roman"/>
                </a:rPr>
                <a:t>(Virus respiratorio sincitial)</a:t>
              </a:r>
              <a:endParaRPr lang="es-PA" sz="2000" b="1" dirty="0">
                <a:effectLst/>
                <a:latin typeface="Arial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s-PA" sz="2000" b="1" i="1" dirty="0" err="1">
                  <a:effectLst/>
                  <a:latin typeface="Arial"/>
                  <a:ea typeface="Times New Roman"/>
                </a:rPr>
                <a:t>Orthopneumovirus</a:t>
              </a:r>
              <a:r>
                <a:rPr lang="es-PA" sz="2000" b="1" i="1" dirty="0">
                  <a:effectLst/>
                  <a:latin typeface="Arial"/>
                  <a:ea typeface="Times New Roman"/>
                </a:rPr>
                <a:t> humano</a:t>
              </a:r>
              <a:endParaRPr lang="es-PA" sz="2000" b="1" dirty="0">
                <a:effectLst/>
                <a:latin typeface="Arial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s-PA" sz="2000" b="1" i="1" dirty="0">
                  <a:effectLst/>
                  <a:latin typeface="Arial"/>
                  <a:ea typeface="Times New Roman"/>
                </a:rPr>
                <a:t> </a:t>
              </a:r>
              <a:endParaRPr lang="es-PA" sz="2000" b="1" dirty="0">
                <a:effectLst/>
                <a:latin typeface="Arial"/>
                <a:ea typeface="Times New Roman"/>
              </a:endParaRPr>
            </a:p>
          </p:txBody>
        </p:sp>
        <p:sp>
          <p:nvSpPr>
            <p:cNvPr id="23" name="Rectangle 709"/>
            <p:cNvSpPr>
              <a:spLocks noChangeArrowheads="1"/>
            </p:cNvSpPr>
            <p:nvPr/>
          </p:nvSpPr>
          <p:spPr bwMode="auto">
            <a:xfrm>
              <a:off x="6435" y="6666"/>
              <a:ext cx="3807" cy="69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PA" sz="2000" b="1" i="1" dirty="0" err="1">
                  <a:effectLst/>
                  <a:latin typeface="Arial"/>
                  <a:ea typeface="Times New Roman"/>
                </a:rPr>
                <a:t>Metapneumovirus</a:t>
              </a:r>
              <a:r>
                <a:rPr lang="es-PA" sz="2000" b="1" i="1" dirty="0">
                  <a:effectLst/>
                  <a:latin typeface="Arial"/>
                  <a:ea typeface="Times New Roman"/>
                </a:rPr>
                <a:t> humano</a:t>
              </a:r>
              <a:endParaRPr lang="es-PA" sz="2000" b="1" dirty="0">
                <a:effectLst/>
                <a:latin typeface="Arial"/>
                <a:ea typeface="Times New Roman"/>
              </a:endParaRPr>
            </a:p>
          </p:txBody>
        </p:sp>
      </p:grpSp>
      <p:sp>
        <p:nvSpPr>
          <p:cNvPr id="3" name="2 Rectángulo"/>
          <p:cNvSpPr/>
          <p:nvPr/>
        </p:nvSpPr>
        <p:spPr>
          <a:xfrm>
            <a:off x="2502066" y="5687193"/>
            <a:ext cx="8377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1400" dirty="0"/>
              <a:t>Esquema de clasificación taxonómica de los virus VRSH y MPVH, según </a:t>
            </a:r>
            <a:r>
              <a:rPr lang="es-ES" sz="1400" dirty="0"/>
              <a:t>ICTV; </a:t>
            </a:r>
            <a:r>
              <a:rPr lang="es-ES" sz="1400" dirty="0" err="1"/>
              <a:t>Afonso</a:t>
            </a:r>
            <a:r>
              <a:rPr lang="es-ES" sz="1400" dirty="0"/>
              <a:t> el at., 2016.</a:t>
            </a:r>
            <a:endParaRPr lang="es-PA" sz="1400" dirty="0"/>
          </a:p>
        </p:txBody>
      </p:sp>
      <p:sp>
        <p:nvSpPr>
          <p:cNvPr id="30" name="AutoShape 705"/>
          <p:cNvSpPr>
            <a:spLocks noChangeArrowheads="1"/>
          </p:cNvSpPr>
          <p:nvPr/>
        </p:nvSpPr>
        <p:spPr bwMode="auto">
          <a:xfrm>
            <a:off x="7637097" y="4190261"/>
            <a:ext cx="251722" cy="508644"/>
          </a:xfrm>
          <a:prstGeom prst="downArrow">
            <a:avLst>
              <a:gd name="adj1" fmla="val 50000"/>
              <a:gd name="adj2" fmla="val 69406"/>
            </a:avLst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endParaRPr lang="es-PA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1724" y="31519"/>
            <a:ext cx="1371623" cy="158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esultado de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65" y="1944248"/>
            <a:ext cx="165735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53265" y="2858156"/>
            <a:ext cx="1842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200" b="1" dirty="0"/>
              <a:t>Comité </a:t>
            </a:r>
            <a:r>
              <a:rPr lang="es-PA" sz="1200" b="1" dirty="0" err="1"/>
              <a:t>Internacinal</a:t>
            </a:r>
            <a:r>
              <a:rPr lang="es-PA" sz="1200" b="1" dirty="0"/>
              <a:t> de Taxonomía de Virus </a:t>
            </a:r>
          </a:p>
        </p:txBody>
      </p:sp>
      <p:sp>
        <p:nvSpPr>
          <p:cNvPr id="31" name="AutoShape 705"/>
          <p:cNvSpPr>
            <a:spLocks noChangeArrowheads="1"/>
          </p:cNvSpPr>
          <p:nvPr/>
        </p:nvSpPr>
        <p:spPr bwMode="auto">
          <a:xfrm>
            <a:off x="4435676" y="4172285"/>
            <a:ext cx="251722" cy="508644"/>
          </a:xfrm>
          <a:prstGeom prst="downArrow">
            <a:avLst>
              <a:gd name="adj1" fmla="val 50000"/>
              <a:gd name="adj2" fmla="val 69406"/>
            </a:avLst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6113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2796" y="1701225"/>
            <a:ext cx="8986366" cy="116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6274" y="177062"/>
            <a:ext cx="4735583" cy="646331"/>
          </a:xfrm>
        </p:spPr>
        <p:txBody>
          <a:bodyPr wrap="square">
            <a:spAutoFit/>
          </a:bodyPr>
          <a:lstStyle/>
          <a:p>
            <a:pPr algn="ctr" defTabSz="914400"/>
            <a:r>
              <a:rPr lang="es-PA" b="1" dirty="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Arial" pitchFamily="34" charset="0"/>
              </a:rPr>
              <a:t>INTRODUCCIÓN</a:t>
            </a:r>
          </a:p>
        </p:txBody>
      </p:sp>
      <p:pic>
        <p:nvPicPr>
          <p:cNvPr id="5" name="Picture 5" descr="Resultado de imagen de pedeciba biologia uruguay 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81" y="141364"/>
            <a:ext cx="1568394" cy="127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-738197" y="1353658"/>
            <a:ext cx="3609741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4A84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/>
            <a:r>
              <a:rPr lang="es-PA" sz="2800" b="1" dirty="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Arial" pitchFamily="34" charset="0"/>
              </a:rPr>
              <a:t>Genoma</a:t>
            </a:r>
          </a:p>
        </p:txBody>
      </p:sp>
      <p:sp>
        <p:nvSpPr>
          <p:cNvPr id="31" name="6 Título"/>
          <p:cNvSpPr txBox="1">
            <a:spLocks/>
          </p:cNvSpPr>
          <p:nvPr/>
        </p:nvSpPr>
        <p:spPr>
          <a:xfrm>
            <a:off x="557642" y="985180"/>
            <a:ext cx="35283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Arial" pitchFamily="34" charset="0"/>
              </a:rPr>
              <a:t>VRSH</a:t>
            </a:r>
            <a:endParaRPr kumimoji="0" lang="es-PA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62008" y="6049406"/>
            <a:ext cx="113196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A" sz="1200" dirty="0"/>
              <a:t> (</a:t>
            </a:r>
            <a:r>
              <a:rPr lang="es-PA" sz="1200" dirty="0" err="1"/>
              <a:t>Feuillet</a:t>
            </a:r>
            <a:r>
              <a:rPr lang="es-PA" sz="1200" dirty="0"/>
              <a:t> </a:t>
            </a:r>
            <a:r>
              <a:rPr lang="es-PA" sz="1200" dirty="0">
                <a:latin typeface="Garamond" panose="02020404030301010803" pitchFamily="18" charset="0"/>
              </a:rPr>
              <a:t>et</a:t>
            </a:r>
            <a:r>
              <a:rPr lang="es-PA" sz="1200" dirty="0"/>
              <a:t> al., 2012).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3618" y="31519"/>
            <a:ext cx="1371623" cy="158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35 Rectángulo"/>
          <p:cNvSpPr/>
          <p:nvPr/>
        </p:nvSpPr>
        <p:spPr>
          <a:xfrm>
            <a:off x="5004048" y="6516052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dirty="0" err="1">
                <a:solidFill>
                  <a:srgbClr val="05059F"/>
                </a:solidFill>
                <a:latin typeface="+mj-lt"/>
                <a:ea typeface="+mj-ea"/>
                <a:cs typeface="+mj-cs"/>
              </a:rPr>
              <a:t>Schildgen</a:t>
            </a:r>
            <a:r>
              <a:rPr lang="es-PA" dirty="0">
                <a:solidFill>
                  <a:srgbClr val="05059F"/>
                </a:solidFill>
                <a:latin typeface="+mj-lt"/>
                <a:ea typeface="+mj-ea"/>
                <a:cs typeface="+mj-cs"/>
              </a:rPr>
              <a:t> V. </a:t>
            </a:r>
            <a:r>
              <a:rPr lang="es-PA" i="1" dirty="0">
                <a:solidFill>
                  <a:srgbClr val="05059F"/>
                </a:solidFill>
                <a:latin typeface="+mj-lt"/>
                <a:ea typeface="+mj-ea"/>
                <a:cs typeface="+mj-cs"/>
              </a:rPr>
              <a:t>et al</a:t>
            </a:r>
            <a:r>
              <a:rPr lang="es-PA" dirty="0">
                <a:solidFill>
                  <a:srgbClr val="05059F"/>
                </a:solidFill>
                <a:latin typeface="+mj-lt"/>
                <a:ea typeface="+mj-ea"/>
                <a:cs typeface="+mj-cs"/>
              </a:rPr>
              <a:t>., 2011. </a:t>
            </a:r>
            <a:r>
              <a:rPr lang="es-PA" dirty="0" err="1">
                <a:solidFill>
                  <a:srgbClr val="05059F"/>
                </a:solidFill>
                <a:latin typeface="+mj-lt"/>
                <a:ea typeface="+mj-ea"/>
                <a:cs typeface="+mj-cs"/>
              </a:rPr>
              <a:t>Clin</a:t>
            </a:r>
            <a:r>
              <a:rPr lang="es-PA" dirty="0">
                <a:solidFill>
                  <a:srgbClr val="05059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PA" dirty="0" err="1">
                <a:solidFill>
                  <a:srgbClr val="05059F"/>
                </a:solidFill>
                <a:latin typeface="+mj-lt"/>
                <a:ea typeface="+mj-ea"/>
                <a:cs typeface="+mj-cs"/>
              </a:rPr>
              <a:t>Microbiol</a:t>
            </a:r>
            <a:r>
              <a:rPr lang="es-PA" dirty="0">
                <a:solidFill>
                  <a:srgbClr val="05059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PA" dirty="0" err="1">
                <a:solidFill>
                  <a:srgbClr val="05059F"/>
                </a:solidFill>
                <a:latin typeface="+mj-lt"/>
                <a:ea typeface="+mj-ea"/>
                <a:cs typeface="+mj-cs"/>
              </a:rPr>
              <a:t>Rev</a:t>
            </a:r>
            <a:endParaRPr lang="es-PA" dirty="0">
              <a:solidFill>
                <a:srgbClr val="05059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3" name="34 Grupo"/>
          <p:cNvGrpSpPr/>
          <p:nvPr/>
        </p:nvGrpSpPr>
        <p:grpSpPr>
          <a:xfrm>
            <a:off x="3959398" y="2790277"/>
            <a:ext cx="5927827" cy="3495051"/>
            <a:chOff x="-370205" y="-85725"/>
            <a:chExt cx="6624320" cy="3250565"/>
          </a:xfrm>
        </p:grpSpPr>
        <p:pic>
          <p:nvPicPr>
            <p:cNvPr id="35" name="34 Imagen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975" y="542925"/>
              <a:ext cx="2667000" cy="22098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7" name="Group 86"/>
            <p:cNvGrpSpPr>
              <a:grpSpLocks/>
            </p:cNvGrpSpPr>
            <p:nvPr/>
          </p:nvGrpSpPr>
          <p:grpSpPr bwMode="auto">
            <a:xfrm>
              <a:off x="-370205" y="-85725"/>
              <a:ext cx="6624320" cy="3250565"/>
              <a:chOff x="977" y="8083"/>
              <a:chExt cx="10432" cy="5119"/>
            </a:xfrm>
          </p:grpSpPr>
          <p:sp>
            <p:nvSpPr>
              <p:cNvPr id="38" name="Text Box 87"/>
              <p:cNvSpPr txBox="1">
                <a:spLocks noChangeArrowheads="1"/>
              </p:cNvSpPr>
              <p:nvPr/>
            </p:nvSpPr>
            <p:spPr bwMode="auto">
              <a:xfrm>
                <a:off x="7977" y="8218"/>
                <a:ext cx="3432" cy="6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PA" sz="1400" b="1" dirty="0">
                    <a:effectLst/>
                    <a:latin typeface="+mj-lt"/>
                    <a:ea typeface="Times New Roman"/>
                  </a:rPr>
                  <a:t>G-Glicoproteína de unión</a:t>
                </a:r>
                <a:endParaRPr lang="es-PA" sz="1400" dirty="0">
                  <a:effectLst/>
                  <a:latin typeface="+mj-lt"/>
                  <a:ea typeface="Times New Roman"/>
                </a:endParaRPr>
              </a:p>
            </p:txBody>
          </p:sp>
          <p:cxnSp>
            <p:nvCxnSpPr>
              <p:cNvPr id="39" name="AutoShape 88"/>
              <p:cNvCxnSpPr>
                <a:cxnSpLocks noChangeShapeType="1"/>
              </p:cNvCxnSpPr>
              <p:nvPr/>
            </p:nvCxnSpPr>
            <p:spPr bwMode="auto">
              <a:xfrm flipV="1">
                <a:off x="7035" y="8724"/>
                <a:ext cx="852" cy="6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2" name="Oval 89"/>
              <p:cNvSpPr>
                <a:spLocks noChangeArrowheads="1"/>
              </p:cNvSpPr>
              <p:nvPr/>
            </p:nvSpPr>
            <p:spPr bwMode="auto">
              <a:xfrm>
                <a:off x="4065" y="8905"/>
                <a:ext cx="536" cy="4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PA" sz="1400">
                  <a:latin typeface="+mj-lt"/>
                </a:endParaRPr>
              </a:p>
            </p:txBody>
          </p:sp>
          <p:sp>
            <p:nvSpPr>
              <p:cNvPr id="43" name="Text Box 90"/>
              <p:cNvSpPr txBox="1">
                <a:spLocks noChangeArrowheads="1"/>
              </p:cNvSpPr>
              <p:nvPr/>
            </p:nvSpPr>
            <p:spPr bwMode="auto">
              <a:xfrm>
                <a:off x="8383" y="10091"/>
                <a:ext cx="2606" cy="6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PA" sz="1400" b="1">
                    <a:effectLst/>
                    <a:latin typeface="+mj-lt"/>
                    <a:ea typeface="Times New Roman"/>
                  </a:rPr>
                  <a:t>F- Proteína de Fusión</a:t>
                </a:r>
                <a:endParaRPr lang="es-PA" sz="1400">
                  <a:effectLst/>
                  <a:latin typeface="+mj-lt"/>
                  <a:ea typeface="Times New Roman"/>
                </a:endParaRPr>
              </a:p>
            </p:txBody>
          </p:sp>
          <p:cxnSp>
            <p:nvCxnSpPr>
              <p:cNvPr id="44" name="AutoShape 91"/>
              <p:cNvCxnSpPr>
                <a:cxnSpLocks noChangeShapeType="1"/>
              </p:cNvCxnSpPr>
              <p:nvPr/>
            </p:nvCxnSpPr>
            <p:spPr bwMode="auto">
              <a:xfrm>
                <a:off x="8023" y="10343"/>
                <a:ext cx="42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5" name="Text Box 92"/>
              <p:cNvSpPr txBox="1">
                <a:spLocks noChangeArrowheads="1"/>
              </p:cNvSpPr>
              <p:nvPr/>
            </p:nvSpPr>
            <p:spPr bwMode="auto">
              <a:xfrm>
                <a:off x="2326" y="8083"/>
                <a:ext cx="3041" cy="6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PA" sz="1400" b="1" dirty="0">
                    <a:effectLst/>
                    <a:latin typeface="+mj-lt"/>
                    <a:ea typeface="Times New Roman"/>
                  </a:rPr>
                  <a:t>SH- Proteína Hidrofóbica Pequeña</a:t>
                </a:r>
                <a:endParaRPr lang="es-PA" sz="1400" dirty="0">
                  <a:effectLst/>
                  <a:latin typeface="+mj-lt"/>
                  <a:ea typeface="Times New Roman"/>
                </a:endParaRPr>
              </a:p>
            </p:txBody>
          </p:sp>
          <p:cxnSp>
            <p:nvCxnSpPr>
              <p:cNvPr id="46" name="AutoShape 93"/>
              <p:cNvCxnSpPr>
                <a:cxnSpLocks noChangeShapeType="1"/>
              </p:cNvCxnSpPr>
              <p:nvPr/>
            </p:nvCxnSpPr>
            <p:spPr bwMode="auto">
              <a:xfrm>
                <a:off x="4404" y="8524"/>
                <a:ext cx="1118" cy="8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" name="Text Box 94"/>
              <p:cNvSpPr txBox="1">
                <a:spLocks noChangeArrowheads="1"/>
              </p:cNvSpPr>
              <p:nvPr/>
            </p:nvSpPr>
            <p:spPr bwMode="auto">
              <a:xfrm>
                <a:off x="977" y="9550"/>
                <a:ext cx="2924" cy="6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PA" sz="1400" b="1">
                    <a:effectLst/>
                    <a:latin typeface="+mj-lt"/>
                    <a:ea typeface="Times New Roman"/>
                  </a:rPr>
                  <a:t>N- Nucleoproteína</a:t>
                </a:r>
                <a:endParaRPr lang="es-PA" sz="1400">
                  <a:effectLst/>
                  <a:latin typeface="+mj-lt"/>
                  <a:ea typeface="Times New Roman"/>
                </a:endParaRPr>
              </a:p>
            </p:txBody>
          </p:sp>
          <p:sp>
            <p:nvSpPr>
              <p:cNvPr id="48" name="Text Box 95"/>
              <p:cNvSpPr txBox="1">
                <a:spLocks noChangeArrowheads="1"/>
              </p:cNvSpPr>
              <p:nvPr/>
            </p:nvSpPr>
            <p:spPr bwMode="auto">
              <a:xfrm>
                <a:off x="1955" y="11536"/>
                <a:ext cx="2337" cy="4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PA" sz="1400" b="1" dirty="0">
                    <a:effectLst/>
                    <a:latin typeface="+mj-lt"/>
                    <a:ea typeface="Times New Roman"/>
                  </a:rPr>
                  <a:t>M- Proteína de Matriz</a:t>
                </a:r>
                <a:endParaRPr lang="es-PA" sz="1400" dirty="0">
                  <a:effectLst/>
                  <a:latin typeface="+mj-lt"/>
                  <a:ea typeface="Times New Roman"/>
                </a:endParaRPr>
              </a:p>
            </p:txBody>
          </p:sp>
          <p:cxnSp>
            <p:nvCxnSpPr>
              <p:cNvPr id="49" name="AutoShape 96"/>
              <p:cNvCxnSpPr>
                <a:cxnSpLocks noChangeShapeType="1"/>
              </p:cNvCxnSpPr>
              <p:nvPr/>
            </p:nvCxnSpPr>
            <p:spPr bwMode="auto">
              <a:xfrm flipV="1">
                <a:off x="3931" y="11370"/>
                <a:ext cx="1199" cy="45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AutoShape 97"/>
              <p:cNvCxnSpPr>
                <a:cxnSpLocks noChangeShapeType="1"/>
                <a:stCxn id="47" idx="3"/>
              </p:cNvCxnSpPr>
              <p:nvPr/>
            </p:nvCxnSpPr>
            <p:spPr bwMode="auto">
              <a:xfrm>
                <a:off x="3901" y="9896"/>
                <a:ext cx="1437" cy="34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" name="Text Box 98"/>
              <p:cNvSpPr txBox="1">
                <a:spLocks noChangeArrowheads="1"/>
              </p:cNvSpPr>
              <p:nvPr/>
            </p:nvSpPr>
            <p:spPr bwMode="auto">
              <a:xfrm>
                <a:off x="8451" y="12510"/>
                <a:ext cx="2957" cy="6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PA" sz="1400" b="1" dirty="0">
                    <a:effectLst/>
                    <a:latin typeface="+mj-lt"/>
                    <a:ea typeface="Times New Roman"/>
                  </a:rPr>
                  <a:t>P- Fosfoproteína</a:t>
                </a:r>
                <a:endParaRPr lang="es-PA" sz="1400" dirty="0">
                  <a:effectLst/>
                  <a:latin typeface="+mj-lt"/>
                  <a:ea typeface="Times New Roman"/>
                </a:endParaRPr>
              </a:p>
            </p:txBody>
          </p:sp>
          <p:cxnSp>
            <p:nvCxnSpPr>
              <p:cNvPr id="52" name="AutoShape 99"/>
              <p:cNvCxnSpPr>
                <a:cxnSpLocks noChangeShapeType="1"/>
              </p:cNvCxnSpPr>
              <p:nvPr/>
            </p:nvCxnSpPr>
            <p:spPr bwMode="auto">
              <a:xfrm>
                <a:off x="6142" y="11536"/>
                <a:ext cx="2310" cy="115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3" name="Text Box 100"/>
              <p:cNvSpPr txBox="1">
                <a:spLocks noChangeArrowheads="1"/>
              </p:cNvSpPr>
              <p:nvPr/>
            </p:nvSpPr>
            <p:spPr bwMode="auto">
              <a:xfrm>
                <a:off x="8803" y="11129"/>
                <a:ext cx="2606" cy="6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PA" sz="1400" b="1">
                    <a:effectLst/>
                    <a:latin typeface="+mj-lt"/>
                    <a:ea typeface="Times New Roman"/>
                  </a:rPr>
                  <a:t>L- Polimerasa</a:t>
                </a:r>
                <a:endParaRPr lang="es-PA" sz="1400">
                  <a:effectLst/>
                  <a:latin typeface="+mj-lt"/>
                  <a:ea typeface="Times New Roman"/>
                </a:endParaRPr>
              </a:p>
            </p:txBody>
          </p:sp>
          <p:cxnSp>
            <p:nvCxnSpPr>
              <p:cNvPr id="54" name="AutoShape 101"/>
              <p:cNvCxnSpPr>
                <a:cxnSpLocks noChangeShapeType="1"/>
              </p:cNvCxnSpPr>
              <p:nvPr/>
            </p:nvCxnSpPr>
            <p:spPr bwMode="auto">
              <a:xfrm>
                <a:off x="7035" y="10632"/>
                <a:ext cx="1768" cy="65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AutoShape 102"/>
              <p:cNvCxnSpPr>
                <a:cxnSpLocks noChangeShapeType="1"/>
              </p:cNvCxnSpPr>
              <p:nvPr/>
            </p:nvCxnSpPr>
            <p:spPr bwMode="auto">
              <a:xfrm flipV="1">
                <a:off x="4166" y="11922"/>
                <a:ext cx="1066" cy="77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" name="Text Box 103"/>
              <p:cNvSpPr txBox="1">
                <a:spLocks noChangeArrowheads="1"/>
              </p:cNvSpPr>
              <p:nvPr/>
            </p:nvSpPr>
            <p:spPr bwMode="auto">
              <a:xfrm>
                <a:off x="2552" y="12502"/>
                <a:ext cx="2438" cy="5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PA" sz="1400" b="1" dirty="0">
                    <a:effectLst/>
                    <a:latin typeface="+mj-lt"/>
                    <a:ea typeface="Times New Roman"/>
                  </a:rPr>
                  <a:t>Envoltura</a:t>
                </a:r>
                <a:endParaRPr lang="es-PA" sz="1400" dirty="0">
                  <a:effectLst/>
                  <a:latin typeface="+mj-lt"/>
                  <a:ea typeface="Times New Roman"/>
                </a:endParaRPr>
              </a:p>
            </p:txBody>
          </p:sp>
        </p:grpSp>
      </p:grpSp>
      <p:pic>
        <p:nvPicPr>
          <p:cNvPr id="57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0717" y="985180"/>
            <a:ext cx="8718350" cy="110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Elipse"/>
          <p:cNvSpPr/>
          <p:nvPr/>
        </p:nvSpPr>
        <p:spPr>
          <a:xfrm>
            <a:off x="6403078" y="1206354"/>
            <a:ext cx="561416" cy="45918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9" name="6 Título"/>
          <p:cNvSpPr txBox="1">
            <a:spLocks/>
          </p:cNvSpPr>
          <p:nvPr/>
        </p:nvSpPr>
        <p:spPr>
          <a:xfrm>
            <a:off x="557642" y="1655840"/>
            <a:ext cx="35283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srgbClr val="C00000"/>
                </a:solidFill>
                <a:latin typeface="Garamond" panose="02020404030301010803" pitchFamily="18" charset="0"/>
                <a:ea typeface="+mj-ea"/>
                <a:cs typeface="Arial" pitchFamily="34" charset="0"/>
              </a:rPr>
              <a:t>MPV</a:t>
            </a:r>
            <a:r>
              <a:rPr kumimoji="0" lang="en-US" b="1" i="1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Arial" pitchFamily="34" charset="0"/>
              </a:rPr>
              <a:t>H</a:t>
            </a:r>
            <a:endParaRPr kumimoji="0" lang="es-PA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60" name="59 Elipse"/>
          <p:cNvSpPr/>
          <p:nvPr/>
        </p:nvSpPr>
        <p:spPr>
          <a:xfrm>
            <a:off x="3357385" y="2054351"/>
            <a:ext cx="561416" cy="45918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1" name="60 Rectángulo"/>
          <p:cNvSpPr/>
          <p:nvPr/>
        </p:nvSpPr>
        <p:spPr>
          <a:xfrm>
            <a:off x="885151" y="2755696"/>
            <a:ext cx="31313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50000"/>
                </a:schemeClr>
              </a:buClr>
            </a:pPr>
            <a:endParaRPr lang="es-PA" i="1" dirty="0">
              <a:latin typeface="Garamond" panose="02020404030301010803" pitchFamily="18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s-PA" b="1" i="1" dirty="0">
                <a:solidFill>
                  <a:srgbClr val="000090"/>
                </a:solidFill>
                <a:latin typeface="Garamond" panose="02020404030301010803" pitchFamily="18" charset="0"/>
              </a:rPr>
              <a:t>   </a:t>
            </a:r>
            <a:r>
              <a:rPr lang="es-PA" b="1" dirty="0" err="1">
                <a:latin typeface="Garamond" panose="02020404030301010803" pitchFamily="18" charset="0"/>
              </a:rPr>
              <a:t>Virión</a:t>
            </a:r>
            <a:r>
              <a:rPr lang="es-PA" b="1" dirty="0">
                <a:latin typeface="Garamond" panose="02020404030301010803" pitchFamily="18" charset="0"/>
              </a:rPr>
              <a:t>: </a:t>
            </a:r>
            <a:r>
              <a:rPr lang="es-MX" dirty="0">
                <a:solidFill>
                  <a:srgbClr val="000090"/>
                </a:solidFill>
                <a:latin typeface="Garamond" panose="02020404030301010803" pitchFamily="18" charset="0"/>
              </a:rPr>
              <a:t>  150 y 300 </a:t>
            </a:r>
            <a:r>
              <a:rPr lang="es-MX" dirty="0" err="1">
                <a:solidFill>
                  <a:srgbClr val="000090"/>
                </a:solidFill>
                <a:latin typeface="Garamond" panose="02020404030301010803" pitchFamily="18" charset="0"/>
              </a:rPr>
              <a:t>nm</a:t>
            </a:r>
            <a:r>
              <a:rPr lang="es-MX" dirty="0">
                <a:solidFill>
                  <a:srgbClr val="000090"/>
                </a:solidFill>
                <a:latin typeface="Garamond" panose="02020404030301010803" pitchFamily="18" charset="0"/>
              </a:rPr>
              <a:t>.</a:t>
            </a:r>
            <a:endParaRPr lang="es-PA" b="1" dirty="0">
              <a:latin typeface="Garamond" panose="02020404030301010803" pitchFamily="18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s-PA" b="1" i="1" dirty="0">
                <a:solidFill>
                  <a:srgbClr val="000090"/>
                </a:solidFill>
                <a:latin typeface="Garamond" panose="02020404030301010803" pitchFamily="18" charset="0"/>
              </a:rPr>
              <a:t>  </a:t>
            </a:r>
            <a:r>
              <a:rPr lang="en-US" b="1" dirty="0" err="1">
                <a:latin typeface="Garamond" panose="02020404030301010803" pitchFamily="18" charset="0"/>
              </a:rPr>
              <a:t>Genoma</a:t>
            </a:r>
            <a:r>
              <a:rPr lang="en-US" b="1" dirty="0">
                <a:latin typeface="Garamond" panose="02020404030301010803" pitchFamily="18" charset="0"/>
              </a:rPr>
              <a:t>: </a:t>
            </a:r>
            <a:r>
              <a:rPr lang="en-US" dirty="0">
                <a:solidFill>
                  <a:srgbClr val="000090"/>
                </a:solidFill>
                <a:latin typeface="Garamond" panose="02020404030301010803" pitchFamily="18" charset="0"/>
              </a:rPr>
              <a:t>13-15.2 Kb</a:t>
            </a:r>
            <a:endParaRPr lang="es-MX" b="1" dirty="0">
              <a:latin typeface="Garamond" panose="02020404030301010803" pitchFamily="18" charset="0"/>
            </a:endParaRPr>
          </a:p>
          <a:p>
            <a:pPr>
              <a:buClr>
                <a:schemeClr val="tx2"/>
              </a:buClr>
              <a:buSzPct val="150000"/>
            </a:pPr>
            <a:r>
              <a:rPr lang="es-MX" dirty="0">
                <a:solidFill>
                  <a:srgbClr val="000090"/>
                </a:solidFill>
                <a:latin typeface="Garamond" panose="02020404030301010803" pitchFamily="18" charset="0"/>
              </a:rPr>
              <a:t>      - ARN de hebra simple</a:t>
            </a:r>
          </a:p>
          <a:p>
            <a:pPr>
              <a:buClr>
                <a:schemeClr val="tx2"/>
              </a:buClr>
              <a:buSzPct val="150000"/>
            </a:pPr>
            <a:r>
              <a:rPr lang="es-MX" dirty="0">
                <a:solidFill>
                  <a:srgbClr val="000090"/>
                </a:solidFill>
                <a:latin typeface="Garamond" panose="02020404030301010803" pitchFamily="18" charset="0"/>
              </a:rPr>
              <a:t>      - Anti-sentido</a:t>
            </a:r>
          </a:p>
          <a:p>
            <a:pPr>
              <a:buClr>
                <a:schemeClr val="tx2"/>
              </a:buClr>
              <a:buSzPct val="150000"/>
            </a:pPr>
            <a:r>
              <a:rPr lang="es-MX" dirty="0">
                <a:solidFill>
                  <a:srgbClr val="000090"/>
                </a:solidFill>
                <a:latin typeface="Garamond" panose="02020404030301010803" pitchFamily="18" charset="0"/>
              </a:rPr>
              <a:t>      - No segmentado.  </a:t>
            </a:r>
          </a:p>
          <a:p>
            <a:pPr>
              <a:buClr>
                <a:schemeClr val="tx2"/>
              </a:buClr>
              <a:buSzPct val="150000"/>
            </a:pPr>
            <a:r>
              <a:rPr lang="es-MX" dirty="0">
                <a:solidFill>
                  <a:srgbClr val="000090"/>
                </a:solidFill>
                <a:latin typeface="Garamond" panose="02020404030301010803" pitchFamily="18" charset="0"/>
              </a:rPr>
              <a:t>      - Envuelto</a:t>
            </a:r>
          </a:p>
          <a:p>
            <a:pPr>
              <a:buClr>
                <a:schemeClr val="tx2"/>
              </a:buClr>
              <a:buSzPct val="150000"/>
            </a:pPr>
            <a:endParaRPr lang="es-MX" b="1" dirty="0">
              <a:solidFill>
                <a:srgbClr val="000090"/>
              </a:solidFill>
              <a:latin typeface="Garamond" panose="02020404030301010803" pitchFamily="18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SzPct val="100000"/>
            </a:pPr>
            <a:endParaRPr lang="es-MX" dirty="0">
              <a:solidFill>
                <a:srgbClr val="000090"/>
              </a:solidFill>
              <a:latin typeface="Garamond" panose="02020404030301010803" pitchFamily="18" charset="0"/>
            </a:endParaRPr>
          </a:p>
          <a:p>
            <a:pPr>
              <a:buClr>
                <a:schemeClr val="accent2">
                  <a:lumMod val="50000"/>
                </a:schemeClr>
              </a:buClr>
            </a:pPr>
            <a:endParaRPr lang="es-PA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7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/>
          <p:nvPr/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9694" y="1183282"/>
            <a:ext cx="68407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4374107" y="1248412"/>
            <a:ext cx="2879678" cy="461665"/>
          </a:xfrm>
          <a:prstGeom prst="rect">
            <a:avLst/>
          </a:prstGeom>
          <a:gradFill flip="none" rotWithShape="1">
            <a:gsLst>
              <a:gs pos="0">
                <a:srgbClr val="0D9EF7">
                  <a:tint val="66000"/>
                  <a:satMod val="160000"/>
                </a:srgbClr>
              </a:gs>
              <a:gs pos="50000">
                <a:srgbClr val="0D9EF7">
                  <a:tint val="44500"/>
                  <a:satMod val="160000"/>
                </a:srgbClr>
              </a:gs>
              <a:gs pos="100000">
                <a:srgbClr val="0D9EF7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A" sz="2400" b="1" dirty="0">
                <a:solidFill>
                  <a:srgbClr val="800000"/>
                </a:solidFill>
                <a:latin typeface="Garamond" panose="02020404030301010803" pitchFamily="18" charset="0"/>
              </a:rPr>
              <a:t>Replicación</a:t>
            </a:r>
            <a:r>
              <a:rPr lang="es-PA" b="1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624917" y="5935995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dirty="0" err="1">
                <a:solidFill>
                  <a:srgbClr val="05059F"/>
                </a:solidFill>
                <a:latin typeface="Garamond" panose="02020404030301010803" pitchFamily="18" charset="0"/>
                <a:ea typeface="+mj-ea"/>
                <a:cs typeface="+mj-cs"/>
              </a:rPr>
              <a:t>Schildgen</a:t>
            </a:r>
            <a:r>
              <a:rPr lang="es-PA" dirty="0">
                <a:solidFill>
                  <a:srgbClr val="05059F"/>
                </a:solidFill>
                <a:latin typeface="Garamond" panose="02020404030301010803" pitchFamily="18" charset="0"/>
                <a:ea typeface="+mj-ea"/>
                <a:cs typeface="+mj-cs"/>
              </a:rPr>
              <a:t> V. </a:t>
            </a:r>
            <a:r>
              <a:rPr lang="es-PA" i="1" dirty="0">
                <a:solidFill>
                  <a:srgbClr val="05059F"/>
                </a:solidFill>
                <a:latin typeface="Garamond" panose="02020404030301010803" pitchFamily="18" charset="0"/>
                <a:ea typeface="+mj-ea"/>
                <a:cs typeface="+mj-cs"/>
              </a:rPr>
              <a:t>et al</a:t>
            </a:r>
            <a:r>
              <a:rPr lang="es-PA" dirty="0">
                <a:solidFill>
                  <a:srgbClr val="05059F"/>
                </a:solidFill>
                <a:latin typeface="Garamond" panose="02020404030301010803" pitchFamily="18" charset="0"/>
                <a:ea typeface="+mj-ea"/>
                <a:cs typeface="+mj-cs"/>
              </a:rPr>
              <a:t>., 2011. </a:t>
            </a:r>
            <a:r>
              <a:rPr lang="es-PA" dirty="0" err="1">
                <a:solidFill>
                  <a:srgbClr val="05059F"/>
                </a:solidFill>
                <a:latin typeface="Garamond" panose="02020404030301010803" pitchFamily="18" charset="0"/>
                <a:ea typeface="+mj-ea"/>
                <a:cs typeface="+mj-cs"/>
              </a:rPr>
              <a:t>Clin</a:t>
            </a:r>
            <a:r>
              <a:rPr lang="es-PA" dirty="0">
                <a:solidFill>
                  <a:srgbClr val="05059F"/>
                </a:solidFill>
                <a:latin typeface="Garamond" panose="02020404030301010803" pitchFamily="18" charset="0"/>
                <a:ea typeface="+mj-ea"/>
                <a:cs typeface="+mj-cs"/>
              </a:rPr>
              <a:t> </a:t>
            </a:r>
            <a:r>
              <a:rPr lang="es-PA" dirty="0" err="1">
                <a:solidFill>
                  <a:srgbClr val="05059F"/>
                </a:solidFill>
                <a:latin typeface="Garamond" panose="02020404030301010803" pitchFamily="18" charset="0"/>
                <a:ea typeface="+mj-ea"/>
                <a:cs typeface="+mj-cs"/>
              </a:rPr>
              <a:t>Microbiol</a:t>
            </a:r>
            <a:r>
              <a:rPr lang="es-PA" dirty="0">
                <a:solidFill>
                  <a:srgbClr val="05059F"/>
                </a:solidFill>
                <a:latin typeface="Garamond" panose="02020404030301010803" pitchFamily="18" charset="0"/>
                <a:ea typeface="+mj-ea"/>
                <a:cs typeface="+mj-cs"/>
              </a:rPr>
              <a:t> </a:t>
            </a:r>
            <a:r>
              <a:rPr lang="es-PA" dirty="0" err="1">
                <a:solidFill>
                  <a:srgbClr val="05059F"/>
                </a:solidFill>
                <a:latin typeface="Garamond" panose="02020404030301010803" pitchFamily="18" charset="0"/>
                <a:ea typeface="+mj-ea"/>
                <a:cs typeface="+mj-cs"/>
              </a:rPr>
              <a:t>Rev</a:t>
            </a:r>
            <a:endParaRPr lang="es-PA" dirty="0">
              <a:solidFill>
                <a:srgbClr val="05059F"/>
              </a:solidFill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532611" y="326749"/>
            <a:ext cx="4735583" cy="646331"/>
          </a:xfrm>
        </p:spPr>
        <p:txBody>
          <a:bodyPr wrap="square">
            <a:spAutoFit/>
          </a:bodyPr>
          <a:lstStyle/>
          <a:p>
            <a:pPr algn="ctr" defTabSz="914400"/>
            <a:r>
              <a:rPr lang="es-PA" b="1" dirty="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Arial" pitchFamily="34" charset="0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268225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9610" y="167512"/>
            <a:ext cx="4735583" cy="646331"/>
          </a:xfrm>
        </p:spPr>
        <p:txBody>
          <a:bodyPr wrap="square">
            <a:spAutoFit/>
          </a:bodyPr>
          <a:lstStyle/>
          <a:p>
            <a:pPr algn="ctr" defTabSz="914400"/>
            <a:r>
              <a:rPr lang="es-PA" b="1" dirty="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Arial" pitchFamily="34" charset="0"/>
              </a:rPr>
              <a:t>INTRODUCCIÓN</a:t>
            </a:r>
          </a:p>
        </p:txBody>
      </p:sp>
      <p:pic>
        <p:nvPicPr>
          <p:cNvPr id="5" name="Picture 5" descr="Resultado de imagen de pedeciba biologia uruguay 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81" y="141364"/>
            <a:ext cx="1251894" cy="10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1232032" y="822782"/>
            <a:ext cx="9441234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4A84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/>
            <a:r>
              <a:rPr lang="es-PA" sz="2800" b="1" dirty="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Arial" pitchFamily="34" charset="0"/>
              </a:rPr>
              <a:t>Patrones evolutivos antigénicos y  genéticos del VRSH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2464" y="31519"/>
            <a:ext cx="1318526" cy="152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4" y="1273583"/>
            <a:ext cx="6288145" cy="541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8186" y="1396299"/>
            <a:ext cx="6101255" cy="378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22551" y="6432350"/>
            <a:ext cx="1891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/>
              <a:t>García et al., 1994.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7830275" y="5180323"/>
            <a:ext cx="1891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/>
              <a:t>Martínez et al., 1997.</a:t>
            </a:r>
          </a:p>
        </p:txBody>
      </p:sp>
    </p:spTree>
    <p:extLst>
      <p:ext uri="{BB962C8B-B14F-4D97-AF65-F5344CB8AC3E}">
        <p14:creationId xmlns:p14="http://schemas.microsoft.com/office/powerpoint/2010/main" val="3926773763"/>
      </p:ext>
    </p:extLst>
  </p:cSld>
  <p:clrMapOvr>
    <a:masterClrMapping/>
  </p:clrMapOvr>
</p:sld>
</file>

<file path=ppt/theme/theme1.xml><?xml version="1.0" encoding="utf-8"?>
<a:theme xmlns:a="http://schemas.openxmlformats.org/drawingml/2006/main" name="Portad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onteni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1183</TotalTime>
  <Words>1840</Words>
  <Application>Microsoft Office PowerPoint</Application>
  <PresentationFormat>Panorámica</PresentationFormat>
  <Paragraphs>388</Paragraphs>
  <Slides>38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9" baseType="lpstr">
      <vt:lpstr>Arial</vt:lpstr>
      <vt:lpstr>Calibri</vt:lpstr>
      <vt:lpstr>Cambria</vt:lpstr>
      <vt:lpstr>Garamond</vt:lpstr>
      <vt:lpstr>Myriad Pro</vt:lpstr>
      <vt:lpstr>Times New Roman</vt:lpstr>
      <vt:lpstr>Trebuchet MS</vt:lpstr>
      <vt:lpstr>Wingdings</vt:lpstr>
      <vt:lpstr>Wingdings 3</vt:lpstr>
      <vt:lpstr>Portada</vt:lpstr>
      <vt:lpstr>Contenido</vt:lpstr>
      <vt:lpstr>Presentación de PowerPoint</vt:lpstr>
      <vt:lpstr>INTRODUCCIÓN</vt:lpstr>
      <vt:lpstr>INTRODUCCIÓN</vt:lpstr>
      <vt:lpstr>INTRODUCCIÓN</vt:lpstr>
      <vt:lpstr>Presentación de PowerPoint</vt:lpstr>
      <vt:lpstr>INTRODUCCIÓN</vt:lpstr>
      <vt:lpstr>INTRODUCCIÓN</vt:lpstr>
      <vt:lpstr>INTRODUCCIÓN</vt:lpstr>
      <vt:lpstr>INTRODUCCIÓN</vt:lpstr>
      <vt:lpstr>INTRODUCCIÓN</vt:lpstr>
      <vt:lpstr>INTRODUCCIÓN</vt:lpstr>
      <vt:lpstr>Presentación de PowerPoint</vt:lpstr>
      <vt:lpstr>Presentación de PowerPoint</vt:lpstr>
      <vt:lpstr>RESULTADOS Y DISCUSIÓN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Propuestas de trabajos de investigación  2019-2023.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</dc:creator>
  <cp:lastModifiedBy>Jose Gonzalez</cp:lastModifiedBy>
  <cp:revision>154</cp:revision>
  <dcterms:created xsi:type="dcterms:W3CDTF">2015-06-15T15:36:30Z</dcterms:created>
  <dcterms:modified xsi:type="dcterms:W3CDTF">2019-09-20T16:42:27Z</dcterms:modified>
</cp:coreProperties>
</file>