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0C31D-12A7-4B86-A1FC-CB6683507AEC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9BFC4-CD32-441F-90FC-FA6FA2DA3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637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EB4F8BF-7808-4D37-B8A2-5E07F0F3F564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0CC283C-A81C-4243-BF66-FF115AD0F63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87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F8BF-7808-4D37-B8A2-5E07F0F3F564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283C-A81C-4243-BF66-FF115AD0F6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35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F8BF-7808-4D37-B8A2-5E07F0F3F564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283C-A81C-4243-BF66-FF115AD0F63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800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F8BF-7808-4D37-B8A2-5E07F0F3F564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283C-A81C-4243-BF66-FF115AD0F635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257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F8BF-7808-4D37-B8A2-5E07F0F3F564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283C-A81C-4243-BF66-FF115AD0F6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580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F8BF-7808-4D37-B8A2-5E07F0F3F564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283C-A81C-4243-BF66-FF115AD0F635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75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F8BF-7808-4D37-B8A2-5E07F0F3F564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283C-A81C-4243-BF66-FF115AD0F63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06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F8BF-7808-4D37-B8A2-5E07F0F3F564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283C-A81C-4243-BF66-FF115AD0F63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684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F8BF-7808-4D37-B8A2-5E07F0F3F564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283C-A81C-4243-BF66-FF115AD0F63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10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F8BF-7808-4D37-B8A2-5E07F0F3F564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283C-A81C-4243-BF66-FF115AD0F6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98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F8BF-7808-4D37-B8A2-5E07F0F3F564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283C-A81C-4243-BF66-FF115AD0F63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22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F8BF-7808-4D37-B8A2-5E07F0F3F564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283C-A81C-4243-BF66-FF115AD0F6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315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F8BF-7808-4D37-B8A2-5E07F0F3F564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283C-A81C-4243-BF66-FF115AD0F63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3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F8BF-7808-4D37-B8A2-5E07F0F3F564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283C-A81C-4243-BF66-FF115AD0F63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72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F8BF-7808-4D37-B8A2-5E07F0F3F564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283C-A81C-4243-BF66-FF115AD0F6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087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F8BF-7808-4D37-B8A2-5E07F0F3F564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283C-A81C-4243-BF66-FF115AD0F63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74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F8BF-7808-4D37-B8A2-5E07F0F3F564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283C-A81C-4243-BF66-FF115AD0F6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116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B4F8BF-7808-4D37-B8A2-5E07F0F3F564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CC283C-A81C-4243-BF66-FF115AD0F6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55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8" y="1841679"/>
            <a:ext cx="6815669" cy="1544986"/>
          </a:xfrm>
        </p:spPr>
        <p:txBody>
          <a:bodyPr/>
          <a:lstStyle/>
          <a:p>
            <a:r>
              <a:rPr lang="es-ES" sz="3200" dirty="0" smtClean="0"/>
              <a:t>RETOS Y DESAFIOS DE LA BIOETICA EN PANAMA</a:t>
            </a:r>
            <a:endParaRPr lang="es-E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 smtClean="0"/>
              <a:t>Dra</a:t>
            </a:r>
            <a:r>
              <a:rPr lang="es-ES" dirty="0" smtClean="0"/>
              <a:t> Mirna E Caicedo Lasso</a:t>
            </a:r>
          </a:p>
          <a:p>
            <a:r>
              <a:rPr lang="es-ES" dirty="0" smtClean="0"/>
              <a:t>Comité de </a:t>
            </a:r>
            <a:r>
              <a:rPr lang="es-ES" dirty="0" err="1" smtClean="0"/>
              <a:t>Bioetica</a:t>
            </a:r>
            <a:r>
              <a:rPr lang="es-ES" dirty="0" smtClean="0"/>
              <a:t> de la </a:t>
            </a:r>
            <a:r>
              <a:rPr lang="es-ES" dirty="0" err="1" smtClean="0"/>
              <a:t>Investigacion</a:t>
            </a:r>
            <a:endParaRPr lang="es-ES" dirty="0" smtClean="0"/>
          </a:p>
          <a:p>
            <a:r>
              <a:rPr lang="es-ES" dirty="0" smtClean="0"/>
              <a:t>Caja de Seguro Social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06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654757"/>
            <a:ext cx="9601196" cy="125306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Retos para los Comités de Bioética de la Investigación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986845"/>
            <a:ext cx="9601196" cy="3262487"/>
          </a:xfrm>
        </p:spPr>
        <p:txBody>
          <a:bodyPr>
            <a:normAutofit fontScale="47500" lnSpcReduction="20000"/>
          </a:bodyPr>
          <a:lstStyle/>
          <a:p>
            <a:endParaRPr lang="es-ES" sz="2800" b="1" dirty="0" smtClean="0"/>
          </a:p>
          <a:p>
            <a:endParaRPr lang="es-ES" sz="2800" b="1" dirty="0" smtClean="0"/>
          </a:p>
          <a:p>
            <a:r>
              <a:rPr lang="es-ES" sz="3400" b="1" dirty="0" smtClean="0"/>
              <a:t>Ponderar los aspectos metodológicos, éticos y legales del protocolo propuesto ante el Comité,  frente al objetivo principal que es la protección del participante en la investigación logrando un balance de riesgos  y beneficios anticipados.</a:t>
            </a:r>
          </a:p>
          <a:p>
            <a:endParaRPr lang="es-ES" dirty="0" smtClean="0"/>
          </a:p>
          <a:p>
            <a:pPr marL="0" indent="0">
              <a:buNone/>
            </a:pPr>
            <a:r>
              <a:rPr lang="es-ES" sz="2100" dirty="0" smtClean="0"/>
              <a:t>    	</a:t>
            </a:r>
            <a:r>
              <a:rPr lang="es-ES" sz="2500" dirty="0" smtClean="0"/>
              <a:t>  Cumplir con todos los lineamientos y estándares éticos y legales nacionales e internacionales  </a:t>
            </a:r>
          </a:p>
          <a:p>
            <a:pPr marL="0" indent="0">
              <a:buNone/>
            </a:pPr>
            <a:r>
              <a:rPr lang="es-ES" sz="2500" dirty="0"/>
              <a:t> </a:t>
            </a:r>
            <a:r>
              <a:rPr lang="es-ES" sz="2500" dirty="0" smtClean="0"/>
              <a:t>   	  Hacer cumplir las obligaciones de los investigadores con los participantes</a:t>
            </a:r>
          </a:p>
          <a:p>
            <a:pPr marL="0" indent="0">
              <a:buNone/>
            </a:pPr>
            <a:r>
              <a:rPr lang="es-ES" sz="2500" dirty="0"/>
              <a:t> </a:t>
            </a:r>
            <a:r>
              <a:rPr lang="es-ES" sz="2500" dirty="0" smtClean="0"/>
              <a:t>   	  Supervisar, asesorar ante una consulta y educar</a:t>
            </a:r>
            <a:r>
              <a:rPr lang="es-ES" sz="2500" dirty="0" smtClean="0"/>
              <a:t>.. </a:t>
            </a:r>
            <a:endParaRPr lang="es-ES" sz="2500" dirty="0" smtClean="0"/>
          </a:p>
          <a:p>
            <a:pPr marL="0" indent="0">
              <a:buNone/>
            </a:pPr>
            <a:r>
              <a:rPr lang="es-ES" sz="2500" dirty="0"/>
              <a:t> </a:t>
            </a:r>
            <a:r>
              <a:rPr lang="es-ES" sz="2500" dirty="0" smtClean="0"/>
              <a:t>   	  Miembros calificados en conceptos bioéticos, científicos, toxicológicos, y en Buenas Practicas Clínicas. Educación bioética continua.</a:t>
            </a:r>
          </a:p>
          <a:p>
            <a:pPr marL="0" indent="0">
              <a:buNone/>
            </a:pPr>
            <a:r>
              <a:rPr lang="es-ES" sz="2500" dirty="0"/>
              <a:t> </a:t>
            </a:r>
            <a:r>
              <a:rPr lang="es-ES" sz="2500" dirty="0" smtClean="0"/>
              <a:t>            Autoridad para aprobar , solicitar,, modificar o rechazar  los protocolos sometidos para su evaluación.</a:t>
            </a:r>
          </a:p>
          <a:p>
            <a:pPr marL="0" indent="0">
              <a:buNone/>
            </a:pPr>
            <a:r>
              <a:rPr lang="es-ES" sz="2500" dirty="0"/>
              <a:t> </a:t>
            </a:r>
            <a:r>
              <a:rPr lang="es-ES" sz="2500" dirty="0" smtClean="0"/>
              <a:t>            Incrementar la cultura global de la Investigación Biomédica</a:t>
            </a:r>
          </a:p>
          <a:p>
            <a:pPr marL="0" indent="0">
              <a:buNone/>
            </a:pPr>
            <a:r>
              <a:rPr lang="es-ES" sz="2100" dirty="0"/>
              <a:t>	</a:t>
            </a:r>
            <a:endParaRPr lang="es-ES" sz="2100" dirty="0" smtClean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295401" y="5249332"/>
            <a:ext cx="9601196" cy="999067"/>
          </a:xfrm>
        </p:spPr>
        <p:txBody>
          <a:bodyPr/>
          <a:lstStyle/>
          <a:p>
            <a:endParaRPr lang="es-ES" dirty="0" smtClean="0"/>
          </a:p>
          <a:p>
            <a:r>
              <a:rPr lang="es-ES" dirty="0"/>
              <a:t>Pautas éticas Internacionales </a:t>
            </a:r>
            <a:r>
              <a:rPr lang="es-ES" dirty="0" smtClean="0"/>
              <a:t>Para La Investigación Biomédica  </a:t>
            </a:r>
            <a:r>
              <a:rPr lang="es-ES" dirty="0"/>
              <a:t>En Seres Humanos. Consejo de Organizaciones Internacionales de Ciencias Medicas (CIOMS) Y OMS. Ginebra 2002.</a:t>
            </a:r>
          </a:p>
          <a:p>
            <a:r>
              <a:rPr lang="es-ES" dirty="0"/>
              <a:t>Buenas </a:t>
            </a:r>
            <a:r>
              <a:rPr lang="es-ES" dirty="0" smtClean="0"/>
              <a:t>Practicas Clínicas </a:t>
            </a:r>
            <a:r>
              <a:rPr lang="es-ES" dirty="0"/>
              <a:t>: Documentos </a:t>
            </a:r>
            <a:r>
              <a:rPr lang="es-ES" dirty="0" smtClean="0"/>
              <a:t>de las Américas .</a:t>
            </a:r>
            <a:r>
              <a:rPr lang="es-ES" dirty="0"/>
              <a:t>IV Conferencia. Panamericana </a:t>
            </a:r>
            <a:r>
              <a:rPr lang="es-ES" dirty="0" smtClean="0"/>
              <a:t>Para La Armonización De La Reglamentación Farmacéutica. </a:t>
            </a:r>
            <a:r>
              <a:rPr lang="es-ES" dirty="0"/>
              <a:t>Republica Dominicana . 2-4marzo 2005</a:t>
            </a:r>
            <a:r>
              <a:rPr lang="es-ES" dirty="0" smtClean="0"/>
              <a:t>.          </a:t>
            </a:r>
            <a:endParaRPr lang="es-ES" dirty="0"/>
          </a:p>
          <a:p>
            <a:r>
              <a:rPr lang="es-ES" dirty="0" smtClean="0"/>
              <a:t>Organización De Las Naciones Unidas Para La Educación , La Ciencia Y La Cultura. División  De La Ciencia  Y La Tecnología (UNESCO) . Guía 1; “Creación de los Comités de Bioética” Francia/Paris 2005 Guía 2 ; “Fundamentos de los Comités de Bioética” Francia/Paris 2006. Guía 3 : “ Capacitación de Los Comités de Bioética</a:t>
            </a:r>
          </a:p>
          <a:p>
            <a:r>
              <a:rPr lang="es-ES" dirty="0" smtClean="0"/>
              <a:t>Guía para los Miembros de los Comités de Ética de  Investigación. Comité Directivo Bioético. Consejo Europeo,  enero 2012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314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Desafíos para los Comités de Bioética de la Investigación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602090"/>
          </a:xfrm>
        </p:spPr>
        <p:txBody>
          <a:bodyPr>
            <a:normAutofit fontScale="25000" lnSpcReduction="20000"/>
          </a:bodyPr>
          <a:lstStyle/>
          <a:p>
            <a:r>
              <a:rPr lang="es-ES" sz="6400" b="1" dirty="0" smtClean="0"/>
              <a:t>Reconocimiento Moral en sus funciones</a:t>
            </a:r>
          </a:p>
          <a:p>
            <a:pPr marL="0" indent="0">
              <a:buNone/>
            </a:pPr>
            <a:r>
              <a:rPr lang="es-ES" sz="6400" dirty="0"/>
              <a:t> </a:t>
            </a:r>
            <a:r>
              <a:rPr lang="es-ES" sz="6400" dirty="0" smtClean="0"/>
              <a:t>   	Independientes, Imparciales, Ser transparentes, Buena voluntad</a:t>
            </a:r>
          </a:p>
          <a:p>
            <a:pPr marL="0" indent="0">
              <a:buNone/>
            </a:pPr>
            <a:r>
              <a:rPr lang="es-ES" sz="6400" dirty="0"/>
              <a:t> </a:t>
            </a:r>
            <a:r>
              <a:rPr lang="es-ES" sz="6400" dirty="0" smtClean="0"/>
              <a:t>  	Dialogo como herramienta de cohesión con todos los participantes del ensayo clínico (investigador, participantes, 	 	patrocinadores, 	miembros del Comité)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6400" dirty="0" smtClean="0"/>
              <a:t> Regulados por Ley y Orientados a las Buenas Practicas Clínicas.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6400" dirty="0" smtClean="0"/>
              <a:t>Establecer líneas de colaboración entre el investigador y el Comité que facilite la Investigación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6400" dirty="0"/>
              <a:t>Asesorar cuando sea necesario, evaluación ética , seguimiento de los protocolos  aprobados 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6400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295401" y="5238044"/>
            <a:ext cx="9601196" cy="1010356"/>
          </a:xfrm>
        </p:spPr>
        <p:txBody>
          <a:bodyPr/>
          <a:lstStyle/>
          <a:p>
            <a:r>
              <a:rPr lang="es-ES" dirty="0"/>
              <a:t>Pautas éticas Internacionales </a:t>
            </a:r>
            <a:r>
              <a:rPr lang="es-ES" dirty="0" smtClean="0"/>
              <a:t> Para La </a:t>
            </a:r>
            <a:r>
              <a:rPr lang="es-ES" dirty="0"/>
              <a:t>Investigación Biomédica  En Seres Humanos. Consejo de Organizaciones Internacionales de Ciencias Medicas (CIOMS) Y OMS. Ginebra 2002</a:t>
            </a:r>
            <a:r>
              <a:rPr lang="es-ES" dirty="0" smtClean="0"/>
              <a:t>.</a:t>
            </a:r>
          </a:p>
          <a:p>
            <a:r>
              <a:rPr lang="es-ES" dirty="0" smtClean="0"/>
              <a:t>Buenas </a:t>
            </a:r>
            <a:r>
              <a:rPr lang="es-ES" dirty="0"/>
              <a:t>Practicas Clínicas : </a:t>
            </a:r>
            <a:r>
              <a:rPr lang="es-ES" dirty="0" err="1" smtClean="0"/>
              <a:t>Dcumentos</a:t>
            </a:r>
            <a:r>
              <a:rPr lang="es-ES" dirty="0" smtClean="0"/>
              <a:t> </a:t>
            </a:r>
            <a:r>
              <a:rPr lang="es-ES" dirty="0"/>
              <a:t>De Las Américas .</a:t>
            </a:r>
            <a:r>
              <a:rPr lang="es-ES" dirty="0" smtClean="0"/>
              <a:t>IV Conferencia</a:t>
            </a:r>
            <a:r>
              <a:rPr lang="es-ES" dirty="0"/>
              <a:t>. Panamericana </a:t>
            </a:r>
            <a:r>
              <a:rPr lang="es-ES" dirty="0" smtClean="0"/>
              <a:t>Para La </a:t>
            </a:r>
            <a:r>
              <a:rPr lang="es-ES" dirty="0"/>
              <a:t>Armonización </a:t>
            </a:r>
            <a:r>
              <a:rPr lang="es-ES" dirty="0" smtClean="0"/>
              <a:t>De La Reglamentación </a:t>
            </a:r>
            <a:r>
              <a:rPr lang="es-ES" dirty="0"/>
              <a:t>Farmacéutica. Republica Dominicana . 2-4marzo 2005.          </a:t>
            </a:r>
          </a:p>
          <a:p>
            <a:r>
              <a:rPr lang="es-ES" dirty="0"/>
              <a:t>Organización </a:t>
            </a:r>
            <a:r>
              <a:rPr lang="es-ES" dirty="0" smtClean="0"/>
              <a:t>De Las </a:t>
            </a:r>
            <a:r>
              <a:rPr lang="es-ES" dirty="0"/>
              <a:t>Naciones Unidas </a:t>
            </a:r>
            <a:r>
              <a:rPr lang="es-ES" dirty="0" smtClean="0"/>
              <a:t>Para La </a:t>
            </a:r>
            <a:r>
              <a:rPr lang="es-ES" dirty="0"/>
              <a:t>Educación , </a:t>
            </a:r>
            <a:r>
              <a:rPr lang="es-ES" dirty="0" smtClean="0"/>
              <a:t>La Ciencia  Y  La </a:t>
            </a:r>
            <a:r>
              <a:rPr lang="es-ES" dirty="0"/>
              <a:t>Cultura. División </a:t>
            </a:r>
            <a:r>
              <a:rPr lang="es-ES" dirty="0" smtClean="0"/>
              <a:t> De La </a:t>
            </a:r>
            <a:r>
              <a:rPr lang="es-ES" dirty="0"/>
              <a:t>Ciencia </a:t>
            </a:r>
            <a:r>
              <a:rPr lang="es-ES" dirty="0" smtClean="0"/>
              <a:t> Y La </a:t>
            </a:r>
            <a:r>
              <a:rPr lang="es-ES" dirty="0"/>
              <a:t>Tecnología (UNESCO) . Guía 1; “Creación de los Comités de Bioética” Francia/Paris 2005 Guía 2 ; “Fundamentos de los Comités de Bioética” Francia/Paris 2006. Guía 3 : “ Capacitación de Los Comités de Bioética</a:t>
            </a:r>
          </a:p>
          <a:p>
            <a:r>
              <a:rPr lang="es-ES" dirty="0"/>
              <a:t>Guía para los Miembros de los Comités de Ética de  Investigación. Comité Directivo Bioético. Consejo Europeo,  enero 2012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43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Condiciones para Aprobar un Protocolo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1.Validez científica del protocolo</a:t>
            </a:r>
          </a:p>
          <a:p>
            <a:r>
              <a:rPr lang="es-ES" dirty="0"/>
              <a:t>2. Investigadores competentes</a:t>
            </a:r>
          </a:p>
          <a:p>
            <a:r>
              <a:rPr lang="es-ES" dirty="0"/>
              <a:t>3. Que se minimicen los riesgos</a:t>
            </a:r>
          </a:p>
          <a:p>
            <a:r>
              <a:rPr lang="es-ES" dirty="0"/>
              <a:t>4. Riesgos razonables en función de los beneficios</a:t>
            </a:r>
          </a:p>
          <a:p>
            <a:r>
              <a:rPr lang="es-ES" dirty="0"/>
              <a:t>5. Selección equitativa de los participantes</a:t>
            </a:r>
          </a:p>
          <a:p>
            <a:r>
              <a:rPr lang="es-ES" dirty="0"/>
              <a:t>6. Consentimiento Informado a cada participante</a:t>
            </a:r>
          </a:p>
          <a:p>
            <a:r>
              <a:rPr lang="es-ES" dirty="0"/>
              <a:t>7. Documentar el Consentimiento informado</a:t>
            </a:r>
          </a:p>
          <a:p>
            <a:r>
              <a:rPr lang="es-ES" dirty="0"/>
              <a:t>8. Investigador: debe incluir el seguimiento para garantizar la seguridad de los individuos y el   secreto profesional. Compensar por daños.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360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Sugerencias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Educación continua para los miembros de los Comités de Bioética</a:t>
            </a:r>
          </a:p>
          <a:p>
            <a:r>
              <a:rPr lang="es-ES" dirty="0" smtClean="0"/>
              <a:t>Inculcar en estudiantes mediante la docencia el interés por la buena investigación.</a:t>
            </a:r>
          </a:p>
          <a:p>
            <a:r>
              <a:rPr lang="es-ES" dirty="0" smtClean="0"/>
              <a:t>Mejorar la comunicación entre los investigadores , instituciones de investigación y la Sociedad.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08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663</TotalTime>
  <Words>472</Words>
  <Application>Microsoft Office PowerPoint</Application>
  <PresentationFormat>Panorámica</PresentationFormat>
  <Paragraphs>48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Orgánico</vt:lpstr>
      <vt:lpstr>RETOS Y DESAFIOS DE LA BIOETICA EN PANAMA</vt:lpstr>
      <vt:lpstr>Retos para los Comités de Bioética de la Investigación</vt:lpstr>
      <vt:lpstr>Desafíos para los Comités de Bioética de la Investigación</vt:lpstr>
      <vt:lpstr>Condiciones para Aprobar un Protocolo</vt:lpstr>
      <vt:lpstr>Sugerencias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RETOS Y DESAFIOS DE LA BIOETICA EN PANAMA</dc:title>
  <dc:creator>Admin</dc:creator>
  <cp:lastModifiedBy>Admin</cp:lastModifiedBy>
  <cp:revision>36</cp:revision>
  <dcterms:created xsi:type="dcterms:W3CDTF">2019-07-20T23:58:35Z</dcterms:created>
  <dcterms:modified xsi:type="dcterms:W3CDTF">2019-07-24T21:23:35Z</dcterms:modified>
</cp:coreProperties>
</file>